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4" r:id="rId4"/>
    <p:sldMasterId id="2147483811" r:id="rId5"/>
    <p:sldMasterId id="2147483899" r:id="rId6"/>
    <p:sldMasterId id="2147483881" r:id="rId7"/>
  </p:sldMasterIdLst>
  <p:notesMasterIdLst>
    <p:notesMasterId r:id="rId33"/>
  </p:notesMasterIdLst>
  <p:sldIdLst>
    <p:sldId id="325" r:id="rId8"/>
    <p:sldId id="326" r:id="rId9"/>
    <p:sldId id="352" r:id="rId10"/>
    <p:sldId id="329" r:id="rId11"/>
    <p:sldId id="330" r:id="rId12"/>
    <p:sldId id="331" r:id="rId13"/>
    <p:sldId id="353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5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Cassidy" initials="RC" lastIdx="12" clrIdx="0">
    <p:extLst>
      <p:ext uri="{19B8F6BF-5375-455C-9EA6-DF929625EA0E}">
        <p15:presenceInfo xmlns:p15="http://schemas.microsoft.com/office/powerpoint/2012/main" userId="S::ryan.cassidy@corplogin.com::f95b4a81-a421-4584-85cd-52336f2969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FE47D5-57D7-E00B-A143-DEFCA6958BE8}" v="3" dt="2021-02-08T18:13:06.614"/>
    <p1510:client id="{7EBB08C0-64CC-7945-AA72-7F8ECA68CAEE}" v="121" dt="2021-02-08T18:32:27.215"/>
    <p1510:client id="{CD80D4E0-55F8-14C0-9C32-181EB01FB332}" v="40" vWet="41" dt="2021-02-08T18:33:11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/>
    <p:restoredTop sz="92564"/>
  </p:normalViewPr>
  <p:slideViewPr>
    <p:cSldViewPr snapToGrid="0" snapToObjects="1">
      <p:cViewPr varScale="1">
        <p:scale>
          <a:sx n="59" d="100"/>
          <a:sy n="59" d="100"/>
        </p:scale>
        <p:origin x="17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0" baseline="0"/>
              <a:t>WATER MANAGEMENT PLANNING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247594050743664E-2"/>
          <c:y val="0.14385871556463833"/>
          <c:w val="0.89019685039370078"/>
          <c:h val="0.660917502128696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I do now on most of my fields.</c:v>
                </c:pt>
                <c:pt idx="1">
                  <c:v>I am implementing this on one or more fields.</c:v>
                </c:pt>
                <c:pt idx="2">
                  <c:v>I will consider in the next 3 years.</c:v>
                </c:pt>
                <c:pt idx="3">
                  <c:v>Not appropriate for my farming operation.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134</c:v>
                </c:pt>
                <c:pt idx="1">
                  <c:v>25</c:v>
                </c:pt>
                <c:pt idx="2">
                  <c:v>9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09-8F4D-A292-44FF070D8D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5454512"/>
        <c:axId val="405460784"/>
      </c:barChart>
      <c:catAx>
        <c:axId val="40545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60784"/>
        <c:crosses val="autoZero"/>
        <c:auto val="1"/>
        <c:lblAlgn val="ctr"/>
        <c:lblOffset val="100"/>
        <c:noMultiLvlLbl val="0"/>
      </c:catAx>
      <c:valAx>
        <c:axId val="40546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5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D47A3-2C5A-7B46-A60B-C3DD71487E49}" type="datetimeFigureOut">
              <a:rPr lang="en-US" smtClean="0"/>
              <a:t>2/8/21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3578D-CCC1-3441-B85E-9CA21CE9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8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We are very pleased with our progress but we will not rest there.  The U.S. cotton industry is committed to continuous improvement and innovation, </a:t>
            </a:r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in order to set a new standard in sustainable cotton production.</a:t>
            </a:r>
            <a:endParaRPr lang="en-US"/>
          </a:p>
          <a:p>
            <a:endParaRPr lang="en-US"/>
          </a:p>
          <a:p>
            <a:r>
              <a:rPr lang="en-US"/>
              <a:t>These are the goals we set in 2018 for improvement by 2025. </a:t>
            </a:r>
          </a:p>
          <a:p>
            <a:endParaRPr lang="en-US"/>
          </a:p>
          <a:p>
            <a:r>
              <a:rPr lang="en-US"/>
              <a:t>With the help of a team of leading cotton scientists, we set goals for the 5 metrics we discussed before. But then added a sixth—soil carbon, which is a good indicator for soil health.  </a:t>
            </a:r>
          </a:p>
          <a:p>
            <a:endParaRPr lang="en-US"/>
          </a:p>
          <a:p>
            <a:r>
              <a:rPr lang="en-US"/>
              <a:t>All these targets are measured in pounds of fiber per acre (except soil loss). Greenhouse gasses are science-based targets and pegged to the Paris Climate Accord.   </a:t>
            </a:r>
          </a:p>
          <a:p>
            <a:r>
              <a:rPr lang="en-US"/>
              <a:t>These goals are both aggressive and achievable and as shown on the next page, will reduce our environmental footprint even further.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3578D-CCC1-3441-B85E-9CA21CE92A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63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past 35 years have been a quite journey for U.S. cotton. </a:t>
            </a:r>
          </a:p>
          <a:p>
            <a:endParaRPr lang="en-US"/>
          </a:p>
          <a:p>
            <a:r>
              <a:rPr lang="en-US"/>
              <a:t>To produce a bale of cotton, we have reduced land use by 49%, soil loss by 37%, water usage by 79% (did you know that 60% of all U.S. cotton acres are rain-fed?), energy usage by 54% and finally, we have reduced greenhouse gas emissions by 40%. We know all of this because the USDA collects all of this information.</a:t>
            </a:r>
          </a:p>
          <a:p>
            <a:endParaRPr lang="en-US"/>
          </a:p>
          <a:p>
            <a:r>
              <a:rPr lang="en-US"/>
              <a:t>On average our footprint is 45% smaller than it was 35 years ago. Are we finished? No.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3578D-CCC1-3441-B85E-9CA21CE92A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6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ank + White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A255EC0-1CCB-0442-B40A-5F304280BE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38"/>
            <a:ext cx="12192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3B2C521-834C-E049-B86F-46D1DD728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000" y="4174803"/>
            <a:ext cx="8483600" cy="1807393"/>
          </a:xfrm>
        </p:spPr>
        <p:txBody>
          <a:bodyPr anchor="b">
            <a:noAutofit/>
          </a:bodyPr>
          <a:lstStyle>
            <a:lvl1pPr algn="ctr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85C06BA-AE25-0941-B831-E2E306816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8000" y="6067104"/>
            <a:ext cx="8483600" cy="78935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02E785-A6BF-CE49-B080-1DD1FCC132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613327"/>
            <a:ext cx="4392345" cy="11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5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E67C83-1864-C747-A9D6-7167906F3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1EF8DF-E4EC-0846-B2E0-2E6990DD4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56EE82C-1878-B344-B0E1-15A1ADC15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13" y="747341"/>
            <a:ext cx="8483600" cy="1807393"/>
          </a:xfrm>
        </p:spPr>
        <p:txBody>
          <a:bodyPr anchor="b">
            <a:noAutofit/>
          </a:bodyPr>
          <a:lstStyle>
            <a:lvl1pPr algn="l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BDD4F98-4E1B-3947-A297-BB2840CD3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013" y="2639642"/>
            <a:ext cx="8483600" cy="78935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5463C9-D3A6-B840-9B92-9DF8AF292E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910" y="904996"/>
            <a:ext cx="3508774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0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C28FE-AA66-BC43-A013-729771E12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45DD6-80A4-9942-A64A-EF443D1996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86AB14-5678-4346-B965-8CD8FA5BD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13" y="747341"/>
            <a:ext cx="8483600" cy="1807393"/>
          </a:xfrm>
        </p:spPr>
        <p:txBody>
          <a:bodyPr anchor="b">
            <a:noAutofit/>
          </a:bodyPr>
          <a:lstStyle>
            <a:lvl1pPr algn="l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6024CF5-B934-8B40-BA26-FEA3126A3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013" y="2639642"/>
            <a:ext cx="8483600" cy="78935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CE506B-C493-9840-A268-84CD919044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910" y="904996"/>
            <a:ext cx="3508774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82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0E983-A49E-1744-9D24-7879DB312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1EF8DF-E4EC-0846-B2E0-2E6990DD4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56EE82C-1878-B344-B0E1-15A1ADC15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13" y="747341"/>
            <a:ext cx="8483600" cy="1807393"/>
          </a:xfrm>
        </p:spPr>
        <p:txBody>
          <a:bodyPr anchor="b">
            <a:noAutofit/>
          </a:bodyPr>
          <a:lstStyle>
            <a:lvl1pPr algn="l">
              <a:defRPr sz="54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BDD4F98-4E1B-3947-A297-BB2840CD3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013" y="2639642"/>
            <a:ext cx="8483600" cy="78935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D85C89-F0BE-3748-AB1A-966F71EB5B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910" y="904996"/>
            <a:ext cx="3508774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83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B4879C-BFA4-334D-8DE8-D3E56F2A5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DA2641F-4BF6-B145-8A04-9DE98AE68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11038902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463B42B-9D4D-CF46-811B-BC9E76EA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1998C1D-C7C1-4F49-8332-E39702B425D7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DCBC22-A2A0-9A44-8EF2-A2724D1A6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8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E05976-6A60-3F43-BED3-E1225E711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A12DE9A-F45F-EB48-ABA3-A913E1D1B2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61179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85750" indent="-285750">
              <a:buClr>
                <a:schemeClr val="tx2"/>
              </a:buClr>
              <a:buFont typeface="Arial" panose="020B0604020202020204" pitchFamily="34" charset="0"/>
              <a:buChar char="•"/>
              <a:defRPr sz="2000"/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20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2000"/>
            </a:lvl4pPr>
            <a:lvl5pPr marL="2114550" indent="-285750">
              <a:buClr>
                <a:schemeClr val="tx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7C07865-634E-A442-B876-BE25D8CB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5B6F46F-8329-C241-A7EB-4500B9F73B3C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12F9A-9E92-5C43-94E8-FFAB547A4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512DEE-6196-8946-AC09-DC5AA93C3F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87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Left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638BD5B-A6B2-674D-96D3-C846F973F2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72877" y="1331495"/>
            <a:ext cx="7855028" cy="48048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lnSpc>
                <a:spcPct val="85000"/>
              </a:lnSpc>
              <a:spcBef>
                <a:spcPts val="1200"/>
              </a:spcBef>
              <a:buNone/>
              <a:defRPr sz="1400"/>
            </a:lvl1pPr>
          </a:lstStyle>
          <a:p>
            <a:r>
              <a:rPr lang="en-GB"/>
              <a:t>&lt;Insert picture&gt;</a:t>
            </a:r>
          </a:p>
        </p:txBody>
      </p: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7E5492E8-3567-4240-95F8-A6BCBE93A47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8648241" y="1331495"/>
            <a:ext cx="2970883" cy="4804898"/>
          </a:xfrm>
        </p:spPr>
        <p:txBody>
          <a:bodyPr>
            <a:normAutofit/>
          </a:bodyPr>
          <a:lstStyle>
            <a:lvl1pPr marL="171450" indent="-171450">
              <a:lnSpc>
                <a:spcPct val="8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351450" indent="-171450">
              <a:lnSpc>
                <a:spcPct val="85000"/>
              </a:lnSpc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2pPr>
            <a:lvl3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1"/>
            </a:lvl3pPr>
            <a:lvl4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4pPr>
            <a:lvl5pPr marL="53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aseline="0"/>
            </a:lvl5pPr>
            <a:lvl6pPr marL="71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6pPr>
            <a:lvl7pPr marL="89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7pPr>
            <a:lvl8pPr marL="107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8pPr>
            <a:lvl9pPr marL="125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21A7C01-C500-6941-87DA-53EE5A00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6900CA5-40CB-B348-88B0-B2D024F15BC5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6171DB-CDAD-284E-B1D5-E4D876D74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F5DFFD-F231-7544-A320-89471464C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75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+ Blue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1E58A0-86D8-B04B-A45E-369D49752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190E54F2-0A99-294D-A6A3-EE9DBF754AD6}"/>
              </a:ext>
            </a:extLst>
          </p:cNvPr>
          <p:cNvSpPr/>
          <p:nvPr userDrawn="1"/>
        </p:nvSpPr>
        <p:spPr>
          <a:xfrm>
            <a:off x="6584254" y="0"/>
            <a:ext cx="5607746" cy="6858000"/>
          </a:xfrm>
          <a:custGeom>
            <a:avLst/>
            <a:gdLst>
              <a:gd name="connsiteX0" fmla="*/ 1356351 w 5607746"/>
              <a:gd name="connsiteY0" fmla="*/ 0 h 6858000"/>
              <a:gd name="connsiteX1" fmla="*/ 5607746 w 5607746"/>
              <a:gd name="connsiteY1" fmla="*/ 0 h 6858000"/>
              <a:gd name="connsiteX2" fmla="*/ 5607746 w 5607746"/>
              <a:gd name="connsiteY2" fmla="*/ 6858000 h 6858000"/>
              <a:gd name="connsiteX3" fmla="*/ 1356351 w 5607746"/>
              <a:gd name="connsiteY3" fmla="*/ 6858000 h 6858000"/>
              <a:gd name="connsiteX4" fmla="*/ 1303370 w 5607746"/>
              <a:gd name="connsiteY4" fmla="*/ 6802430 h 6858000"/>
              <a:gd name="connsiteX5" fmla="*/ 0 w 5607746"/>
              <a:gd name="connsiteY5" fmla="*/ 3429000 h 6858000"/>
              <a:gd name="connsiteX6" fmla="*/ 1303370 w 5607746"/>
              <a:gd name="connsiteY6" fmla="*/ 555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7746" h="6858000">
                <a:moveTo>
                  <a:pt x="1356351" y="0"/>
                </a:moveTo>
                <a:lnTo>
                  <a:pt x="5607746" y="0"/>
                </a:lnTo>
                <a:lnTo>
                  <a:pt x="5607746" y="6858000"/>
                </a:lnTo>
                <a:lnTo>
                  <a:pt x="1356351" y="6858000"/>
                </a:lnTo>
                <a:lnTo>
                  <a:pt x="1303370" y="6802430"/>
                </a:lnTo>
                <a:cubicBezTo>
                  <a:pt x="493564" y="5911446"/>
                  <a:pt x="0" y="4727862"/>
                  <a:pt x="0" y="3429000"/>
                </a:cubicBezTo>
                <a:cubicBezTo>
                  <a:pt x="0" y="2130139"/>
                  <a:pt x="493564" y="946555"/>
                  <a:pt x="1303370" y="5557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ADD06-1C85-8549-9A2F-1CB5FC59C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98" y="0"/>
            <a:ext cx="12090402" cy="6858000"/>
          </a:xfrm>
          <a:prstGeom prst="rect">
            <a:avLst/>
          </a:prstGeom>
        </p:spPr>
      </p:pic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7E5492E8-3567-4240-95F8-A6BCBE93A47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7747685" y="1331495"/>
            <a:ext cx="3871439" cy="480489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8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4400" b="0">
                <a:solidFill>
                  <a:schemeClr val="bg1"/>
                </a:solidFill>
              </a:defRPr>
            </a:lvl1pPr>
            <a:lvl2pPr marL="351450" indent="-171450">
              <a:lnSpc>
                <a:spcPct val="85000"/>
              </a:lnSpc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3pPr>
            <a:lvl4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53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5pPr>
            <a:lvl6pPr marL="71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 marL="89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7pPr>
            <a:lvl8pPr marL="107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8pPr>
            <a:lvl9pPr marL="125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9DA848-5A8F-1D42-9899-3F20B009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73B63F9-7FFF-8947-89A8-CD0C7B55A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388B8A3-718B-6948-8A85-95C5F06E3D0C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0816CC-51CD-A040-B2B2-0EEDD5DB60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73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Right +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1E58A0-86D8-B04B-A45E-369D49752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190E54F2-0A99-294D-A6A3-EE9DBF754AD6}"/>
              </a:ext>
            </a:extLst>
          </p:cNvPr>
          <p:cNvSpPr/>
          <p:nvPr userDrawn="1"/>
        </p:nvSpPr>
        <p:spPr>
          <a:xfrm>
            <a:off x="6584254" y="0"/>
            <a:ext cx="5607746" cy="6858000"/>
          </a:xfrm>
          <a:custGeom>
            <a:avLst/>
            <a:gdLst>
              <a:gd name="connsiteX0" fmla="*/ 1356351 w 5607746"/>
              <a:gd name="connsiteY0" fmla="*/ 0 h 6858000"/>
              <a:gd name="connsiteX1" fmla="*/ 5607746 w 5607746"/>
              <a:gd name="connsiteY1" fmla="*/ 0 h 6858000"/>
              <a:gd name="connsiteX2" fmla="*/ 5607746 w 5607746"/>
              <a:gd name="connsiteY2" fmla="*/ 6858000 h 6858000"/>
              <a:gd name="connsiteX3" fmla="*/ 1356351 w 5607746"/>
              <a:gd name="connsiteY3" fmla="*/ 6858000 h 6858000"/>
              <a:gd name="connsiteX4" fmla="*/ 1303370 w 5607746"/>
              <a:gd name="connsiteY4" fmla="*/ 6802430 h 6858000"/>
              <a:gd name="connsiteX5" fmla="*/ 0 w 5607746"/>
              <a:gd name="connsiteY5" fmla="*/ 3429000 h 6858000"/>
              <a:gd name="connsiteX6" fmla="*/ 1303370 w 5607746"/>
              <a:gd name="connsiteY6" fmla="*/ 555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7746" h="6858000">
                <a:moveTo>
                  <a:pt x="1356351" y="0"/>
                </a:moveTo>
                <a:lnTo>
                  <a:pt x="5607746" y="0"/>
                </a:lnTo>
                <a:lnTo>
                  <a:pt x="5607746" y="6858000"/>
                </a:lnTo>
                <a:lnTo>
                  <a:pt x="1356351" y="6858000"/>
                </a:lnTo>
                <a:lnTo>
                  <a:pt x="1303370" y="6802430"/>
                </a:lnTo>
                <a:cubicBezTo>
                  <a:pt x="493564" y="5911446"/>
                  <a:pt x="0" y="4727862"/>
                  <a:pt x="0" y="3429000"/>
                </a:cubicBezTo>
                <a:cubicBezTo>
                  <a:pt x="0" y="2130139"/>
                  <a:pt x="493564" y="946555"/>
                  <a:pt x="1303370" y="5557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ADD06-1C85-8549-9A2F-1CB5FC59C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98" y="0"/>
            <a:ext cx="12090402" cy="6858000"/>
          </a:xfrm>
          <a:prstGeom prst="rect">
            <a:avLst/>
          </a:prstGeom>
        </p:spPr>
      </p:pic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7E5492E8-3567-4240-95F8-A6BCBE93A47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7747685" y="1331495"/>
            <a:ext cx="3871439" cy="480489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8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4400" b="0">
                <a:solidFill>
                  <a:schemeClr val="bg1"/>
                </a:solidFill>
              </a:defRPr>
            </a:lvl1pPr>
            <a:lvl2pPr marL="351450" indent="-171450">
              <a:lnSpc>
                <a:spcPct val="85000"/>
              </a:lnSpc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3pPr>
            <a:lvl4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53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5pPr>
            <a:lvl6pPr marL="71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 marL="89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7pPr>
            <a:lvl8pPr marL="107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8pPr>
            <a:lvl9pPr marL="125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9DA848-5A8F-1D42-9899-3F20B009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73B63F9-7FFF-8947-89A8-CD0C7B55A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388B8A3-718B-6948-8A85-95C5F06E3D0C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EE16B9-AFBE-FC49-87EC-C832789C64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43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Right +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1E58A0-86D8-B04B-A45E-369D49752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190E54F2-0A99-294D-A6A3-EE9DBF754AD6}"/>
              </a:ext>
            </a:extLst>
          </p:cNvPr>
          <p:cNvSpPr/>
          <p:nvPr userDrawn="1"/>
        </p:nvSpPr>
        <p:spPr>
          <a:xfrm>
            <a:off x="6584254" y="0"/>
            <a:ext cx="5607746" cy="6858000"/>
          </a:xfrm>
          <a:custGeom>
            <a:avLst/>
            <a:gdLst>
              <a:gd name="connsiteX0" fmla="*/ 1356351 w 5607746"/>
              <a:gd name="connsiteY0" fmla="*/ 0 h 6858000"/>
              <a:gd name="connsiteX1" fmla="*/ 5607746 w 5607746"/>
              <a:gd name="connsiteY1" fmla="*/ 0 h 6858000"/>
              <a:gd name="connsiteX2" fmla="*/ 5607746 w 5607746"/>
              <a:gd name="connsiteY2" fmla="*/ 6858000 h 6858000"/>
              <a:gd name="connsiteX3" fmla="*/ 1356351 w 5607746"/>
              <a:gd name="connsiteY3" fmla="*/ 6858000 h 6858000"/>
              <a:gd name="connsiteX4" fmla="*/ 1303370 w 5607746"/>
              <a:gd name="connsiteY4" fmla="*/ 6802430 h 6858000"/>
              <a:gd name="connsiteX5" fmla="*/ 0 w 5607746"/>
              <a:gd name="connsiteY5" fmla="*/ 3429000 h 6858000"/>
              <a:gd name="connsiteX6" fmla="*/ 1303370 w 5607746"/>
              <a:gd name="connsiteY6" fmla="*/ 555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7746" h="6858000">
                <a:moveTo>
                  <a:pt x="1356351" y="0"/>
                </a:moveTo>
                <a:lnTo>
                  <a:pt x="5607746" y="0"/>
                </a:lnTo>
                <a:lnTo>
                  <a:pt x="5607746" y="6858000"/>
                </a:lnTo>
                <a:lnTo>
                  <a:pt x="1356351" y="6858000"/>
                </a:lnTo>
                <a:lnTo>
                  <a:pt x="1303370" y="6802430"/>
                </a:lnTo>
                <a:cubicBezTo>
                  <a:pt x="493564" y="5911446"/>
                  <a:pt x="0" y="4727862"/>
                  <a:pt x="0" y="3429000"/>
                </a:cubicBezTo>
                <a:cubicBezTo>
                  <a:pt x="0" y="2130139"/>
                  <a:pt x="493564" y="946555"/>
                  <a:pt x="1303370" y="5557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7E5492E8-3567-4240-95F8-A6BCBE93A47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7747685" y="1331495"/>
            <a:ext cx="3871439" cy="480489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8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4400" b="0">
                <a:solidFill>
                  <a:schemeClr val="bg1"/>
                </a:solidFill>
              </a:defRPr>
            </a:lvl1pPr>
            <a:lvl2pPr marL="351450" indent="-171450">
              <a:lnSpc>
                <a:spcPct val="85000"/>
              </a:lnSpc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3pPr>
            <a:lvl4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53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5pPr>
            <a:lvl6pPr marL="71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 marL="89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7pPr>
            <a:lvl8pPr marL="107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8pPr>
            <a:lvl9pPr marL="125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9DA848-5A8F-1D42-9899-3F20B009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8090CC-4A7F-1743-895F-BAE26EEBB5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84" y="-755403"/>
            <a:ext cx="12123716" cy="8082478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73B63F9-7FFF-8947-89A8-CD0C7B55A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388B8A3-718B-6948-8A85-95C5F06E3D0C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ADD06-1C85-8549-9A2F-1CB5FC59C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98" y="0"/>
            <a:ext cx="12090402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C640CF-FDCF-1349-868E-D0D713EB4B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48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Right +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C2F0B1-D338-D14D-9F61-1A6584EB7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190E54F2-0A99-294D-A6A3-EE9DBF754AD6}"/>
              </a:ext>
            </a:extLst>
          </p:cNvPr>
          <p:cNvSpPr/>
          <p:nvPr userDrawn="1"/>
        </p:nvSpPr>
        <p:spPr>
          <a:xfrm>
            <a:off x="6584254" y="0"/>
            <a:ext cx="5607746" cy="6858000"/>
          </a:xfrm>
          <a:custGeom>
            <a:avLst/>
            <a:gdLst>
              <a:gd name="connsiteX0" fmla="*/ 1356351 w 5607746"/>
              <a:gd name="connsiteY0" fmla="*/ 0 h 6858000"/>
              <a:gd name="connsiteX1" fmla="*/ 5607746 w 5607746"/>
              <a:gd name="connsiteY1" fmla="*/ 0 h 6858000"/>
              <a:gd name="connsiteX2" fmla="*/ 5607746 w 5607746"/>
              <a:gd name="connsiteY2" fmla="*/ 6858000 h 6858000"/>
              <a:gd name="connsiteX3" fmla="*/ 1356351 w 5607746"/>
              <a:gd name="connsiteY3" fmla="*/ 6858000 h 6858000"/>
              <a:gd name="connsiteX4" fmla="*/ 1303370 w 5607746"/>
              <a:gd name="connsiteY4" fmla="*/ 6802430 h 6858000"/>
              <a:gd name="connsiteX5" fmla="*/ 0 w 5607746"/>
              <a:gd name="connsiteY5" fmla="*/ 3429000 h 6858000"/>
              <a:gd name="connsiteX6" fmla="*/ 1303370 w 5607746"/>
              <a:gd name="connsiteY6" fmla="*/ 555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7746" h="6858000">
                <a:moveTo>
                  <a:pt x="1356351" y="0"/>
                </a:moveTo>
                <a:lnTo>
                  <a:pt x="5607746" y="0"/>
                </a:lnTo>
                <a:lnTo>
                  <a:pt x="5607746" y="6858000"/>
                </a:lnTo>
                <a:lnTo>
                  <a:pt x="1356351" y="6858000"/>
                </a:lnTo>
                <a:lnTo>
                  <a:pt x="1303370" y="6802430"/>
                </a:lnTo>
                <a:cubicBezTo>
                  <a:pt x="493564" y="5911446"/>
                  <a:pt x="0" y="4727862"/>
                  <a:pt x="0" y="3429000"/>
                </a:cubicBezTo>
                <a:cubicBezTo>
                  <a:pt x="0" y="2130139"/>
                  <a:pt x="493564" y="946555"/>
                  <a:pt x="1303370" y="5557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6B2702-7961-4D47-B8F9-01BDB1864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98" y="0"/>
            <a:ext cx="12090402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9DA848-5A8F-1D42-9899-3F20B009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2A5CF9B7-AE69-9B44-AA93-18CA29F370AC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7747685" y="1331495"/>
            <a:ext cx="3871439" cy="480489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8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4400" b="0">
                <a:solidFill>
                  <a:schemeClr val="bg1"/>
                </a:solidFill>
              </a:defRPr>
            </a:lvl1pPr>
            <a:lvl2pPr marL="351450" indent="-171450">
              <a:lnSpc>
                <a:spcPct val="85000"/>
              </a:lnSpc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3pPr>
            <a:lvl4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53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5pPr>
            <a:lvl6pPr marL="71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 marL="89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7pPr>
            <a:lvl8pPr marL="107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8pPr>
            <a:lvl9pPr marL="125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B292A275-EE35-F54B-8294-9631BE05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DB8AD6BA-B0E5-AE4A-A868-5A89818ADA0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23D80D-7986-9A46-B87E-056F60D93004}" type="slidenum">
              <a:rPr lang="en-US" sz="1000" smtClean="0">
                <a:solidFill>
                  <a:schemeClr val="tx2"/>
                </a:solidFill>
              </a:rPr>
              <a:pPr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FB7B5-CC33-ED4E-AF19-DE7670C210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3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A4DD2D1-7E09-3644-BC26-412A2F908A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38"/>
            <a:ext cx="12192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3B2C521-834C-E049-B86F-46D1DD728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000" y="4174803"/>
            <a:ext cx="8483600" cy="1807393"/>
          </a:xfrm>
        </p:spPr>
        <p:txBody>
          <a:bodyPr anchor="b">
            <a:noAutofit/>
          </a:bodyPr>
          <a:lstStyle>
            <a:lvl1pPr algn="ctr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85C06BA-AE25-0941-B831-E2E306816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8000" y="6067104"/>
            <a:ext cx="8483600" cy="78935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A5ABF8-2856-E741-837B-F19C8F849C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613327"/>
            <a:ext cx="4392345" cy="11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66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D587-90B8-2C4C-BB36-A511F37E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0339B1-03DA-5F45-8FF5-7CF32D2CE1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68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Right +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AB688E-CE87-4548-B813-5E9AD672D0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190E54F2-0A99-294D-A6A3-EE9DBF754AD6}"/>
              </a:ext>
            </a:extLst>
          </p:cNvPr>
          <p:cNvSpPr/>
          <p:nvPr userDrawn="1"/>
        </p:nvSpPr>
        <p:spPr>
          <a:xfrm>
            <a:off x="6584254" y="0"/>
            <a:ext cx="5607746" cy="6858000"/>
          </a:xfrm>
          <a:custGeom>
            <a:avLst/>
            <a:gdLst>
              <a:gd name="connsiteX0" fmla="*/ 1356351 w 5607746"/>
              <a:gd name="connsiteY0" fmla="*/ 0 h 6858000"/>
              <a:gd name="connsiteX1" fmla="*/ 5607746 w 5607746"/>
              <a:gd name="connsiteY1" fmla="*/ 0 h 6858000"/>
              <a:gd name="connsiteX2" fmla="*/ 5607746 w 5607746"/>
              <a:gd name="connsiteY2" fmla="*/ 6858000 h 6858000"/>
              <a:gd name="connsiteX3" fmla="*/ 1356351 w 5607746"/>
              <a:gd name="connsiteY3" fmla="*/ 6858000 h 6858000"/>
              <a:gd name="connsiteX4" fmla="*/ 1303370 w 5607746"/>
              <a:gd name="connsiteY4" fmla="*/ 6802430 h 6858000"/>
              <a:gd name="connsiteX5" fmla="*/ 0 w 5607746"/>
              <a:gd name="connsiteY5" fmla="*/ 3429000 h 6858000"/>
              <a:gd name="connsiteX6" fmla="*/ 1303370 w 5607746"/>
              <a:gd name="connsiteY6" fmla="*/ 555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7746" h="6858000">
                <a:moveTo>
                  <a:pt x="1356351" y="0"/>
                </a:moveTo>
                <a:lnTo>
                  <a:pt x="5607746" y="0"/>
                </a:lnTo>
                <a:lnTo>
                  <a:pt x="5607746" y="6858000"/>
                </a:lnTo>
                <a:lnTo>
                  <a:pt x="1356351" y="6858000"/>
                </a:lnTo>
                <a:lnTo>
                  <a:pt x="1303370" y="6802430"/>
                </a:lnTo>
                <a:cubicBezTo>
                  <a:pt x="493564" y="5911446"/>
                  <a:pt x="0" y="4727862"/>
                  <a:pt x="0" y="3429000"/>
                </a:cubicBezTo>
                <a:cubicBezTo>
                  <a:pt x="0" y="2130139"/>
                  <a:pt x="493564" y="946555"/>
                  <a:pt x="1303370" y="555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250BA7-E375-914F-8207-3C4BA737E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98" y="0"/>
            <a:ext cx="12090402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9DA848-5A8F-1D42-9899-3F20B009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2A5CF9B7-AE69-9B44-AA93-18CA29F370AC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7747685" y="1331495"/>
            <a:ext cx="3871439" cy="480489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8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4400" b="0">
                <a:solidFill>
                  <a:schemeClr val="bg1"/>
                </a:solidFill>
              </a:defRPr>
            </a:lvl1pPr>
            <a:lvl2pPr marL="351450" indent="-171450">
              <a:lnSpc>
                <a:spcPct val="85000"/>
              </a:lnSpc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3pPr>
            <a:lvl4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53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5pPr>
            <a:lvl6pPr marL="71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 marL="89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7pPr>
            <a:lvl8pPr marL="107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8pPr>
            <a:lvl9pPr marL="125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B292A275-EE35-F54B-8294-9631BE05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DB8AD6BA-B0E5-AE4A-A868-5A89818ADA0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23D80D-7986-9A46-B87E-056F60D93004}" type="slidenum">
              <a:rPr lang="en-US" sz="1000" smtClean="0">
                <a:solidFill>
                  <a:schemeClr val="tx2"/>
                </a:solidFill>
              </a:rPr>
              <a:pPr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8D2FC7-859C-1047-A0B5-CB166E3F3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88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Right +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45F44B-87FA-F145-96C0-9B74A4CEF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190E54F2-0A99-294D-A6A3-EE9DBF754AD6}"/>
              </a:ext>
            </a:extLst>
          </p:cNvPr>
          <p:cNvSpPr/>
          <p:nvPr userDrawn="1"/>
        </p:nvSpPr>
        <p:spPr>
          <a:xfrm>
            <a:off x="6584254" y="0"/>
            <a:ext cx="5607746" cy="6858000"/>
          </a:xfrm>
          <a:custGeom>
            <a:avLst/>
            <a:gdLst>
              <a:gd name="connsiteX0" fmla="*/ 1356351 w 5607746"/>
              <a:gd name="connsiteY0" fmla="*/ 0 h 6858000"/>
              <a:gd name="connsiteX1" fmla="*/ 5607746 w 5607746"/>
              <a:gd name="connsiteY1" fmla="*/ 0 h 6858000"/>
              <a:gd name="connsiteX2" fmla="*/ 5607746 w 5607746"/>
              <a:gd name="connsiteY2" fmla="*/ 6858000 h 6858000"/>
              <a:gd name="connsiteX3" fmla="*/ 1356351 w 5607746"/>
              <a:gd name="connsiteY3" fmla="*/ 6858000 h 6858000"/>
              <a:gd name="connsiteX4" fmla="*/ 1303370 w 5607746"/>
              <a:gd name="connsiteY4" fmla="*/ 6802430 h 6858000"/>
              <a:gd name="connsiteX5" fmla="*/ 0 w 5607746"/>
              <a:gd name="connsiteY5" fmla="*/ 3429000 h 6858000"/>
              <a:gd name="connsiteX6" fmla="*/ 1303370 w 5607746"/>
              <a:gd name="connsiteY6" fmla="*/ 555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7746" h="6858000">
                <a:moveTo>
                  <a:pt x="1356351" y="0"/>
                </a:moveTo>
                <a:lnTo>
                  <a:pt x="5607746" y="0"/>
                </a:lnTo>
                <a:lnTo>
                  <a:pt x="5607746" y="6858000"/>
                </a:lnTo>
                <a:lnTo>
                  <a:pt x="1356351" y="6858000"/>
                </a:lnTo>
                <a:lnTo>
                  <a:pt x="1303370" y="6802430"/>
                </a:lnTo>
                <a:cubicBezTo>
                  <a:pt x="493564" y="5911446"/>
                  <a:pt x="0" y="4727862"/>
                  <a:pt x="0" y="3429000"/>
                </a:cubicBezTo>
                <a:cubicBezTo>
                  <a:pt x="0" y="2130139"/>
                  <a:pt x="493564" y="946555"/>
                  <a:pt x="1303370" y="5557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1B575-76CB-C14F-AC5A-B3DC7352D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98" y="0"/>
            <a:ext cx="12090402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9DA848-5A8F-1D42-9899-3F20B009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2A5CF9B7-AE69-9B44-AA93-18CA29F370AC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7747685" y="1331495"/>
            <a:ext cx="3871439" cy="480489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8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4400" b="0">
                <a:solidFill>
                  <a:schemeClr val="bg1"/>
                </a:solidFill>
              </a:defRPr>
            </a:lvl1pPr>
            <a:lvl2pPr marL="351450" indent="-171450">
              <a:lnSpc>
                <a:spcPct val="85000"/>
              </a:lnSpc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3pPr>
            <a:lvl4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53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5pPr>
            <a:lvl6pPr marL="71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 marL="89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7pPr>
            <a:lvl8pPr marL="107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8pPr>
            <a:lvl9pPr marL="125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B292A275-EE35-F54B-8294-9631BE05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DB8AD6BA-B0E5-AE4A-A868-5A89818ADA0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23D80D-7986-9A46-B87E-056F60D93004}" type="slidenum">
              <a:rPr lang="en-US" sz="1000" smtClean="0">
                <a:solidFill>
                  <a:schemeClr val="tx2"/>
                </a:solidFill>
              </a:rPr>
              <a:pPr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0BD57D-1C7F-C242-8A4F-B732B17626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8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Right +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6DD211-5D7E-7B4A-8593-4555EB07F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190E54F2-0A99-294D-A6A3-EE9DBF754AD6}"/>
              </a:ext>
            </a:extLst>
          </p:cNvPr>
          <p:cNvSpPr/>
          <p:nvPr userDrawn="1"/>
        </p:nvSpPr>
        <p:spPr>
          <a:xfrm>
            <a:off x="6584254" y="0"/>
            <a:ext cx="5607746" cy="6858000"/>
          </a:xfrm>
          <a:custGeom>
            <a:avLst/>
            <a:gdLst>
              <a:gd name="connsiteX0" fmla="*/ 1356351 w 5607746"/>
              <a:gd name="connsiteY0" fmla="*/ 0 h 6858000"/>
              <a:gd name="connsiteX1" fmla="*/ 5607746 w 5607746"/>
              <a:gd name="connsiteY1" fmla="*/ 0 h 6858000"/>
              <a:gd name="connsiteX2" fmla="*/ 5607746 w 5607746"/>
              <a:gd name="connsiteY2" fmla="*/ 6858000 h 6858000"/>
              <a:gd name="connsiteX3" fmla="*/ 1356351 w 5607746"/>
              <a:gd name="connsiteY3" fmla="*/ 6858000 h 6858000"/>
              <a:gd name="connsiteX4" fmla="*/ 1303370 w 5607746"/>
              <a:gd name="connsiteY4" fmla="*/ 6802430 h 6858000"/>
              <a:gd name="connsiteX5" fmla="*/ 0 w 5607746"/>
              <a:gd name="connsiteY5" fmla="*/ 3429000 h 6858000"/>
              <a:gd name="connsiteX6" fmla="*/ 1303370 w 5607746"/>
              <a:gd name="connsiteY6" fmla="*/ 555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7746" h="6858000">
                <a:moveTo>
                  <a:pt x="1356351" y="0"/>
                </a:moveTo>
                <a:lnTo>
                  <a:pt x="5607746" y="0"/>
                </a:lnTo>
                <a:lnTo>
                  <a:pt x="5607746" y="6858000"/>
                </a:lnTo>
                <a:lnTo>
                  <a:pt x="1356351" y="6858000"/>
                </a:lnTo>
                <a:lnTo>
                  <a:pt x="1303370" y="6802430"/>
                </a:lnTo>
                <a:cubicBezTo>
                  <a:pt x="493564" y="5911446"/>
                  <a:pt x="0" y="4727862"/>
                  <a:pt x="0" y="3429000"/>
                </a:cubicBezTo>
                <a:cubicBezTo>
                  <a:pt x="0" y="2130139"/>
                  <a:pt x="493564" y="946555"/>
                  <a:pt x="1303370" y="5557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999963-25E4-5244-97E0-D3499D7B8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98" y="0"/>
            <a:ext cx="12090402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9DA848-5A8F-1D42-9899-3F20B009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2A5CF9B7-AE69-9B44-AA93-18CA29F370AC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7747685" y="1331495"/>
            <a:ext cx="3871439" cy="480489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8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4400" b="0">
                <a:solidFill>
                  <a:schemeClr val="bg1"/>
                </a:solidFill>
              </a:defRPr>
            </a:lvl1pPr>
            <a:lvl2pPr marL="351450" indent="-171450">
              <a:lnSpc>
                <a:spcPct val="85000"/>
              </a:lnSpc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3pPr>
            <a:lvl4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53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5pPr>
            <a:lvl6pPr marL="71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 marL="89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7pPr>
            <a:lvl8pPr marL="107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8pPr>
            <a:lvl9pPr marL="125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B292A275-EE35-F54B-8294-9631BE05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DB8AD6BA-B0E5-AE4A-A868-5A89818ADA0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23D80D-7986-9A46-B87E-056F60D93004}" type="slidenum">
              <a:rPr lang="en-US" sz="1000" smtClean="0">
                <a:solidFill>
                  <a:schemeClr val="tx2"/>
                </a:solidFill>
              </a:rPr>
              <a:pPr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8DBF2E-9674-654C-B614-3421EF08CA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32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Right +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AA3DBD-BE4E-A141-87D3-A9AD4FAAE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190E54F2-0A99-294D-A6A3-EE9DBF754AD6}"/>
              </a:ext>
            </a:extLst>
          </p:cNvPr>
          <p:cNvSpPr/>
          <p:nvPr userDrawn="1"/>
        </p:nvSpPr>
        <p:spPr>
          <a:xfrm>
            <a:off x="6584254" y="0"/>
            <a:ext cx="5607746" cy="6858000"/>
          </a:xfrm>
          <a:custGeom>
            <a:avLst/>
            <a:gdLst>
              <a:gd name="connsiteX0" fmla="*/ 1356351 w 5607746"/>
              <a:gd name="connsiteY0" fmla="*/ 0 h 6858000"/>
              <a:gd name="connsiteX1" fmla="*/ 5607746 w 5607746"/>
              <a:gd name="connsiteY1" fmla="*/ 0 h 6858000"/>
              <a:gd name="connsiteX2" fmla="*/ 5607746 w 5607746"/>
              <a:gd name="connsiteY2" fmla="*/ 6858000 h 6858000"/>
              <a:gd name="connsiteX3" fmla="*/ 1356351 w 5607746"/>
              <a:gd name="connsiteY3" fmla="*/ 6858000 h 6858000"/>
              <a:gd name="connsiteX4" fmla="*/ 1303370 w 5607746"/>
              <a:gd name="connsiteY4" fmla="*/ 6802430 h 6858000"/>
              <a:gd name="connsiteX5" fmla="*/ 0 w 5607746"/>
              <a:gd name="connsiteY5" fmla="*/ 3429000 h 6858000"/>
              <a:gd name="connsiteX6" fmla="*/ 1303370 w 5607746"/>
              <a:gd name="connsiteY6" fmla="*/ 555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7746" h="6858000">
                <a:moveTo>
                  <a:pt x="1356351" y="0"/>
                </a:moveTo>
                <a:lnTo>
                  <a:pt x="5607746" y="0"/>
                </a:lnTo>
                <a:lnTo>
                  <a:pt x="5607746" y="6858000"/>
                </a:lnTo>
                <a:lnTo>
                  <a:pt x="1356351" y="6858000"/>
                </a:lnTo>
                <a:lnTo>
                  <a:pt x="1303370" y="6802430"/>
                </a:lnTo>
                <a:cubicBezTo>
                  <a:pt x="493564" y="5911446"/>
                  <a:pt x="0" y="4727862"/>
                  <a:pt x="0" y="3429000"/>
                </a:cubicBezTo>
                <a:cubicBezTo>
                  <a:pt x="0" y="2130139"/>
                  <a:pt x="493564" y="946555"/>
                  <a:pt x="1303370" y="5557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3901EB-996B-2C49-B933-88F84D1BA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98" y="0"/>
            <a:ext cx="12090402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9DA848-5A8F-1D42-9899-3F20B009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2A5CF9B7-AE69-9B44-AA93-18CA29F370AC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7747685" y="1331495"/>
            <a:ext cx="3871439" cy="480489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8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4400" b="0">
                <a:solidFill>
                  <a:schemeClr val="bg1"/>
                </a:solidFill>
              </a:defRPr>
            </a:lvl1pPr>
            <a:lvl2pPr marL="351450" indent="-171450">
              <a:lnSpc>
                <a:spcPct val="85000"/>
              </a:lnSpc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3pPr>
            <a:lvl4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53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5pPr>
            <a:lvl6pPr marL="71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 marL="89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7pPr>
            <a:lvl8pPr marL="107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8pPr>
            <a:lvl9pPr marL="125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B292A275-EE35-F54B-8294-9631BE05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DB8AD6BA-B0E5-AE4A-A868-5A89818ADA0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23D80D-7986-9A46-B87E-056F60D93004}" type="slidenum">
              <a:rPr lang="en-US" sz="1000" smtClean="0">
                <a:solidFill>
                  <a:schemeClr val="tx2"/>
                </a:solidFill>
              </a:rPr>
              <a:pPr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891546-E580-E140-897E-7E6123CFC2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28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Left + Circl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5ED421-1F63-0D4E-A496-F3A7691AF3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29397" y="1359742"/>
            <a:ext cx="4772025" cy="477043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2D0DD4D-4EB7-A044-AB95-D6E4EC830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97721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02C347A-5A67-AD4F-82BF-3658B4C4D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56AECD7-6091-774C-ABA0-11273E265AE9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1B0823-2FB3-F249-9842-BFD6ABDF5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9B295A-1C37-0947-ACBD-C34940F25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37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Left + Circl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56E9209-5541-7A4C-9FD6-3186702251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4843" y="1348687"/>
            <a:ext cx="6199532" cy="6197469"/>
          </a:xfrm>
          <a:prstGeom prst="chord">
            <a:avLst>
              <a:gd name="adj1" fmla="val 3364167"/>
              <a:gd name="adj2" fmla="val 1822307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2D0DD4D-4EB7-A044-AB95-D6E4EC830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97721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02C347A-5A67-AD4F-82BF-3658B4C4D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56AECD7-6091-774C-ABA0-11273E265AE9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AD6022CD-D915-5543-8129-672FBD2193C0}"/>
              </a:ext>
            </a:extLst>
          </p:cNvPr>
          <p:cNvSpPr/>
          <p:nvPr userDrawn="1"/>
        </p:nvSpPr>
        <p:spPr>
          <a:xfrm rot="6775141">
            <a:off x="6355007" y="4632463"/>
            <a:ext cx="3250200" cy="3250200"/>
          </a:xfrm>
          <a:prstGeom prst="chord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816EA7-5C55-0244-AAB1-9A7D32665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EEEF71-181D-9F4C-B911-3E9FB92FF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7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Left + Circl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227FC-6D8D-7C43-9721-358CBB1E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97721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601C1D1-71A1-1443-A970-F341301E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7CF0979-C973-BF4C-97C3-C4A741221DFA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97C8A960-A102-594B-B197-E9D5E01B0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29397" y="1331496"/>
            <a:ext cx="4772025" cy="45361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F6B3C-DC39-D841-9E3D-DE0474A9A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613385-A891-834A-8D73-514EC888D3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55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edia Placeholder 2">
            <a:extLst>
              <a:ext uri="{FF2B5EF4-FFF2-40B4-BE49-F238E27FC236}">
                <a16:creationId xmlns:a16="http://schemas.microsoft.com/office/drawing/2014/main" id="{8E967641-C146-BB45-B031-7F84F52AD75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572877" y="1348686"/>
            <a:ext cx="11025411" cy="4661739"/>
          </a:xfr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3F190D8-BF34-E84E-BF17-6D276A69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849FE61-DC77-3A41-8AC6-E5B2364F0B95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1C9E56-6072-4E46-8C1A-80AA79444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5151B5-7D89-4149-A2F8-DEA230CCBC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38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edia Placeholder 2">
            <a:extLst>
              <a:ext uri="{FF2B5EF4-FFF2-40B4-BE49-F238E27FC236}">
                <a16:creationId xmlns:a16="http://schemas.microsoft.com/office/drawing/2014/main" id="{8E967641-C146-BB45-B031-7F84F52AD75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1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2FD77C-5E35-7647-88B8-6C1E662C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4DD2D1-7E09-3644-BC26-412A2F908A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3B2C521-834C-E049-B86F-46D1DD728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000" y="4174803"/>
            <a:ext cx="8483600" cy="1807393"/>
          </a:xfrm>
        </p:spPr>
        <p:txBody>
          <a:bodyPr anchor="b">
            <a:noAutofit/>
          </a:bodyPr>
          <a:lstStyle>
            <a:lvl1pPr algn="ctr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85C06BA-AE25-0941-B831-E2E306816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8000" y="6067104"/>
            <a:ext cx="8483600" cy="78935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26B951-4181-6E4E-9A5C-6AE17D94D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613327"/>
            <a:ext cx="4392345" cy="11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57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28785CE-1010-C342-9890-A5A2BE1DF9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72877" y="1348687"/>
            <a:ext cx="11025412" cy="462622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lnSpc>
                <a:spcPct val="85000"/>
              </a:lnSpc>
              <a:spcBef>
                <a:spcPts val="1200"/>
              </a:spcBef>
              <a:buNone/>
              <a:defRPr sz="1400"/>
            </a:lvl1pPr>
          </a:lstStyle>
          <a:p>
            <a:r>
              <a:rPr lang="en-GB"/>
              <a:t>&lt;Insert picture&gt;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87EF68A-61A1-F64F-B11D-CDB72384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EAF09C7-4AD1-4E41-BF2C-CE1DDAD89E38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FE971F-8D2F-8044-965E-0AA66C921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C58CDC-7647-EA4A-9C3A-D3675947C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14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headings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55EA2-9A33-634D-A1DF-58142C409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877" y="1282715"/>
            <a:ext cx="5157787" cy="467302"/>
          </a:xfrm>
        </p:spPr>
        <p:txBody>
          <a:bodyPr lIns="0" anchor="ctr"/>
          <a:lstStyle>
            <a:lvl1pPr marL="0" indent="0" algn="l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8F3EA-29C8-E442-89A6-3C95316B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877" y="1906438"/>
            <a:ext cx="5157787" cy="4283225"/>
          </a:xfrm>
        </p:spPr>
        <p:txBody>
          <a:bodyPr l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6B9C7-35A6-9F40-B61E-6D8A72FE2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5101" y="1287627"/>
            <a:ext cx="5183188" cy="467302"/>
          </a:xfrm>
        </p:spPr>
        <p:txBody>
          <a:bodyPr lIns="0" anchor="ctr"/>
          <a:lstStyle>
            <a:lvl1pPr marL="0" indent="0" algn="l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9D4C8-9105-ED42-9EB0-33A0895BD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5101" y="1922878"/>
            <a:ext cx="5183188" cy="4283225"/>
          </a:xfrm>
        </p:spPr>
        <p:txBody>
          <a:bodyPr l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D33D27C3-5502-B24B-BBA2-6410C8F7E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C175874-DA86-0D40-B522-2C46AF66735E}"/>
              </a:ext>
            </a:extLst>
          </p:cNvPr>
          <p:cNvSpPr>
            <a:spLocks noGrp="1" noChangeAspect="1"/>
          </p:cNvSpPr>
          <p:nvPr>
            <p:ph type="sldNum" sz="quarter" idx="10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1F2CF9-E47E-DA4A-A3CC-FE0D12BD0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D089F-0AE7-5346-950E-FD6AF1EA2D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19624" y="3551784"/>
            <a:ext cx="3937589" cy="334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487BA5-2377-1F4F-A201-F3A7DB20B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8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Mark +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6D2CB75-F1A3-7B43-B644-36A11301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B030575-C9AF-DF47-9618-6707D686E322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3AD36-CAA8-9847-8B18-C22ED239A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A098A-8317-3F40-85D6-F4E21B5379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44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878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308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DA2641F-4BF6-B145-8A04-9DE98AE68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11038902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bg1"/>
              </a:buClr>
              <a:defRPr sz="2000"/>
            </a:lvl1pPr>
            <a:lvl2pPr>
              <a:buClr>
                <a:schemeClr val="bg1"/>
              </a:buClr>
              <a:defRPr sz="1800"/>
            </a:lvl2pPr>
            <a:lvl3pPr>
              <a:buClr>
                <a:schemeClr val="bg1"/>
              </a:buClr>
              <a:defRPr sz="1600"/>
            </a:lvl3pPr>
            <a:lvl4pPr>
              <a:buClr>
                <a:schemeClr val="bg1"/>
              </a:buClr>
              <a:defRPr sz="1400"/>
            </a:lvl4pPr>
            <a:lvl5pPr>
              <a:buClr>
                <a:schemeClr val="bg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3586495-B471-1845-8302-6DD9534E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C7FE4CE-3FCB-9D47-B727-C63B6585A466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39886D-FD40-3D4E-877F-6F442DCB0D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48A80-2B21-F747-9714-59F4C4DE8D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93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E05976-6A60-3F43-BED3-E1225E711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bg1"/>
              </a:buClr>
              <a:defRPr sz="2000"/>
            </a:lvl1pPr>
            <a:lvl2pPr>
              <a:buClr>
                <a:schemeClr val="bg1"/>
              </a:buClr>
              <a:defRPr sz="1800"/>
            </a:lvl2pPr>
            <a:lvl3pPr>
              <a:buClr>
                <a:schemeClr val="bg1"/>
              </a:buClr>
              <a:defRPr sz="1600"/>
            </a:lvl3pPr>
            <a:lvl4pPr>
              <a:buClr>
                <a:schemeClr val="bg1"/>
              </a:buClr>
              <a:defRPr sz="1400"/>
            </a:lvl4pPr>
            <a:lvl5pPr>
              <a:buClr>
                <a:schemeClr val="bg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A12DE9A-F45F-EB48-ABA3-A913E1D1B2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61179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 sz="2000"/>
            </a:lvl1pPr>
            <a:lvl2pPr marL="742950" indent="-285750">
              <a:buClr>
                <a:schemeClr val="bg1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1"/>
              </a:buClr>
              <a:buFont typeface="Arial" panose="020B0604020202020204" pitchFamily="34" charset="0"/>
              <a:buChar char="•"/>
              <a:defRPr sz="2000"/>
            </a:lvl3pPr>
            <a:lvl4pPr marL="1657350" indent="-285750">
              <a:buClr>
                <a:schemeClr val="bg1"/>
              </a:buClr>
              <a:buFont typeface="Arial" panose="020B0604020202020204" pitchFamily="34" charset="0"/>
              <a:buChar char="•"/>
              <a:defRPr sz="2000"/>
            </a:lvl4pPr>
            <a:lvl5pPr marL="2114550" indent="-285750">
              <a:buClr>
                <a:schemeClr val="bg1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26DA42A-9D1B-BA46-8E6F-23B094A2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7C2C598-289F-F142-ACE7-4A2608B63BF5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2354619" y="6032754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E24293-77B5-3C47-9A9B-B9AD110809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35EE82-C840-1F4E-892A-0AE3D5442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17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Image Left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231065B8-523A-324E-90C9-A0F0131E9D05}"/>
              </a:ext>
            </a:extLst>
          </p:cNvPr>
          <p:cNvSpPr/>
          <p:nvPr userDrawn="1"/>
        </p:nvSpPr>
        <p:spPr>
          <a:xfrm>
            <a:off x="6584254" y="0"/>
            <a:ext cx="5607746" cy="6858000"/>
          </a:xfrm>
          <a:custGeom>
            <a:avLst/>
            <a:gdLst>
              <a:gd name="connsiteX0" fmla="*/ 1356351 w 5607746"/>
              <a:gd name="connsiteY0" fmla="*/ 0 h 6858000"/>
              <a:gd name="connsiteX1" fmla="*/ 5607746 w 5607746"/>
              <a:gd name="connsiteY1" fmla="*/ 0 h 6858000"/>
              <a:gd name="connsiteX2" fmla="*/ 5607746 w 5607746"/>
              <a:gd name="connsiteY2" fmla="*/ 6858000 h 6858000"/>
              <a:gd name="connsiteX3" fmla="*/ 1356351 w 5607746"/>
              <a:gd name="connsiteY3" fmla="*/ 6858000 h 6858000"/>
              <a:gd name="connsiteX4" fmla="*/ 1303370 w 5607746"/>
              <a:gd name="connsiteY4" fmla="*/ 6802430 h 6858000"/>
              <a:gd name="connsiteX5" fmla="*/ 0 w 5607746"/>
              <a:gd name="connsiteY5" fmla="*/ 3429000 h 6858000"/>
              <a:gd name="connsiteX6" fmla="*/ 1303370 w 5607746"/>
              <a:gd name="connsiteY6" fmla="*/ 555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7746" h="6858000">
                <a:moveTo>
                  <a:pt x="1356351" y="0"/>
                </a:moveTo>
                <a:lnTo>
                  <a:pt x="5607746" y="0"/>
                </a:lnTo>
                <a:lnTo>
                  <a:pt x="5607746" y="6858000"/>
                </a:lnTo>
                <a:lnTo>
                  <a:pt x="1356351" y="6858000"/>
                </a:lnTo>
                <a:lnTo>
                  <a:pt x="1303370" y="6802430"/>
                </a:lnTo>
                <a:cubicBezTo>
                  <a:pt x="493564" y="5911446"/>
                  <a:pt x="0" y="4727862"/>
                  <a:pt x="0" y="3429000"/>
                </a:cubicBezTo>
                <a:cubicBezTo>
                  <a:pt x="0" y="2130139"/>
                  <a:pt x="493564" y="946555"/>
                  <a:pt x="1303370" y="555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243B8D-3E9D-1F40-99EB-A5D01CAF7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5" y="0"/>
            <a:ext cx="12085125" cy="6858000"/>
          </a:xfrm>
          <a:prstGeom prst="rect">
            <a:avLst/>
          </a:prstGeom>
        </p:spPr>
      </p:pic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994BAA2E-0C24-4544-9245-D3E0A28EF27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7747685" y="1331495"/>
            <a:ext cx="3871439" cy="480489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85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4400" b="0">
                <a:solidFill>
                  <a:schemeClr val="tx2"/>
                </a:solidFill>
              </a:defRPr>
            </a:lvl1pPr>
            <a:lvl2pPr marL="351450" indent="-171450">
              <a:lnSpc>
                <a:spcPct val="85000"/>
              </a:lnSpc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3pPr>
            <a:lvl4pPr marL="171450" indent="-171450">
              <a:lnSpc>
                <a:spcPct val="85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53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5pPr>
            <a:lvl6pPr marL="71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 marL="89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7pPr>
            <a:lvl8pPr marL="107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8pPr>
            <a:lvl9pPr marL="1251450" indent="-171450">
              <a:lnSpc>
                <a:spcPct val="85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EFF9636-526F-9C48-9453-68170CAE4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340243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chemeClr val="bg1"/>
              </a:buClr>
              <a:defRPr sz="2000"/>
            </a:lvl1pPr>
            <a:lvl2pPr>
              <a:buClr>
                <a:schemeClr val="bg1"/>
              </a:buClr>
              <a:defRPr sz="1800"/>
            </a:lvl2pPr>
            <a:lvl3pPr>
              <a:buClr>
                <a:schemeClr val="bg1"/>
              </a:buClr>
              <a:defRPr sz="1600"/>
            </a:lvl3pPr>
            <a:lvl4pPr>
              <a:buClr>
                <a:schemeClr val="bg1"/>
              </a:buClr>
              <a:defRPr sz="1400"/>
            </a:lvl4pPr>
            <a:lvl5pPr>
              <a:buClr>
                <a:schemeClr val="bg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09B764D9-E03B-7F4B-B305-2390CA03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1470EC-616E-AE42-AA0D-B87AA405E5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DD04D4-62E6-3C43-9091-CB0EC364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03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Left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638BD5B-A6B2-674D-96D3-C846F973F2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72877" y="1331495"/>
            <a:ext cx="7855028" cy="48048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lnSpc>
                <a:spcPct val="85000"/>
              </a:lnSpc>
              <a:spcBef>
                <a:spcPts val="1200"/>
              </a:spcBef>
              <a:buNone/>
              <a:defRPr sz="1400"/>
            </a:lvl1pPr>
          </a:lstStyle>
          <a:p>
            <a:r>
              <a:rPr lang="en-GB"/>
              <a:t>&lt;Insert picture&gt;</a:t>
            </a:r>
          </a:p>
        </p:txBody>
      </p: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7E5492E8-3567-4240-95F8-A6BCBE93A47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8648241" y="1331495"/>
            <a:ext cx="2970883" cy="4804898"/>
          </a:xfrm>
        </p:spPr>
        <p:txBody>
          <a:bodyPr>
            <a:normAutofit/>
          </a:bodyPr>
          <a:lstStyle>
            <a:lvl1pPr marL="0" indent="0">
              <a:lnSpc>
                <a:spcPct val="85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65750" indent="-285750">
              <a:lnSpc>
                <a:spcPct val="85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285750" indent="-285750">
              <a:lnSpc>
                <a:spcPct val="85000"/>
              </a:lnSpc>
              <a:spcBef>
                <a:spcPts val="1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3pPr>
            <a:lvl4pPr marL="285750" indent="-285750">
              <a:lnSpc>
                <a:spcPct val="85000"/>
              </a:lnSpc>
              <a:spcBef>
                <a:spcPts val="1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645750" indent="-28575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5pPr>
            <a:lvl6pPr marL="825750" indent="-28575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 marL="1005750" indent="-28575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7pPr>
            <a:lvl8pPr marL="1185750" indent="-28575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8pPr>
            <a:lvl9pPr marL="1365750" indent="-28575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B7E20ECA-F5B7-8D44-A7B8-264F86B6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C90DAF0-2504-9142-9A2A-D467EA9A2068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AA56F4-99BB-2D48-A0F1-F38A31392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D8607-B190-724F-979C-2092871F0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02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Left + Circl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5ED421-1F63-0D4E-A496-F3A7691AF3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29397" y="1359742"/>
            <a:ext cx="4772025" cy="477043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2D0DD4D-4EB7-A044-AB95-D6E4EC830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977213" cy="4826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 sz="2000"/>
            </a:lvl1pPr>
            <a:lvl2pPr>
              <a:buClr>
                <a:schemeClr val="bg1"/>
              </a:buClr>
              <a:defRPr sz="1800"/>
            </a:lvl2pPr>
            <a:lvl3pPr>
              <a:buClr>
                <a:schemeClr val="bg1"/>
              </a:buClr>
              <a:defRPr sz="1600"/>
            </a:lvl3pPr>
            <a:lvl4pPr>
              <a:buClr>
                <a:schemeClr val="bg1"/>
              </a:buClr>
              <a:defRPr sz="1400"/>
            </a:lvl4pPr>
            <a:lvl5pPr>
              <a:buClr>
                <a:schemeClr val="bg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8841160-7E7C-B247-A587-3A29EAC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45C727F-8E60-184E-B2D3-8EA5C8AC9350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0AF9C6-8961-CF4C-8BCF-B50DD0FDA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7A9640-9B45-9E44-8CCF-91912B9E1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3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764D0-5142-B44F-8F80-F28E8AC2A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E20D2-1A7A-0643-9532-69870D1538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38"/>
            <a:ext cx="12192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3B2C521-834C-E049-B86F-46D1DD728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000" y="4174803"/>
            <a:ext cx="8483600" cy="1807393"/>
          </a:xfrm>
        </p:spPr>
        <p:txBody>
          <a:bodyPr anchor="b">
            <a:noAutofit/>
          </a:bodyPr>
          <a:lstStyle>
            <a:lvl1pPr algn="ctr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85C06BA-AE25-0941-B831-E2E306816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8000" y="6067104"/>
            <a:ext cx="8483600" cy="78935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48450-9CEE-B741-A3AF-5FC3AF99CD7D}"/>
              </a:ext>
            </a:extLst>
          </p:cNvPr>
          <p:cNvSpPr txBox="1"/>
          <p:nvPr userDrawn="1"/>
        </p:nvSpPr>
        <p:spPr>
          <a:xfrm>
            <a:off x="11265408" y="95646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7303EA-35B6-3E47-89C3-6DC80084EF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613327"/>
            <a:ext cx="4392345" cy="11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5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Left + Circl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F2D0F065-B1D8-8743-A2AA-45297ED86E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4843" y="1348687"/>
            <a:ext cx="6199532" cy="6197469"/>
          </a:xfrm>
          <a:prstGeom prst="chord">
            <a:avLst>
              <a:gd name="adj1" fmla="val 3364167"/>
              <a:gd name="adj2" fmla="val 1822307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hord 12">
            <a:extLst>
              <a:ext uri="{FF2B5EF4-FFF2-40B4-BE49-F238E27FC236}">
                <a16:creationId xmlns:a16="http://schemas.microsoft.com/office/drawing/2014/main" id="{7B8FE74E-D4D9-3D4D-8865-0B2E6AAB53E6}"/>
              </a:ext>
            </a:extLst>
          </p:cNvPr>
          <p:cNvSpPr/>
          <p:nvPr userDrawn="1"/>
        </p:nvSpPr>
        <p:spPr>
          <a:xfrm rot="6775141">
            <a:off x="6355007" y="4632463"/>
            <a:ext cx="3250200" cy="3250200"/>
          </a:xfrm>
          <a:prstGeom prst="chord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2D0DD4D-4EB7-A044-AB95-D6E4EC830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977213" cy="4826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 sz="2000"/>
            </a:lvl1pPr>
            <a:lvl2pPr>
              <a:buClr>
                <a:schemeClr val="bg1"/>
              </a:buClr>
              <a:defRPr sz="1800"/>
            </a:lvl2pPr>
            <a:lvl3pPr>
              <a:buClr>
                <a:schemeClr val="bg1"/>
              </a:buClr>
              <a:defRPr sz="1600"/>
            </a:lvl3pPr>
            <a:lvl4pPr>
              <a:buClr>
                <a:schemeClr val="bg1"/>
              </a:buClr>
              <a:defRPr sz="1400"/>
            </a:lvl4pPr>
            <a:lvl5pPr>
              <a:buClr>
                <a:schemeClr val="bg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8841160-7E7C-B247-A587-3A29EAC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45C727F-8E60-184E-B2D3-8EA5C8AC9350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E6A61A-51DC-6346-AA23-27CA03FF77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B8E7E-4B85-5345-B700-F82612CBA8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97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Left + Circl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5ED421-1F63-0D4E-A496-F3A7691AF3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29397" y="1331496"/>
            <a:ext cx="4772025" cy="45361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227FC-6D8D-7C43-9721-358CBB1E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5977213" cy="4826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3537587-442F-8243-AE5F-F9A273F77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2BA6989-05B1-BC45-8948-90097B92F7F2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CE810E-024C-084C-A455-9A11E9829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11D559-D748-1149-95A0-5904D3355E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2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edia Placeholder 2">
            <a:extLst>
              <a:ext uri="{FF2B5EF4-FFF2-40B4-BE49-F238E27FC236}">
                <a16:creationId xmlns:a16="http://schemas.microsoft.com/office/drawing/2014/main" id="{8E967641-C146-BB45-B031-7F84F52AD75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572877" y="1348687"/>
            <a:ext cx="11025411" cy="4613612"/>
          </a:xfr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67592AA-742C-0541-977D-A4540783D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EE8A13D-9175-C445-91EE-FF5518516529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840E39-175A-D94C-BF01-EED813F155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757E27-5086-624E-A40A-636AF48CF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26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638BD5B-A6B2-674D-96D3-C846F973F2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72877" y="1348687"/>
            <a:ext cx="11025412" cy="462622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lnSpc>
                <a:spcPct val="85000"/>
              </a:lnSpc>
              <a:spcBef>
                <a:spcPts val="1200"/>
              </a:spcBef>
              <a:buNone/>
              <a:defRPr sz="1400"/>
            </a:lvl1pPr>
          </a:lstStyle>
          <a:p>
            <a:r>
              <a:rPr lang="en-GB"/>
              <a:t>&lt;Insert picture&gt;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EFA24C0-5521-6641-B0C4-66116CF7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C67AE4A-CB21-0245-9624-5406FDB070FE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72EB8A-71D4-8743-886D-2F5E05831F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BCD8C1-6752-2943-8C4B-0D32EDCB9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78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headings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55EA2-9A33-634D-A1DF-58142C409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877" y="1282715"/>
            <a:ext cx="5157787" cy="467302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8F3EA-29C8-E442-89A6-3C95316B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877" y="1906438"/>
            <a:ext cx="5157787" cy="42832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6B9C7-35A6-9F40-B61E-6D8A72FE2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5101" y="1287627"/>
            <a:ext cx="5183188" cy="467302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9D4C8-9105-ED42-9EB0-33A0895BD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5101" y="1922878"/>
            <a:ext cx="5183188" cy="42832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39E9318-B3EF-6147-BE93-B9922660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CBB20D3-CEFC-404D-8B21-BC977C9D1684}"/>
              </a:ext>
            </a:extLst>
          </p:cNvPr>
          <p:cNvSpPr>
            <a:spLocks noGrp="1" noChangeAspect="1"/>
          </p:cNvSpPr>
          <p:nvPr>
            <p:ph type="sldNum" sz="quarter" idx="10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77578B-5CB8-5143-9B7B-120E988CD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F0A1C2-DBB4-FF4E-886E-B126AD69A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A45AC1-9272-734F-97DB-BB968A111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2629" t="8367" r="12947" b="-1"/>
          <a:stretch/>
        </p:blipFill>
        <p:spPr>
          <a:xfrm rot="5400000">
            <a:off x="3350776" y="3917306"/>
            <a:ext cx="5416259" cy="30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15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Mark +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7A9193-1BEE-EB4D-8697-E84C68E5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8788783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EA9C9DC-0A3E-F145-B913-6BDC78237191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D20DF-6BA9-804B-85C6-74FE7BC31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9D507-94D5-FF4A-A1AA-011A272A7E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441"/>
            <a:ext cx="12192000" cy="3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157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1964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- Blue 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0E9EA96-716F-4E4A-9DF3-B20D3EC2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4071513"/>
            <a:ext cx="10277820" cy="2303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57818-EDAF-5A48-88C0-B6D3C33DD7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5AB962-7BC3-BB4D-8981-5FD49D237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r="89921" b="-2448"/>
          <a:stretch/>
        </p:blipFill>
        <p:spPr>
          <a:xfrm>
            <a:off x="-572877" y="4448431"/>
            <a:ext cx="1228860" cy="34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194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- White 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DF03478D-94CE-7841-938A-8104BB54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4071513"/>
            <a:ext cx="10277820" cy="2303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AEE8B9-52EA-5942-9CE0-61EF3EA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97296"/>
            <a:ext cx="558800" cy="30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A202D1-D980-EE4F-BD79-50F03B6D04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15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- Grow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F387A8-0152-C044-A6A8-351CDD747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97FC76D-52E9-FC4F-851B-836A8D57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4071513"/>
            <a:ext cx="10277820" cy="2303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77A8A-AB2D-EE49-B801-FE48AEBC26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F35C4C-9DBC-7F49-93D6-C84F514AF9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r="89921" b="-2448"/>
          <a:stretch/>
        </p:blipFill>
        <p:spPr>
          <a:xfrm>
            <a:off x="-572877" y="4448431"/>
            <a:ext cx="1228860" cy="34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25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E393BA-FA14-2B48-AA36-EA277F28B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4DD2D1-7E09-3644-BC26-412A2F908A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38"/>
            <a:ext cx="12192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3B2C521-834C-E049-B86F-46D1DD728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000" y="4174803"/>
            <a:ext cx="8483600" cy="1807393"/>
          </a:xfrm>
        </p:spPr>
        <p:txBody>
          <a:bodyPr anchor="b">
            <a:noAutofit/>
          </a:bodyPr>
          <a:lstStyle>
            <a:lvl1pPr algn="ctr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85C06BA-AE25-0941-B831-E2E306816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8000" y="6067104"/>
            <a:ext cx="8483600" cy="78935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20ABE6-C516-6840-A2D4-2EF97BE650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613327"/>
            <a:ext cx="4392345" cy="11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51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- Mat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FACBAC-0593-D44F-A9BA-19B91FEA5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57D5734-FB53-0445-8DF4-2BF71639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4071513"/>
            <a:ext cx="10277820" cy="2303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F843E9-73AB-1E45-BD58-8D02D2E2B0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597296"/>
            <a:ext cx="558800" cy="3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096CA-C638-4843-B7A7-3A5BFDB3C9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80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ircle Right - 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0BD4AE-BBD2-434F-BDBE-B343A7D99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7450CF0-F447-4346-BBC7-622FC1FD91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8998" y="2525302"/>
            <a:ext cx="6031531" cy="1807393"/>
          </a:xfrm>
        </p:spPr>
        <p:txBody>
          <a:bodyPr anchor="ctr">
            <a:noAutofit/>
          </a:bodyPr>
          <a:lstStyle>
            <a:lvl1pPr algn="l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53364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ircle Right - Co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43D474-A7A1-D94F-95C4-DBD2C92F3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C5CFDC-80A0-C441-9930-F13B40E7A5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EEF0413-D5FA-0047-8A54-60FD545AF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8998" y="2525302"/>
            <a:ext cx="6031531" cy="1807393"/>
          </a:xfrm>
        </p:spPr>
        <p:txBody>
          <a:bodyPr anchor="ctr">
            <a:noAutofit/>
          </a:bodyPr>
          <a:lstStyle>
            <a:lvl1pPr algn="l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8078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ircle Right - Clot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A0F7E2-44C6-A946-9D55-3F34931F1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C5CFDC-80A0-C441-9930-F13B40E7A5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EEF0413-D5FA-0047-8A54-60FD545AF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8998" y="2525302"/>
            <a:ext cx="6031531" cy="1807393"/>
          </a:xfrm>
        </p:spPr>
        <p:txBody>
          <a:bodyPr anchor="ctr">
            <a:noAutofit/>
          </a:bodyPr>
          <a:lstStyle>
            <a:lvl1pPr algn="l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9013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ircle Left - 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5FA15E-CBC2-7A4D-BEB7-EE9D35934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89DE366-BCD5-4E43-BC6F-3BECFD597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997440"/>
            <a:ext cx="5523123" cy="3378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5ADB1-458E-E646-93C7-C2DD5CF730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F5F8C-310C-344E-9BF3-B8EC44A73E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r="89921" b="-2448"/>
          <a:stretch/>
        </p:blipFill>
        <p:spPr>
          <a:xfrm>
            <a:off x="-572877" y="1229412"/>
            <a:ext cx="1228860" cy="34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352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ircle Left - Cloth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43F4D9-1E37-AC4F-AB59-49FFFC493C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89DE366-BCD5-4E43-BC6F-3BECFD597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997440"/>
            <a:ext cx="5523123" cy="3378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B1DD3-D9E9-524D-AB41-371B7C7D01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8F6373-8507-C04F-B725-BB52085BA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r="89921" b="-2448"/>
          <a:stretch/>
        </p:blipFill>
        <p:spPr>
          <a:xfrm>
            <a:off x="-572877" y="1229412"/>
            <a:ext cx="1228860" cy="34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4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ircle Left - Retail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6537A-3B33-2B4F-87B0-2CDECAA489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0248CEE-80DB-DD4A-BC07-91A50894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997440"/>
            <a:ext cx="5523123" cy="3378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FAEF3-48B8-DE45-A9F0-13453E39B8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BBA97-3838-994D-A64B-7D54DBEB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r="89921" b="-2448"/>
          <a:stretch/>
        </p:blipFill>
        <p:spPr>
          <a:xfrm>
            <a:off x="-572877" y="1229412"/>
            <a:ext cx="1228860" cy="34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256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Circle Left - Retail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EF0C58-8FE8-1945-B3EC-4281C4BE6A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0248CEE-80DB-DD4A-BC07-91A50894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438" y="1739692"/>
            <a:ext cx="5523123" cy="3378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014C17-210F-C543-9878-69867BAB79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55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Circle Left - Retail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EF0C58-8FE8-1945-B3EC-4281C4BE6A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0248CEE-80DB-DD4A-BC07-91A50894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438" y="1739692"/>
            <a:ext cx="5523123" cy="3378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E535B6-C2CD-DF4B-BBB7-B03ED7BC03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01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ue Circle Left - Retail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EF0C58-8FE8-1945-B3EC-4281C4BE6A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0248CEE-80DB-DD4A-BC07-91A50894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438" y="1739692"/>
            <a:ext cx="5523123" cy="3378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27E81-DBB1-5546-B0FD-127B4EB201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9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75DC2-3EAB-B246-AD6F-64D2B78B0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BAFF0-DA0F-FB4B-8962-26C6E1A16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538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A68D94D-827F-D149-809C-82C9F1EFD2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000" y="4174803"/>
            <a:ext cx="8483600" cy="1807393"/>
          </a:xfrm>
        </p:spPr>
        <p:txBody>
          <a:bodyPr anchor="b">
            <a:noAutofit/>
          </a:bodyPr>
          <a:lstStyle>
            <a:lvl1pPr algn="ctr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747A3CA-D52C-9744-9DA1-21B6B61FB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8000" y="6067104"/>
            <a:ext cx="8483600" cy="78935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17C86-B08D-0A4C-8925-BA76B1AF4E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613327"/>
            <a:ext cx="4392345" cy="11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79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ircle Left - Co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88B0715-4214-F94D-9C6A-A92F71465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761A1-1370-E747-AACB-439101E315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8A00AF1-8B09-524C-BA36-5501F910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438" y="1739692"/>
            <a:ext cx="5523123" cy="3378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7B932D-5930-9B4F-8028-964952A103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8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ircle Right - Mater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959412-3AEF-1849-80A9-3F75123AA2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B64B8-7831-B348-BE6F-BDE8E2A7D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9BE4A9F-F64E-D447-ABAA-13536C1AC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438" y="1739692"/>
            <a:ext cx="5523123" cy="3378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8D04F-F091-CC40-8AB2-5AFB46B5F4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740" y="386742"/>
            <a:ext cx="20580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9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0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0BAFF0-DA0F-FB4B-8962-26C6E1A16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38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A68D94D-827F-D149-809C-82C9F1EFD2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000" y="4174803"/>
            <a:ext cx="8483600" cy="1807393"/>
          </a:xfrm>
        </p:spPr>
        <p:txBody>
          <a:bodyPr anchor="b">
            <a:noAutofit/>
          </a:bodyPr>
          <a:lstStyle>
            <a:lvl1pPr algn="ctr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747A3CA-D52C-9744-9DA1-21B6B61FB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8000" y="6067104"/>
            <a:ext cx="8483600" cy="78935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688867-DA0A-4E40-BC29-20C9D49F09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613327"/>
            <a:ext cx="4392345" cy="11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2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E7BBD8-CF59-8246-A37C-C4CAD2619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3B2C521-834C-E049-B86F-46D1DD728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13" y="747341"/>
            <a:ext cx="8483600" cy="1807393"/>
          </a:xfrm>
        </p:spPr>
        <p:txBody>
          <a:bodyPr anchor="b">
            <a:noAutofit/>
          </a:bodyPr>
          <a:lstStyle>
            <a:lvl1pPr algn="l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85C06BA-AE25-0941-B831-E2E306816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013" y="2639642"/>
            <a:ext cx="8483600" cy="78935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9F5479-DC0A-7B42-A440-FBDB924C4D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910" y="904996"/>
            <a:ext cx="3508774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9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3CCE076-E31E-104B-B52E-72B0919FC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538"/>
            <a:ext cx="12196206" cy="6859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45DD6-80A4-9942-A64A-EF443D1996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86AB14-5678-4346-B965-8CD8FA5BD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13" y="747341"/>
            <a:ext cx="8483600" cy="1807393"/>
          </a:xfrm>
        </p:spPr>
        <p:txBody>
          <a:bodyPr anchor="b">
            <a:noAutofit/>
          </a:bodyPr>
          <a:lstStyle>
            <a:lvl1pPr algn="l"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6024CF5-B934-8B40-BA26-FEA3126A3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013" y="2639642"/>
            <a:ext cx="8483600" cy="78935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9E256-51F9-844E-ACCD-A68C4A229D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910" y="904996"/>
            <a:ext cx="3508774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7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24397D-9FAA-564A-B121-E88C73AF7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2368"/>
            <a:ext cx="10277820" cy="652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9ADD1-6553-D44C-A505-4F5204B5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877" y="999359"/>
            <a:ext cx="11038902" cy="5159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927" r:id="rId3"/>
    <p:sldLayoutId id="2147483874" r:id="rId4"/>
    <p:sldLayoutId id="2147483877" r:id="rId5"/>
    <p:sldLayoutId id="2147483875" r:id="rId6"/>
    <p:sldLayoutId id="2147483926" r:id="rId7"/>
    <p:sldLayoutId id="2147483922" r:id="rId8"/>
    <p:sldLayoutId id="2147483873" r:id="rId9"/>
    <p:sldLayoutId id="2147483876" r:id="rId10"/>
    <p:sldLayoutId id="2147483923" r:id="rId11"/>
    <p:sldLayoutId id="214748392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24397D-9FAA-564A-B121-E88C73AF7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10277820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9ADD1-6553-D44C-A505-4F5204B5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877" y="1331495"/>
            <a:ext cx="11038902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E8FE8B-54E7-5748-A19C-6699B2BC80DD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390523" y="6158428"/>
            <a:ext cx="457200" cy="457200"/>
          </a:xfrm>
          <a:prstGeom prst="ellipse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3" r:id="rId2"/>
    <p:sldLayoutId id="2147483820" r:id="rId3"/>
    <p:sldLayoutId id="2147483911" r:id="rId4"/>
    <p:sldLayoutId id="2147483928" r:id="rId5"/>
    <p:sldLayoutId id="2147483925" r:id="rId6"/>
    <p:sldLayoutId id="2147483912" r:id="rId7"/>
    <p:sldLayoutId id="2147483929" r:id="rId8"/>
    <p:sldLayoutId id="2147483918" r:id="rId9"/>
    <p:sldLayoutId id="2147483915" r:id="rId10"/>
    <p:sldLayoutId id="2147483916" r:id="rId11"/>
    <p:sldLayoutId id="2147483917" r:id="rId12"/>
    <p:sldLayoutId id="2147483815" r:id="rId13"/>
    <p:sldLayoutId id="2147483919" r:id="rId14"/>
    <p:sldLayoutId id="2147483879" r:id="rId15"/>
    <p:sldLayoutId id="2147483827" r:id="rId16"/>
    <p:sldLayoutId id="2147483828" r:id="rId17"/>
    <p:sldLayoutId id="2147483821" r:id="rId18"/>
    <p:sldLayoutId id="2147483816" r:id="rId19"/>
    <p:sldLayoutId id="2147483819" r:id="rId20"/>
    <p:sldLayoutId id="2147483913" r:id="rId21"/>
    <p:sldLayoutId id="2147483880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24397D-9FAA-564A-B121-E88C73AF7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77" y="344909"/>
            <a:ext cx="10277820" cy="6525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9ADD1-6553-D44C-A505-4F5204B5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877" y="1331495"/>
            <a:ext cx="11038902" cy="4826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08704D-F03C-BA40-92E1-AF61A4A69B83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161923" y="6092389"/>
            <a:ext cx="457200" cy="457200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3D80D-7986-9A46-B87E-056F60D930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9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32" r:id="rId3"/>
    <p:sldLayoutId id="2147483902" r:id="rId4"/>
    <p:sldLayoutId id="2147483903" r:id="rId5"/>
    <p:sldLayoutId id="2147483920" r:id="rId6"/>
    <p:sldLayoutId id="2147483904" r:id="rId7"/>
    <p:sldLayoutId id="2147483905" r:id="rId8"/>
    <p:sldLayoutId id="2147483907" r:id="rId9"/>
    <p:sldLayoutId id="2147483908" r:id="rId10"/>
    <p:sldLayoutId id="2147483909" r:id="rId11"/>
    <p:sldLayoutId id="214748391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Clr>
          <a:schemeClr val="bg1"/>
        </a:buClr>
        <a:buNone/>
        <a:defRPr sz="36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24397D-9FAA-564A-B121-E88C73AF7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92" y="1291966"/>
            <a:ext cx="8326194" cy="65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329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6" r:id="rId2"/>
    <p:sldLayoutId id="2147483898" r:id="rId3"/>
    <p:sldLayoutId id="2147483888" r:id="rId4"/>
    <p:sldLayoutId id="2147483895" r:id="rId5"/>
    <p:sldLayoutId id="2147483889" r:id="rId6"/>
    <p:sldLayoutId id="2147483897" r:id="rId7"/>
    <p:sldLayoutId id="2147483914" r:id="rId8"/>
    <p:sldLayoutId id="2147483896" r:id="rId9"/>
    <p:sldLayoutId id="2147483892" r:id="rId10"/>
    <p:sldLayoutId id="2147483921" r:id="rId11"/>
    <p:sldLayoutId id="2147483930" r:id="rId12"/>
    <p:sldLayoutId id="2147483931" r:id="rId13"/>
    <p:sldLayoutId id="2147483890" r:id="rId14"/>
    <p:sldLayoutId id="2147483891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ieldtomarket.org/national-indicators-report-2016/" TargetMode="Externa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alculator.fieldtomarket.org/#/" TargetMode="Externa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alculator.fieldtomarket.org/#/" TargetMode="External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alculator.fieldtomarket.org/#/" TargetMode="External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fr.wikipedia.org/wiki/National_Organic_Program" TargetMode="External"/><Relationship Id="rId7" Type="http://schemas.openxmlformats.org/officeDocument/2006/relationships/hyperlink" Target="https://de.wikipedia.org/wiki/Datei:Cotton-made-in-Africa-Logo.sv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hyperlink" Target="https://de.wikipedia.org/wiki/Better_Cotton_Initiative" TargetMode="Externa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1.jpeg"/><Relationship Id="rId21" Type="http://schemas.openxmlformats.org/officeDocument/2006/relationships/image" Target="../media/image65.png"/><Relationship Id="rId42" Type="http://schemas.openxmlformats.org/officeDocument/2006/relationships/image" Target="../media/image86.jpeg"/><Relationship Id="rId63" Type="http://schemas.openxmlformats.org/officeDocument/2006/relationships/image" Target="../media/image107.jpeg"/><Relationship Id="rId84" Type="http://schemas.openxmlformats.org/officeDocument/2006/relationships/image" Target="../media/image128.png"/><Relationship Id="rId138" Type="http://schemas.openxmlformats.org/officeDocument/2006/relationships/image" Target="../media/image182.gif"/><Relationship Id="rId107" Type="http://schemas.openxmlformats.org/officeDocument/2006/relationships/image" Target="../media/image151.jpeg"/><Relationship Id="rId11" Type="http://schemas.openxmlformats.org/officeDocument/2006/relationships/image" Target="../media/image55.png"/><Relationship Id="rId32" Type="http://schemas.openxmlformats.org/officeDocument/2006/relationships/image" Target="../media/image76.png"/><Relationship Id="rId37" Type="http://schemas.openxmlformats.org/officeDocument/2006/relationships/image" Target="../media/image81.jpeg"/><Relationship Id="rId53" Type="http://schemas.openxmlformats.org/officeDocument/2006/relationships/image" Target="../media/image97.jpeg"/><Relationship Id="rId58" Type="http://schemas.openxmlformats.org/officeDocument/2006/relationships/image" Target="../media/image102.jpeg"/><Relationship Id="rId74" Type="http://schemas.openxmlformats.org/officeDocument/2006/relationships/image" Target="../media/image118.jpeg"/><Relationship Id="rId79" Type="http://schemas.openxmlformats.org/officeDocument/2006/relationships/image" Target="../media/image123.jpeg"/><Relationship Id="rId102" Type="http://schemas.openxmlformats.org/officeDocument/2006/relationships/image" Target="../media/image146.jpeg"/><Relationship Id="rId123" Type="http://schemas.openxmlformats.org/officeDocument/2006/relationships/image" Target="../media/image167.png"/><Relationship Id="rId128" Type="http://schemas.openxmlformats.org/officeDocument/2006/relationships/image" Target="../media/image172.png"/><Relationship Id="rId5" Type="http://schemas.openxmlformats.org/officeDocument/2006/relationships/image" Target="../media/image49.png"/><Relationship Id="rId90" Type="http://schemas.openxmlformats.org/officeDocument/2006/relationships/image" Target="../media/image134.jpeg"/><Relationship Id="rId95" Type="http://schemas.openxmlformats.org/officeDocument/2006/relationships/image" Target="../media/image139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43" Type="http://schemas.openxmlformats.org/officeDocument/2006/relationships/image" Target="../media/image87.gif"/><Relationship Id="rId48" Type="http://schemas.openxmlformats.org/officeDocument/2006/relationships/image" Target="../media/image92.png"/><Relationship Id="rId64" Type="http://schemas.openxmlformats.org/officeDocument/2006/relationships/image" Target="../media/image108.gif"/><Relationship Id="rId69" Type="http://schemas.openxmlformats.org/officeDocument/2006/relationships/image" Target="../media/image113.png"/><Relationship Id="rId113" Type="http://schemas.openxmlformats.org/officeDocument/2006/relationships/image" Target="../media/image157.jpeg"/><Relationship Id="rId118" Type="http://schemas.openxmlformats.org/officeDocument/2006/relationships/image" Target="../media/image162.png"/><Relationship Id="rId134" Type="http://schemas.openxmlformats.org/officeDocument/2006/relationships/image" Target="../media/image178.png"/><Relationship Id="rId139" Type="http://schemas.openxmlformats.org/officeDocument/2006/relationships/image" Target="../media/image183.png"/><Relationship Id="rId80" Type="http://schemas.openxmlformats.org/officeDocument/2006/relationships/image" Target="../media/image124.png"/><Relationship Id="rId85" Type="http://schemas.openxmlformats.org/officeDocument/2006/relationships/image" Target="../media/image129.png"/><Relationship Id="rId12" Type="http://schemas.openxmlformats.org/officeDocument/2006/relationships/image" Target="../media/image56.jpeg"/><Relationship Id="rId17" Type="http://schemas.openxmlformats.org/officeDocument/2006/relationships/image" Target="../media/image61.png"/><Relationship Id="rId33" Type="http://schemas.openxmlformats.org/officeDocument/2006/relationships/image" Target="../media/image77.png"/><Relationship Id="rId38" Type="http://schemas.openxmlformats.org/officeDocument/2006/relationships/image" Target="../media/image82.jpeg"/><Relationship Id="rId59" Type="http://schemas.openxmlformats.org/officeDocument/2006/relationships/image" Target="../media/image103.jpeg"/><Relationship Id="rId103" Type="http://schemas.openxmlformats.org/officeDocument/2006/relationships/image" Target="../media/image147.jpeg"/><Relationship Id="rId108" Type="http://schemas.openxmlformats.org/officeDocument/2006/relationships/image" Target="../media/image152.png"/><Relationship Id="rId124" Type="http://schemas.openxmlformats.org/officeDocument/2006/relationships/image" Target="../media/image168.jpeg"/><Relationship Id="rId129" Type="http://schemas.openxmlformats.org/officeDocument/2006/relationships/image" Target="../media/image173.gif"/><Relationship Id="rId54" Type="http://schemas.openxmlformats.org/officeDocument/2006/relationships/image" Target="../media/image98.png"/><Relationship Id="rId70" Type="http://schemas.openxmlformats.org/officeDocument/2006/relationships/image" Target="../media/image114.jpeg"/><Relationship Id="rId75" Type="http://schemas.openxmlformats.org/officeDocument/2006/relationships/image" Target="../media/image119.jpeg"/><Relationship Id="rId91" Type="http://schemas.openxmlformats.org/officeDocument/2006/relationships/image" Target="../media/image135.png"/><Relationship Id="rId96" Type="http://schemas.openxmlformats.org/officeDocument/2006/relationships/image" Target="../media/image140.jpeg"/><Relationship Id="rId140" Type="http://schemas.openxmlformats.org/officeDocument/2006/relationships/image" Target="../media/image184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49" Type="http://schemas.openxmlformats.org/officeDocument/2006/relationships/image" Target="../media/image93.png"/><Relationship Id="rId114" Type="http://schemas.openxmlformats.org/officeDocument/2006/relationships/image" Target="../media/image158.png"/><Relationship Id="rId119" Type="http://schemas.openxmlformats.org/officeDocument/2006/relationships/image" Target="../media/image163.png"/><Relationship Id="rId44" Type="http://schemas.openxmlformats.org/officeDocument/2006/relationships/image" Target="../media/image88.png"/><Relationship Id="rId60" Type="http://schemas.openxmlformats.org/officeDocument/2006/relationships/image" Target="../media/image104.png"/><Relationship Id="rId65" Type="http://schemas.openxmlformats.org/officeDocument/2006/relationships/image" Target="../media/image109.png"/><Relationship Id="rId81" Type="http://schemas.openxmlformats.org/officeDocument/2006/relationships/image" Target="../media/image125.png"/><Relationship Id="rId86" Type="http://schemas.openxmlformats.org/officeDocument/2006/relationships/image" Target="../media/image130.jpeg"/><Relationship Id="rId130" Type="http://schemas.openxmlformats.org/officeDocument/2006/relationships/image" Target="../media/image174.png"/><Relationship Id="rId135" Type="http://schemas.openxmlformats.org/officeDocument/2006/relationships/image" Target="../media/image179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9" Type="http://schemas.openxmlformats.org/officeDocument/2006/relationships/image" Target="../media/image83.jpeg"/><Relationship Id="rId109" Type="http://schemas.openxmlformats.org/officeDocument/2006/relationships/image" Target="../media/image153.png"/><Relationship Id="rId34" Type="http://schemas.openxmlformats.org/officeDocument/2006/relationships/image" Target="../media/image78.png"/><Relationship Id="rId50" Type="http://schemas.openxmlformats.org/officeDocument/2006/relationships/image" Target="../media/image94.png"/><Relationship Id="rId55" Type="http://schemas.openxmlformats.org/officeDocument/2006/relationships/image" Target="../media/image99.jpeg"/><Relationship Id="rId76" Type="http://schemas.openxmlformats.org/officeDocument/2006/relationships/image" Target="../media/image120.png"/><Relationship Id="rId97" Type="http://schemas.openxmlformats.org/officeDocument/2006/relationships/image" Target="../media/image141.png"/><Relationship Id="rId104" Type="http://schemas.openxmlformats.org/officeDocument/2006/relationships/image" Target="../media/image148.jpeg"/><Relationship Id="rId120" Type="http://schemas.openxmlformats.org/officeDocument/2006/relationships/image" Target="../media/image164.jpeg"/><Relationship Id="rId125" Type="http://schemas.openxmlformats.org/officeDocument/2006/relationships/image" Target="../media/image169.png"/><Relationship Id="rId141" Type="http://schemas.openxmlformats.org/officeDocument/2006/relationships/image" Target="../media/image185.png"/><Relationship Id="rId7" Type="http://schemas.openxmlformats.org/officeDocument/2006/relationships/image" Target="../media/image51.png"/><Relationship Id="rId71" Type="http://schemas.openxmlformats.org/officeDocument/2006/relationships/image" Target="../media/image115.png"/><Relationship Id="rId92" Type="http://schemas.openxmlformats.org/officeDocument/2006/relationships/image" Target="../media/image136.png"/><Relationship Id="rId2" Type="http://schemas.openxmlformats.org/officeDocument/2006/relationships/image" Target="../media/image46.png"/><Relationship Id="rId29" Type="http://schemas.openxmlformats.org/officeDocument/2006/relationships/image" Target="../media/image73.png"/><Relationship Id="rId24" Type="http://schemas.openxmlformats.org/officeDocument/2006/relationships/image" Target="../media/image68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66" Type="http://schemas.openxmlformats.org/officeDocument/2006/relationships/image" Target="../media/image110.jpeg"/><Relationship Id="rId87" Type="http://schemas.openxmlformats.org/officeDocument/2006/relationships/image" Target="../media/image131.gif"/><Relationship Id="rId110" Type="http://schemas.openxmlformats.org/officeDocument/2006/relationships/image" Target="../media/image154.png"/><Relationship Id="rId115" Type="http://schemas.openxmlformats.org/officeDocument/2006/relationships/image" Target="../media/image159.png"/><Relationship Id="rId131" Type="http://schemas.openxmlformats.org/officeDocument/2006/relationships/image" Target="../media/image175.gif"/><Relationship Id="rId136" Type="http://schemas.openxmlformats.org/officeDocument/2006/relationships/image" Target="../media/image180.jpeg"/><Relationship Id="rId61" Type="http://schemas.openxmlformats.org/officeDocument/2006/relationships/image" Target="../media/image105.png"/><Relationship Id="rId82" Type="http://schemas.openxmlformats.org/officeDocument/2006/relationships/image" Target="../media/image126.png"/><Relationship Id="rId19" Type="http://schemas.openxmlformats.org/officeDocument/2006/relationships/image" Target="../media/image63.png"/><Relationship Id="rId14" Type="http://schemas.openxmlformats.org/officeDocument/2006/relationships/image" Target="../media/image58.png"/><Relationship Id="rId30" Type="http://schemas.openxmlformats.org/officeDocument/2006/relationships/image" Target="../media/image74.png"/><Relationship Id="rId35" Type="http://schemas.openxmlformats.org/officeDocument/2006/relationships/image" Target="../media/image79.jpeg"/><Relationship Id="rId56" Type="http://schemas.openxmlformats.org/officeDocument/2006/relationships/image" Target="../media/image100.png"/><Relationship Id="rId77" Type="http://schemas.openxmlformats.org/officeDocument/2006/relationships/image" Target="../media/image121.png"/><Relationship Id="rId100" Type="http://schemas.openxmlformats.org/officeDocument/2006/relationships/image" Target="../media/image144.jpeg"/><Relationship Id="rId105" Type="http://schemas.openxmlformats.org/officeDocument/2006/relationships/image" Target="../media/image149.png"/><Relationship Id="rId126" Type="http://schemas.openxmlformats.org/officeDocument/2006/relationships/image" Target="../media/image170.png"/><Relationship Id="rId8" Type="http://schemas.openxmlformats.org/officeDocument/2006/relationships/image" Target="../media/image52.png"/><Relationship Id="rId51" Type="http://schemas.openxmlformats.org/officeDocument/2006/relationships/image" Target="../media/image95.jpeg"/><Relationship Id="rId72" Type="http://schemas.openxmlformats.org/officeDocument/2006/relationships/image" Target="../media/image116.png"/><Relationship Id="rId93" Type="http://schemas.openxmlformats.org/officeDocument/2006/relationships/image" Target="../media/image137.jpeg"/><Relationship Id="rId98" Type="http://schemas.openxmlformats.org/officeDocument/2006/relationships/image" Target="../media/image142.jpeg"/><Relationship Id="rId121" Type="http://schemas.openxmlformats.org/officeDocument/2006/relationships/image" Target="../media/image165.jpeg"/><Relationship Id="rId142" Type="http://schemas.openxmlformats.org/officeDocument/2006/relationships/image" Target="../media/image186.png"/><Relationship Id="rId3" Type="http://schemas.openxmlformats.org/officeDocument/2006/relationships/image" Target="../media/image47.jpeg"/><Relationship Id="rId25" Type="http://schemas.openxmlformats.org/officeDocument/2006/relationships/image" Target="../media/image69.jpeg"/><Relationship Id="rId46" Type="http://schemas.openxmlformats.org/officeDocument/2006/relationships/image" Target="../media/image90.jpeg"/><Relationship Id="rId67" Type="http://schemas.openxmlformats.org/officeDocument/2006/relationships/image" Target="../media/image111.png"/><Relationship Id="rId116" Type="http://schemas.openxmlformats.org/officeDocument/2006/relationships/image" Target="../media/image160.png"/><Relationship Id="rId137" Type="http://schemas.openxmlformats.org/officeDocument/2006/relationships/image" Target="../media/image181.png"/><Relationship Id="rId20" Type="http://schemas.openxmlformats.org/officeDocument/2006/relationships/image" Target="../media/image64.png"/><Relationship Id="rId41" Type="http://schemas.openxmlformats.org/officeDocument/2006/relationships/image" Target="../media/image85.jpeg"/><Relationship Id="rId62" Type="http://schemas.openxmlformats.org/officeDocument/2006/relationships/image" Target="../media/image106.png"/><Relationship Id="rId83" Type="http://schemas.openxmlformats.org/officeDocument/2006/relationships/image" Target="../media/image127.jpeg"/><Relationship Id="rId88" Type="http://schemas.openxmlformats.org/officeDocument/2006/relationships/image" Target="../media/image132.jpeg"/><Relationship Id="rId111" Type="http://schemas.openxmlformats.org/officeDocument/2006/relationships/image" Target="../media/image155.jpeg"/><Relationship Id="rId132" Type="http://schemas.openxmlformats.org/officeDocument/2006/relationships/image" Target="../media/image176.png"/><Relationship Id="rId15" Type="http://schemas.openxmlformats.org/officeDocument/2006/relationships/image" Target="../media/image59.png"/><Relationship Id="rId36" Type="http://schemas.openxmlformats.org/officeDocument/2006/relationships/image" Target="../media/image80.jpeg"/><Relationship Id="rId57" Type="http://schemas.openxmlformats.org/officeDocument/2006/relationships/image" Target="../media/image101.gif"/><Relationship Id="rId106" Type="http://schemas.openxmlformats.org/officeDocument/2006/relationships/image" Target="../media/image150.jpeg"/><Relationship Id="rId127" Type="http://schemas.openxmlformats.org/officeDocument/2006/relationships/image" Target="../media/image171.png"/><Relationship Id="rId10" Type="http://schemas.openxmlformats.org/officeDocument/2006/relationships/image" Target="../media/image54.png"/><Relationship Id="rId31" Type="http://schemas.openxmlformats.org/officeDocument/2006/relationships/image" Target="../media/image75.png"/><Relationship Id="rId52" Type="http://schemas.openxmlformats.org/officeDocument/2006/relationships/image" Target="../media/image96.jpeg"/><Relationship Id="rId73" Type="http://schemas.openxmlformats.org/officeDocument/2006/relationships/image" Target="../media/image117.png"/><Relationship Id="rId78" Type="http://schemas.openxmlformats.org/officeDocument/2006/relationships/image" Target="../media/image122.jpeg"/><Relationship Id="rId94" Type="http://schemas.openxmlformats.org/officeDocument/2006/relationships/image" Target="../media/image138.png"/><Relationship Id="rId99" Type="http://schemas.openxmlformats.org/officeDocument/2006/relationships/image" Target="../media/image143.jpeg"/><Relationship Id="rId101" Type="http://schemas.openxmlformats.org/officeDocument/2006/relationships/image" Target="../media/image145.jpeg"/><Relationship Id="rId122" Type="http://schemas.openxmlformats.org/officeDocument/2006/relationships/image" Target="../media/image166.gif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26" Type="http://schemas.openxmlformats.org/officeDocument/2006/relationships/image" Target="../media/image70.png"/><Relationship Id="rId47" Type="http://schemas.openxmlformats.org/officeDocument/2006/relationships/image" Target="../media/image91.png"/><Relationship Id="rId68" Type="http://schemas.openxmlformats.org/officeDocument/2006/relationships/image" Target="../media/image112.jpeg"/><Relationship Id="rId89" Type="http://schemas.openxmlformats.org/officeDocument/2006/relationships/image" Target="../media/image133.jpeg"/><Relationship Id="rId112" Type="http://schemas.openxmlformats.org/officeDocument/2006/relationships/image" Target="../media/image156.jpeg"/><Relationship Id="rId133" Type="http://schemas.openxmlformats.org/officeDocument/2006/relationships/image" Target="../media/image177.png"/><Relationship Id="rId16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07297-A437-5249-BFBA-9A719DAC6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Dr. Gary Adams, President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C4C1C-AE36-9F48-A08B-F6BBEEB97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trustuscotton.org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298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4C77B-4BD2-794D-9905-F48EED4EE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3385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86E1A2E-3E69-F943-B63D-1EE1920879B2}"/>
              </a:ext>
            </a:extLst>
          </p:cNvPr>
          <p:cNvSpPr txBox="1">
            <a:spLocks/>
          </p:cNvSpPr>
          <p:nvPr/>
        </p:nvSpPr>
        <p:spPr>
          <a:xfrm>
            <a:off x="609600" y="907828"/>
            <a:ext cx="10972800" cy="3621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/>
              <a:t>National Indicators Report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047F94-93D9-6E41-AB62-DCA748834D5D}"/>
              </a:ext>
            </a:extLst>
          </p:cNvPr>
          <p:cNvSpPr/>
          <p:nvPr/>
        </p:nvSpPr>
        <p:spPr>
          <a:xfrm>
            <a:off x="609600" y="168684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Released in December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New in Third Edition </a:t>
            </a:r>
          </a:p>
          <a:p>
            <a:pPr lvl="1"/>
            <a:r>
              <a:rPr lang="en-US" sz="2400">
                <a:solidFill>
                  <a:prstClr val="black"/>
                </a:solidFill>
              </a:rPr>
              <a:t>Include barley, corn silage, peanuts and sugar beets for the first time</a:t>
            </a:r>
          </a:p>
          <a:p>
            <a:pPr lvl="1"/>
            <a:r>
              <a:rPr lang="en-US" sz="2400">
                <a:solidFill>
                  <a:prstClr val="black"/>
                </a:solidFill>
              </a:rPr>
              <a:t>Include discussion of trends for biodiversity, soil carbon and water quality</a:t>
            </a:r>
          </a:p>
          <a:p>
            <a:endParaRPr lang="en-US" sz="240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Available from: </a:t>
            </a:r>
            <a:r>
              <a:rPr lang="en-US" sz="2400">
                <a:solidFill>
                  <a:prstClr val="black"/>
                </a:solidFill>
                <a:hlinkClick r:id="rId3"/>
              </a:rPr>
              <a:t>www.fieldtomarket.org/report</a:t>
            </a:r>
            <a:r>
              <a:rPr lang="en-US" sz="2400">
                <a:solidFill>
                  <a:prstClr val="black"/>
                </a:solidFill>
              </a:rPr>
              <a:t> 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29941EF-1AD4-FB4D-BF01-289BF89A3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75" y="1199887"/>
            <a:ext cx="3650650" cy="507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9990C6-7DE5-914D-8AEA-8F05F571F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Self-assessment questionnaire </a:t>
            </a:r>
          </a:p>
          <a:p>
            <a:endParaRPr lang="en-US" sz="2400"/>
          </a:p>
          <a:p>
            <a:r>
              <a:rPr lang="en-US" sz="2400"/>
              <a:t>Use of a data tool for environmental metrics</a:t>
            </a:r>
          </a:p>
          <a:p>
            <a:endParaRPr lang="en-US" sz="2400"/>
          </a:p>
          <a:p>
            <a:r>
              <a:rPr lang="en-US" sz="2400"/>
              <a:t>Verification by an independent party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1D2EF6-3537-D942-AFB6-2718D17AF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Requirements for the Producer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E9F30-4CB7-2F48-B3AE-75B7F6767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15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8E7414-A306-6D45-A2F9-EA08E1754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7695" indent="-457200"/>
            <a:r>
              <a:rPr lang="en-US" sz="2400">
                <a:solidFill>
                  <a:srgbClr val="282828"/>
                </a:solidFill>
              </a:rPr>
              <a:t>9 categories with approx. 100 questions</a:t>
            </a:r>
          </a:p>
          <a:p>
            <a:pPr marL="647695" indent="-457200"/>
            <a:r>
              <a:rPr lang="en-US" sz="2400">
                <a:solidFill>
                  <a:srgbClr val="282828"/>
                </a:solidFill>
              </a:rPr>
              <a:t>Choices for answers</a:t>
            </a:r>
          </a:p>
          <a:p>
            <a:pPr marL="1504925" lvl="1" indent="-514350">
              <a:buFont typeface="+mj-lt"/>
              <a:buAutoNum type="alphaUcPeriod"/>
            </a:pPr>
            <a:r>
              <a:rPr lang="en-US" sz="2400">
                <a:solidFill>
                  <a:srgbClr val="282828"/>
                </a:solidFill>
                <a:cs typeface="Times New Roman" panose="02020603050405020304" pitchFamily="18" charset="0"/>
              </a:rPr>
              <a:t>I do now on most of my fields</a:t>
            </a:r>
          </a:p>
          <a:p>
            <a:pPr marL="1504925" lvl="1" indent="-514350">
              <a:buFont typeface="+mj-lt"/>
              <a:buAutoNum type="alphaUcPeriod"/>
            </a:pPr>
            <a:r>
              <a:rPr lang="en-US" sz="2400">
                <a:solidFill>
                  <a:srgbClr val="282828"/>
                </a:solidFill>
                <a:cs typeface="Times New Roman" panose="02020603050405020304" pitchFamily="18" charset="0"/>
              </a:rPr>
              <a:t>I am implementing on 1 or more of my fields</a:t>
            </a:r>
          </a:p>
          <a:p>
            <a:pPr marL="1504925" lvl="1" indent="-514350">
              <a:buFont typeface="+mj-lt"/>
              <a:buAutoNum type="alphaUcPeriod"/>
            </a:pPr>
            <a:r>
              <a:rPr lang="en-US" sz="2400">
                <a:solidFill>
                  <a:srgbClr val="282828"/>
                </a:solidFill>
                <a:cs typeface="Times New Roman" panose="02020603050405020304" pitchFamily="18" charset="0"/>
              </a:rPr>
              <a:t>I will consider in next 3 years</a:t>
            </a:r>
          </a:p>
          <a:p>
            <a:pPr marL="1504925" lvl="1" indent="-514350">
              <a:buFont typeface="+mj-lt"/>
              <a:buAutoNum type="alphaUcPeriod"/>
            </a:pPr>
            <a:r>
              <a:rPr lang="en-US" sz="2400">
                <a:solidFill>
                  <a:srgbClr val="282828"/>
                </a:solidFill>
                <a:cs typeface="Times New Roman" panose="02020603050405020304" pitchFamily="18" charset="0"/>
              </a:rPr>
              <a:t>Not appropriate for my farming operation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629327-C27E-AA45-90AB-119C74EC1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Self-Assessment Questionnaire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6C9B9-4C8F-CD40-BBC4-CA788D7F4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19653-087D-8B41-B788-20057CD60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9" t="11743" r="30536" b="34190"/>
          <a:stretch/>
        </p:blipFill>
        <p:spPr>
          <a:xfrm>
            <a:off x="6381280" y="1545478"/>
            <a:ext cx="5590058" cy="43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17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A7CB05-766A-0A48-AD8B-510ED5AE6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" y="260599"/>
            <a:ext cx="11111680" cy="64352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1E9F9DE-0480-E241-9AA0-C4BB2A6F23F4}"/>
              </a:ext>
            </a:extLst>
          </p:cNvPr>
          <p:cNvSpPr txBox="1">
            <a:spLocks/>
          </p:cNvSpPr>
          <p:nvPr/>
        </p:nvSpPr>
        <p:spPr>
          <a:xfrm>
            <a:off x="484336" y="361267"/>
            <a:ext cx="3655280" cy="147869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tx2"/>
                </a:solidFill>
                <a:latin typeface="+mn-lt"/>
              </a:rPr>
              <a:t>The Questionnaire Aligns with the Industry Goals</a:t>
            </a:r>
          </a:p>
        </p:txBody>
      </p:sp>
    </p:spTree>
    <p:extLst>
      <p:ext uri="{BB962C8B-B14F-4D97-AF65-F5344CB8AC3E}">
        <p14:creationId xmlns:p14="http://schemas.microsoft.com/office/powerpoint/2010/main" val="1853687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5702B3-750E-D94D-BE1E-5197A9473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33% Required Management Practices </a:t>
            </a:r>
          </a:p>
          <a:p>
            <a:endParaRPr lang="en-US" sz="2400"/>
          </a:p>
          <a:p>
            <a:r>
              <a:rPr lang="en-US" sz="2400"/>
              <a:t>67% Recommended Management Practices with 4 Choices </a:t>
            </a:r>
          </a:p>
          <a:p>
            <a:endParaRPr lang="en-US" sz="2400"/>
          </a:p>
          <a:p>
            <a:r>
              <a:rPr lang="en-US" sz="2400"/>
              <a:t>Provides Cumulative Data as Producers Answer Questionnaire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18BE45-14EB-DD4D-8C02-54A8E9FC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Self-Assessment Questionnaire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9103B-EDD7-CB46-B941-662968E2E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84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0C9370-BA82-8A42-80F4-BCBD1AF4C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8" y="1574800"/>
            <a:ext cx="5142122" cy="4583628"/>
          </a:xfrm>
        </p:spPr>
        <p:txBody>
          <a:bodyPr/>
          <a:lstStyle/>
          <a:p>
            <a:r>
              <a:rPr lang="en-US" sz="2400"/>
              <a:t>Plant cover crops with a goal to have living roots on as many months of the year as possible to protect soil and improve soil organic matter.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BE1A33-F3CE-6D4A-AAAA-FB69DD7D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Self-Assessment Data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D5F95-4BA1-064D-B0E5-53B714798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EBB5430F-7584-9B4C-AEBB-4733C9B4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650" y="1574800"/>
            <a:ext cx="5656472" cy="389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75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3511A8-A033-9A44-A398-1447CA3C0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331495"/>
            <a:ext cx="3313323" cy="4826933"/>
          </a:xfrm>
        </p:spPr>
        <p:txBody>
          <a:bodyPr/>
          <a:lstStyle/>
          <a:p>
            <a:r>
              <a:rPr lang="en-US" sz="2400">
                <a:cs typeface="Times New Roman" panose="02020603050405020304" pitchFamily="18" charset="0"/>
              </a:rPr>
              <a:t>Conserve and utilize natural rainfall and/or tail water through use of cover crops, terraces, furrow diking, holding ponds, reservoirs or conservation tillage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C82B3E-7596-244D-B3BE-6481F49D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Self-Assessment Data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9B1C-BDF0-A844-BF26-9D107172D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4436D4A-0323-B449-A506-A64046B188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495022"/>
              </p:ext>
            </p:extLst>
          </p:nvPr>
        </p:nvGraphicFramePr>
        <p:xfrm>
          <a:off x="3886200" y="1206500"/>
          <a:ext cx="7569200" cy="544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8442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877A63-67B2-E64E-AD3B-0B45792BC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609522"/>
            <a:ext cx="4494423" cy="4548906"/>
          </a:xfrm>
        </p:spPr>
        <p:txBody>
          <a:bodyPr/>
          <a:lstStyle/>
          <a:p>
            <a:r>
              <a:rPr lang="en-US" sz="2400"/>
              <a:t>Utilize flow meters to measure water use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B3EBA3-7C32-BB4B-A181-20D7BD5DE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Self-Assessment Data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0470C-CD47-2A46-9950-D2ED53BA1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A4D509B9-8226-F147-B70B-13DA466E9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609522"/>
            <a:ext cx="6208923" cy="427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31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21DA13-DE27-454E-96DC-2B84AF8EB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689099"/>
            <a:ext cx="3941973" cy="4469329"/>
          </a:xfrm>
        </p:spPr>
        <p:txBody>
          <a:bodyPr/>
          <a:lstStyle/>
          <a:p>
            <a:r>
              <a:rPr lang="en-US" sz="2400">
                <a:cs typeface="Times New Roman" panose="02020603050405020304" pitchFamily="18" charset="0"/>
              </a:rPr>
              <a:t>Utilize conservation tillage practices such as minimum, strip, mulch or no-till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0946A4-1B4A-014F-81DC-9C2F5164C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Self-Assessment Data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6280B-F4C1-4D4F-AFFF-D11A193CB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FA597DAD-9F58-6145-A23C-CA651A236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1689099"/>
            <a:ext cx="6761373" cy="422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98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0C9BD0-0C1B-C545-B80F-C0A41A3A4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8" y="1331495"/>
            <a:ext cx="4796800" cy="4826933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532765" indent="-342900"/>
            <a:r>
              <a:rPr lang="en-US" sz="2400">
                <a:cs typeface="Times New Roman"/>
              </a:rPr>
              <a:t>Field to Market tool named the </a:t>
            </a:r>
            <a:r>
              <a:rPr lang="en-US" sz="2400" err="1">
                <a:cs typeface="Times New Roman"/>
              </a:rPr>
              <a:t>Fieldprint</a:t>
            </a:r>
            <a:r>
              <a:rPr lang="en-US" sz="2400">
                <a:cs typeface="Times New Roman"/>
              </a:rPr>
              <a:t> Calculator</a:t>
            </a:r>
            <a:endParaRPr lang="en-US">
              <a:cs typeface="Times New Roman"/>
            </a:endParaRPr>
          </a:p>
          <a:p>
            <a:pPr lvl="1"/>
            <a:r>
              <a:rPr lang="en-US" sz="2400">
                <a:cs typeface="Times New Roman"/>
              </a:rPr>
              <a:t>Record inputs into a system that measures the environmental impacts of crop production and identify opportunities for improvement</a:t>
            </a:r>
          </a:p>
          <a:p>
            <a:pPr lvl="1"/>
            <a:r>
              <a:rPr lang="en-US" sz="2400">
                <a:cs typeface="Times New Roman"/>
              </a:rPr>
              <a:t>Use on 10% of acres</a:t>
            </a:r>
          </a:p>
          <a:p>
            <a:pPr marL="532765" indent="-342900"/>
            <a:r>
              <a:rPr lang="en-US" sz="2400">
                <a:cs typeface="Times New Roman"/>
              </a:rPr>
              <a:t>Additional qualified data management Field to Market partners who can make these recordings for the producer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A3456F-2EB7-844A-BAE1-DCE76316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of a Data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B7F27-EEEF-9746-B81B-EC60B2260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863832-ADA9-874A-AE13-9F2D7C88BD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"/>
          <a:stretch/>
        </p:blipFill>
        <p:spPr>
          <a:xfrm>
            <a:off x="5369678" y="1265456"/>
            <a:ext cx="6688974" cy="48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5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0720C8-AB8A-8349-BEE4-6CEC9D3AD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pPr marL="532765" indent="-342900"/>
            <a:r>
              <a:rPr lang="en-US" sz="2400"/>
              <a:t>A voluntary farm-level program designed to engage growers in continuous improvement</a:t>
            </a:r>
            <a:endParaRPr lang="en-US" dirty="0"/>
          </a:p>
          <a:p>
            <a:pPr marL="532765" indent="-342900"/>
            <a:endParaRPr lang="en-US" sz="2400">
              <a:cs typeface="Arial" panose="020B0604020202020204"/>
            </a:endParaRPr>
          </a:p>
          <a:p>
            <a:pPr marL="532765" indent="-342900"/>
            <a:r>
              <a:rPr lang="en-US" sz="2400"/>
              <a:t>A system that will provide aggregate data that can be passed through the textile supply chain which includes: producers, merchandisers, manufacturers, brands and retailers and others</a:t>
            </a:r>
            <a:endParaRPr lang="en-US" sz="2400" dirty="0">
              <a:cs typeface="Arial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64759F-FB48-6D40-9C3A-497B52DB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U.S. Cotton Trust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9F7A6-E03D-1B4D-A582-D81D915DB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01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470FD5-2D29-3C49-B17F-23D4C7993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35" t="38032" r="28177" b="14685"/>
          <a:stretch/>
        </p:blipFill>
        <p:spPr>
          <a:xfrm>
            <a:off x="1098600" y="1835092"/>
            <a:ext cx="4096089" cy="4575927"/>
          </a:xfrm>
          <a:prstGeom prst="rect">
            <a:avLst/>
          </a:prstGeom>
          <a:solidFill>
            <a:schemeClr val="bg1"/>
          </a:solidFill>
          <a:ln w="5715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3964FD-CE68-E148-BD7F-EB9EADBB0872}"/>
              </a:ext>
            </a:extLst>
          </p:cNvPr>
          <p:cNvSpPr txBox="1"/>
          <p:nvPr/>
        </p:nvSpPr>
        <p:spPr>
          <a:xfrm>
            <a:off x="992831" y="1232747"/>
            <a:ext cx="4759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cs typeface="Times New Roman" panose="02020603050405020304" pitchFamily="18" charset="0"/>
              </a:rPr>
              <a:t>Step 1: Select a Cotton Field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C6151-0F1A-0544-8F14-AE80929A8D43}"/>
              </a:ext>
            </a:extLst>
          </p:cNvPr>
          <p:cNvSpPr txBox="1"/>
          <p:nvPr/>
        </p:nvSpPr>
        <p:spPr>
          <a:xfrm>
            <a:off x="6138075" y="1784856"/>
            <a:ext cx="5233022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cs typeface="Times New Roman"/>
              </a:rPr>
              <a:t>For every cotton field in the United States, the U.S. Department of Agriculture knows:</a:t>
            </a:r>
          </a:p>
          <a:p>
            <a:endParaRPr lang="en-US" sz="240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Times New Roman"/>
              </a:rPr>
              <a:t>Type of soil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Times New Roman"/>
              </a:rPr>
              <a:t>Slope/contour of the field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6B3562-1DDB-7B43-9520-D4BBCDFAFEE4}"/>
              </a:ext>
            </a:extLst>
          </p:cNvPr>
          <p:cNvSpPr/>
          <p:nvPr/>
        </p:nvSpPr>
        <p:spPr>
          <a:xfrm>
            <a:off x="3530235" y="840680"/>
            <a:ext cx="5512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ct val="20000"/>
              </a:spcBef>
            </a:pPr>
            <a:r>
              <a:rPr lang="en-US" altLang="en-US" b="1">
                <a:solidFill>
                  <a:srgbClr val="F15A29"/>
                </a:solidFill>
                <a:latin typeface="Arial"/>
              </a:rPr>
              <a:t>TRY IT OUT: </a:t>
            </a:r>
            <a:r>
              <a:rPr lang="en-US" altLang="en-US" b="1">
                <a:solidFill>
                  <a:srgbClr val="F15A29"/>
                </a:solidFill>
                <a:latin typeface="Arial"/>
                <a:hlinkClick r:id="rId3"/>
              </a:rPr>
              <a:t>http://calculator.fieldtomarket.org</a:t>
            </a:r>
            <a:endParaRPr lang="en-US" altLang="en-US" b="1">
              <a:solidFill>
                <a:srgbClr val="F15A29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276A4-46AA-BE4B-8D28-16BE7879C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6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96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88FE3-973E-6048-9CFB-BECEE1CC8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1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D4923A-0BE4-514B-AD5F-6CFE2606756B}"/>
              </a:ext>
            </a:extLst>
          </p:cNvPr>
          <p:cNvSpPr txBox="1"/>
          <p:nvPr/>
        </p:nvSpPr>
        <p:spPr>
          <a:xfrm>
            <a:off x="529774" y="1828323"/>
            <a:ext cx="64481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Times New Roman" panose="02020603050405020304" pitchFamily="18" charset="0"/>
              </a:rPr>
              <a:t>Tell Us About: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Crop rotation, tillage practices, cover crops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Details on every pass over that field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Irrigation practices (if applicable)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What type of irrigation?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How much is applied?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From how deep is it pumped?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Nutrient Management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How much fertilizer and other nutrients are used?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Crop Protection Products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How many are used?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A62D1-203D-2D43-A3DD-16F2BAED3079}"/>
              </a:ext>
            </a:extLst>
          </p:cNvPr>
          <p:cNvSpPr txBox="1"/>
          <p:nvPr/>
        </p:nvSpPr>
        <p:spPr>
          <a:xfrm>
            <a:off x="1026668" y="1244390"/>
            <a:ext cx="368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cs typeface="Times New Roman" panose="02020603050405020304" pitchFamily="18" charset="0"/>
              </a:rPr>
              <a:t>Step 2: Input the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6B7E44-388A-2B4C-B4F3-66DBC3F78BC9}"/>
              </a:ext>
            </a:extLst>
          </p:cNvPr>
          <p:cNvSpPr/>
          <p:nvPr/>
        </p:nvSpPr>
        <p:spPr>
          <a:xfrm>
            <a:off x="3530235" y="840680"/>
            <a:ext cx="5512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ct val="20000"/>
              </a:spcBef>
            </a:pPr>
            <a:r>
              <a:rPr lang="en-US" altLang="en-US" b="1">
                <a:solidFill>
                  <a:srgbClr val="F15A29"/>
                </a:solidFill>
                <a:latin typeface="Arial"/>
              </a:rPr>
              <a:t>TRY IT OUT: </a:t>
            </a:r>
            <a:r>
              <a:rPr lang="en-US" altLang="en-US" b="1">
                <a:solidFill>
                  <a:srgbClr val="F15A29"/>
                </a:solidFill>
                <a:latin typeface="Arial"/>
                <a:hlinkClick r:id="rId3"/>
              </a:rPr>
              <a:t>http://calculator.fieldtomarket.org</a:t>
            </a:r>
            <a:endParaRPr lang="en-US" altLang="en-US" b="1">
              <a:solidFill>
                <a:srgbClr val="F15A29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B5684-C18A-5949-BFDD-6292E0AA1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91" t="38032" r="51802" b="8284"/>
          <a:stretch/>
        </p:blipFill>
        <p:spPr>
          <a:xfrm>
            <a:off x="6977880" y="1430360"/>
            <a:ext cx="4311222" cy="51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51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1B6EAE-67E7-5C48-B65E-061F4E5E5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1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002536-650E-DB47-8519-82B5093545EE}"/>
              </a:ext>
            </a:extLst>
          </p:cNvPr>
          <p:cNvSpPr txBox="1"/>
          <p:nvPr/>
        </p:nvSpPr>
        <p:spPr>
          <a:xfrm>
            <a:off x="1369413" y="1919384"/>
            <a:ext cx="55317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Times New Roman" panose="02020603050405020304" pitchFamily="18" charset="0"/>
              </a:rPr>
              <a:t>In the areas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Land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Soil conservation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Soil carbon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Water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Energy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Greenhouse gas emissions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Times New Roman" panose="02020603050405020304" pitchFamily="18" charset="0"/>
              </a:rPr>
              <a:t>Water Quality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1F0E84-6FE8-6E41-9A80-3F7E7C40319B}"/>
              </a:ext>
            </a:extLst>
          </p:cNvPr>
          <p:cNvSpPr txBox="1"/>
          <p:nvPr/>
        </p:nvSpPr>
        <p:spPr>
          <a:xfrm>
            <a:off x="512318" y="1396164"/>
            <a:ext cx="5381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cs typeface="Times New Roman" panose="02020603050405020304" pitchFamily="18" charset="0"/>
              </a:rPr>
              <a:t>Step 3: Feedback for the Farmer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A94231-22A9-744C-B8B6-2A43168CED21}"/>
              </a:ext>
            </a:extLst>
          </p:cNvPr>
          <p:cNvSpPr/>
          <p:nvPr/>
        </p:nvSpPr>
        <p:spPr>
          <a:xfrm>
            <a:off x="3530235" y="840680"/>
            <a:ext cx="5512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ct val="20000"/>
              </a:spcBef>
            </a:pPr>
            <a:r>
              <a:rPr lang="en-US" altLang="en-US" b="1">
                <a:solidFill>
                  <a:srgbClr val="F15A29"/>
                </a:solidFill>
                <a:latin typeface="Arial"/>
              </a:rPr>
              <a:t>TRY IT OUT: </a:t>
            </a:r>
            <a:r>
              <a:rPr lang="en-US" altLang="en-US" b="1">
                <a:solidFill>
                  <a:srgbClr val="F15A29"/>
                </a:solidFill>
                <a:latin typeface="Arial"/>
                <a:hlinkClick r:id="rId3"/>
              </a:rPr>
              <a:t>http://calculator.fieldtomarket.org</a:t>
            </a:r>
            <a:endParaRPr lang="en-US" altLang="en-US" b="1">
              <a:solidFill>
                <a:srgbClr val="F15A29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B58DF-FB6D-4C4C-A0F3-E3645EBB66D6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35" b="-1650"/>
          <a:stretch/>
        </p:blipFill>
        <p:spPr>
          <a:xfrm>
            <a:off x="6901132" y="1460741"/>
            <a:ext cx="4376468" cy="4922807"/>
          </a:xfrm>
          <a:prstGeom prst="rect">
            <a:avLst/>
          </a:prstGeom>
          <a:solidFill>
            <a:schemeClr val="bg1"/>
          </a:solidFill>
          <a:ln w="5715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9620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8853E-07B5-914D-B089-3FF434337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1809750"/>
            <a:ext cx="10392579" cy="4348678"/>
          </a:xfrm>
        </p:spPr>
        <p:txBody>
          <a:bodyPr>
            <a:normAutofit/>
          </a:bodyPr>
          <a:lstStyle/>
          <a:p>
            <a:r>
              <a:rPr lang="en-US" sz="3200"/>
              <a:t>2</a:t>
            </a:r>
            <a:r>
              <a:rPr lang="en-US" sz="3200" baseline="30000"/>
              <a:t>nd</a:t>
            </a:r>
            <a:r>
              <a:rPr lang="en-US" sz="3200"/>
              <a:t> party assurance </a:t>
            </a:r>
          </a:p>
          <a:p>
            <a:endParaRPr lang="en-US" sz="3200"/>
          </a:p>
          <a:p>
            <a:r>
              <a:rPr lang="en-US" sz="3200"/>
              <a:t>3</a:t>
            </a:r>
            <a:r>
              <a:rPr lang="en-US" sz="3200" baseline="30000"/>
              <a:t>rd</a:t>
            </a:r>
            <a:r>
              <a:rPr lang="en-US" sz="3200"/>
              <a:t> party independent, random, on-farm visits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8DE8E7-E7C5-434F-9E64-DF31EB139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6D3FC-5E92-2244-AD07-F6420C7BC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01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B31376-BC37-6F4B-BCE2-E33F28C27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en-US" sz="2400">
                <a:ea typeface="+mn-lt"/>
                <a:cs typeface="+mn-lt"/>
              </a:rPr>
              <a:t>The Protocol is NOT about </a:t>
            </a:r>
          </a:p>
          <a:p>
            <a:pPr lvl="1"/>
            <a:r>
              <a:rPr lang="en-US" sz="2400">
                <a:ea typeface="+mn-lt"/>
                <a:cs typeface="+mn-lt"/>
              </a:rPr>
              <a:t>One grower or one bale being more sustainable than another </a:t>
            </a:r>
          </a:p>
          <a:p>
            <a:pPr lvl="1"/>
            <a:r>
              <a:rPr lang="en-US" sz="2400">
                <a:ea typeface="+mn-lt"/>
                <a:cs typeface="+mn-lt"/>
              </a:rPr>
              <a:t>Guaranteeing a premium </a:t>
            </a:r>
          </a:p>
          <a:p>
            <a:pPr lvl="1"/>
            <a:r>
              <a:rPr lang="en-US" sz="2400">
                <a:ea typeface="+mn-lt"/>
                <a:cs typeface="+mn-lt"/>
              </a:rPr>
              <a:t>Telling a producer how to farm </a:t>
            </a:r>
            <a:endParaRPr lang="en-US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sz="240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The Protocol IS about U.S. cotton </a:t>
            </a:r>
            <a:endParaRPr lang="en-US"/>
          </a:p>
          <a:p>
            <a:pPr lvl="1"/>
            <a:r>
              <a:rPr lang="en-US" sz="2400">
                <a:ea typeface="+mn-lt"/>
                <a:cs typeface="+mn-lt"/>
              </a:rPr>
              <a:t>Telling our story </a:t>
            </a:r>
          </a:p>
          <a:p>
            <a:pPr lvl="1"/>
            <a:r>
              <a:rPr lang="en-US" sz="2400">
                <a:ea typeface="+mn-lt"/>
                <a:cs typeface="+mn-lt"/>
              </a:rPr>
              <a:t>Meeting the needs of our customers </a:t>
            </a:r>
          </a:p>
          <a:p>
            <a:pPr lvl="1"/>
            <a:r>
              <a:rPr lang="en-US" sz="2400">
                <a:ea typeface="+mn-lt"/>
                <a:cs typeface="+mn-lt"/>
              </a:rPr>
              <a:t>Competing in every market and every supply chain</a:t>
            </a:r>
            <a:endParaRPr lang="en-US"/>
          </a:p>
          <a:p>
            <a:pPr marL="457200" lvl="1" indent="0">
              <a:buNone/>
            </a:pPr>
            <a:endParaRPr lang="en-US" sz="2400">
              <a:cs typeface="Arial"/>
            </a:endParaRPr>
          </a:p>
          <a:p>
            <a:endParaRPr lang="en-US" sz="2400">
              <a:cs typeface="Arial"/>
            </a:endParaRPr>
          </a:p>
          <a:p>
            <a:pPr marL="0" indent="0">
              <a:buNone/>
            </a:pPr>
            <a:endParaRPr lang="en-US" sz="2400"/>
          </a:p>
          <a:p>
            <a:endParaRPr lang="en-US" sz="2400">
              <a:cs typeface="Arial" panose="020B0604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D76968-31BC-C944-BE80-FA4767B8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the Protocol Is and Isn’t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7E93E-5199-324E-9B50-5FA68DE1F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27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5801-D804-464C-BB15-B94ED4562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trustuscotton.org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71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449105-A0B6-D740-956D-FAEA373A7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91440" bIns="45720" rtlCol="0" anchor="t"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US" sz="2800">
                <a:solidFill>
                  <a:prstClr val="black"/>
                </a:solidFill>
                <a:latin typeface="Calibri" panose="020F0502020204030204"/>
              </a:rPr>
              <a:t>From Ad Age, a marketing and media daily: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US" sz="3600" b="1">
                <a:solidFill>
                  <a:schemeClr val="tx2"/>
                </a:solidFill>
                <a:latin typeface="Calibri" panose="020F0502020204030204"/>
              </a:rPr>
              <a:t>HOW SUSTAINABILITY IN FASHION WENT FROM THE MARGINS TO THE MAINSTREAM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Nearly every apparel marketer is following consumer demand by leaping onto the green wagon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By Adrianne Pasquarelli. Published on March 04, 2019.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US" sz="2400" i="1">
                <a:solidFill>
                  <a:prstClr val="black"/>
                </a:solidFill>
                <a:latin typeface="Calibri" panose="020F0502020204030204"/>
              </a:rPr>
              <a:t>"We believe that brands that are able to distinguish themselves from a sustainability perspective are the best positioned to capture a larger share of the millennial consumer's wallet," wrote Camilo Lyon, an analyst at Canaccord Genuity.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4A4821-84DF-7F48-887F-1282BD231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 of Brands and Retailers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D0109-580F-394E-89CB-440E149B0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8" descr="A picture containing indoor, blue, gray&#10;&#10;Description automatically generated">
            <a:extLst>
              <a:ext uri="{FF2B5EF4-FFF2-40B4-BE49-F238E27FC236}">
                <a16:creationId xmlns:a16="http://schemas.microsoft.com/office/drawing/2014/main" id="{3ACC9BD1-52FA-432E-9727-3A0C4ABBA6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0465" r="10465"/>
          <a:stretch/>
        </p:blipFill>
        <p:spPr/>
      </p:pic>
    </p:spTree>
    <p:extLst>
      <p:ext uri="{BB962C8B-B14F-4D97-AF65-F5344CB8AC3E}">
        <p14:creationId xmlns:p14="http://schemas.microsoft.com/office/powerpoint/2010/main" val="342522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0A2891-7827-8642-BDF3-F422A1D67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GB" sz="2400">
                <a:solidFill>
                  <a:srgbClr val="282828"/>
                </a:solidFill>
              </a:rPr>
              <a:t>For the first time ever, the Commission has designated a top Commissioner to be in charge of EU sustainability – a clear shift from the previous focus on jobs and growth.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en-GB" sz="2400">
              <a:solidFill>
                <a:srgbClr val="282828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GB" sz="2400">
                <a:solidFill>
                  <a:srgbClr val="282828"/>
                </a:solidFill>
              </a:rPr>
              <a:t>EVP Timmermans will spearhead the </a:t>
            </a:r>
            <a:r>
              <a:rPr lang="en-GB" sz="2400" b="1">
                <a:solidFill>
                  <a:srgbClr val="282828"/>
                </a:solidFill>
              </a:rPr>
              <a:t>European</a:t>
            </a:r>
            <a:r>
              <a:rPr lang="en-GB" sz="2400">
                <a:solidFill>
                  <a:srgbClr val="282828"/>
                </a:solidFill>
              </a:rPr>
              <a:t> </a:t>
            </a:r>
            <a:r>
              <a:rPr lang="en-GB" sz="2400" b="1">
                <a:solidFill>
                  <a:srgbClr val="282828"/>
                </a:solidFill>
              </a:rPr>
              <a:t>green deal</a:t>
            </a:r>
            <a:r>
              <a:rPr lang="en-GB" sz="2400">
                <a:solidFill>
                  <a:srgbClr val="282828"/>
                </a:solidFill>
              </a:rPr>
              <a:t> and is slated to </a:t>
            </a:r>
            <a:r>
              <a:rPr lang="en-GB" sz="2400" b="1">
                <a:solidFill>
                  <a:srgbClr val="282828"/>
                </a:solidFill>
              </a:rPr>
              <a:t>prioritise textiles</a:t>
            </a:r>
            <a:r>
              <a:rPr lang="en-GB" sz="2400">
                <a:solidFill>
                  <a:srgbClr val="282828"/>
                </a:solidFill>
              </a:rPr>
              <a:t> in upcoming circular economy activities.</a:t>
            </a:r>
            <a:endParaRPr lang="nl-BE" sz="2400">
              <a:solidFill>
                <a:srgbClr val="282828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A9893A-34C7-F446-8277-C9F9517F8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Increased Regulatory Pressure in the EU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4B76B-0B16-5F44-8788-78F680A0F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E2C7F99-8939-A64B-8C95-A1DA590750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4928" r="14928"/>
          <a:stretch/>
        </p:blipFill>
        <p:spPr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8924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E2DF5E-225C-4743-BB7E-B272CDC33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8" y="1331495"/>
            <a:ext cx="5340990" cy="4826933"/>
          </a:xfrm>
        </p:spPr>
        <p:txBody>
          <a:bodyPr/>
          <a:lstStyle/>
          <a:p>
            <a:pPr marL="0" indent="0">
              <a:buNone/>
            </a:pPr>
            <a:r>
              <a:rPr lang="en-US" sz="2400" b="1">
                <a:solidFill>
                  <a:srgbClr val="282828"/>
                </a:solidFill>
              </a:rPr>
              <a:t>EU green public procurement guidelines </a:t>
            </a:r>
            <a:r>
              <a:rPr lang="en-US" sz="2400">
                <a:solidFill>
                  <a:srgbClr val="282828"/>
                </a:solidFill>
              </a:rPr>
              <a:t>on textiles favor organic cotton and lists as acceptable alternatives: BCI; AGRO 2 (Greece); Cotton Made in Africa; Fair Trade, and the Australian Better Management Program (BMP).</a:t>
            </a:r>
            <a:endParaRPr lang="nl-BE" sz="2400">
              <a:solidFill>
                <a:srgbClr val="282828"/>
              </a:solidFill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7851C6-6F5D-294C-AC0F-F1FD7139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 Public Procurement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9D8FA-5E00-9049-A086-F7A0C4DC7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A6C4612-8B6B-DC44-8B60-34046A8E0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97345" y="1544568"/>
            <a:ext cx="2015177" cy="2015177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F48D877-7E84-B043-8433-2D35CEA0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70784" y="1854895"/>
            <a:ext cx="2898973" cy="968739"/>
          </a:xfrm>
          <a:prstGeom prst="rect">
            <a:avLst/>
          </a:prstGeom>
        </p:spPr>
      </p:pic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37EB4B3E-8C5E-424E-BDB2-49B83E8392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696000" y="3429001"/>
            <a:ext cx="1827229" cy="2486025"/>
          </a:xfrm>
          <a:prstGeom prst="rect">
            <a:avLst/>
          </a:prstGeom>
        </p:spPr>
      </p:pic>
      <p:pic>
        <p:nvPicPr>
          <p:cNvPr id="9" name="Picture 2" descr="Image result for australia better management programme bmp">
            <a:extLst>
              <a:ext uri="{FF2B5EF4-FFF2-40B4-BE49-F238E27FC236}">
                <a16:creationId xmlns:a16="http://schemas.microsoft.com/office/drawing/2014/main" id="{17378BBA-3A16-1845-91B8-DDA204C7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208" y="4087121"/>
            <a:ext cx="2203449" cy="75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424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025D26-EFBC-7A43-A50F-CC27E5715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Corporate Sustainability Report</a:t>
            </a:r>
          </a:p>
          <a:p>
            <a:endParaRPr lang="en-US" sz="2400"/>
          </a:p>
          <a:p>
            <a:r>
              <a:rPr lang="en-US" sz="2400"/>
              <a:t>Socially Responsible Investing </a:t>
            </a:r>
          </a:p>
          <a:p>
            <a:pPr lvl="1"/>
            <a:r>
              <a:rPr lang="en-US" sz="2400"/>
              <a:t>Environment</a:t>
            </a:r>
          </a:p>
          <a:p>
            <a:pPr lvl="1"/>
            <a:r>
              <a:rPr lang="en-US" sz="2400"/>
              <a:t>Social </a:t>
            </a:r>
          </a:p>
          <a:p>
            <a:pPr lvl="1"/>
            <a:r>
              <a:rPr lang="en-US" sz="2400"/>
              <a:t>Governance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0C1E64-AF23-2247-8FC6-75B723480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Pressure on Brands/Retailers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B6E84-C2B2-7441-8A2F-A437B3DEC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23D80D-7986-9A46-B87E-056F60D9300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49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AD6F4DF-6A72-404C-89A6-649C2FCCF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93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CD45D60-F67E-B64B-90B3-3E639BBE2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7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377BD8-9091-484B-918C-B08B94747485}"/>
              </a:ext>
            </a:extLst>
          </p:cNvPr>
          <p:cNvGrpSpPr/>
          <p:nvPr/>
        </p:nvGrpSpPr>
        <p:grpSpPr>
          <a:xfrm>
            <a:off x="747348" y="790684"/>
            <a:ext cx="10647477" cy="5894957"/>
            <a:chOff x="1526231" y="790684"/>
            <a:chExt cx="9120250" cy="58949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1A258A7-7878-0C4C-88CA-9C9A7394D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9" t="14609" r="13150" b="17062"/>
            <a:stretch/>
          </p:blipFill>
          <p:spPr>
            <a:xfrm>
              <a:off x="3089963" y="1941741"/>
              <a:ext cx="415701" cy="2277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5534C1-FBBF-494E-92A6-32993DD5A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431" y="4128972"/>
              <a:ext cx="358490" cy="267187"/>
            </a:xfrm>
            <a:prstGeom prst="rect">
              <a:avLst/>
            </a:prstGeom>
          </p:spPr>
        </p:pic>
        <p:pic>
          <p:nvPicPr>
            <p:cNvPr id="5" name="Picture 82" descr="General Mills">
              <a:extLst>
                <a:ext uri="{FF2B5EF4-FFF2-40B4-BE49-F238E27FC236}">
                  <a16:creationId xmlns:a16="http://schemas.microsoft.com/office/drawing/2014/main" id="{2156F0E1-D84E-5B4C-B1C6-B304FCAE0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340" y="2883057"/>
              <a:ext cx="671124" cy="270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6" name="Picture 62" descr="American Crystal Sugar Company ACSC">
              <a:extLst>
                <a:ext uri="{FF2B5EF4-FFF2-40B4-BE49-F238E27FC236}">
                  <a16:creationId xmlns:a16="http://schemas.microsoft.com/office/drawing/2014/main" id="{ACF2E99E-B1F8-2D48-8927-2BE231D18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837" y="866029"/>
              <a:ext cx="617937" cy="301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7" name="Picture 65" descr="American Soybean Association">
              <a:extLst>
                <a:ext uri="{FF2B5EF4-FFF2-40B4-BE49-F238E27FC236}">
                  <a16:creationId xmlns:a16="http://schemas.microsoft.com/office/drawing/2014/main" id="{D8D860B1-3F82-1845-BEA2-0817DC975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8465" y="931836"/>
              <a:ext cx="513340" cy="252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8" name="Picture 67">
              <a:extLst>
                <a:ext uri="{FF2B5EF4-FFF2-40B4-BE49-F238E27FC236}">
                  <a16:creationId xmlns:a16="http://schemas.microsoft.com/office/drawing/2014/main" id="{0492BFFC-8CD0-464E-A242-07D923623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30184" y="1317018"/>
              <a:ext cx="567342" cy="432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9" name="Picture 68" descr="Biotechnology Industry Organization">
              <a:extLst>
                <a:ext uri="{FF2B5EF4-FFF2-40B4-BE49-F238E27FC236}">
                  <a16:creationId xmlns:a16="http://schemas.microsoft.com/office/drawing/2014/main" id="{66CEFA97-5C99-504E-8E78-99D82D6F5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831" y="1406977"/>
              <a:ext cx="631355" cy="252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" name="Picture 69" descr="Bunge">
              <a:extLst>
                <a:ext uri="{FF2B5EF4-FFF2-40B4-BE49-F238E27FC236}">
                  <a16:creationId xmlns:a16="http://schemas.microsoft.com/office/drawing/2014/main" id="{FB44C9EC-4FDD-044F-A832-E170E95F4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3914" y="1452182"/>
              <a:ext cx="731520" cy="162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1" name="Picture 72" descr="College of Agricultural &amp; Life Science_U of Wisc">
              <a:extLst>
                <a:ext uri="{FF2B5EF4-FFF2-40B4-BE49-F238E27FC236}">
                  <a16:creationId xmlns:a16="http://schemas.microsoft.com/office/drawing/2014/main" id="{B336601F-5254-8A4A-B915-231E21198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179" y="6405495"/>
              <a:ext cx="976639" cy="239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74" descr="Cotton">
              <a:extLst>
                <a:ext uri="{FF2B5EF4-FFF2-40B4-BE49-F238E27FC236}">
                  <a16:creationId xmlns:a16="http://schemas.microsoft.com/office/drawing/2014/main" id="{B4242DE3-F768-5647-8D03-ACCFEC8FF1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561"/>
            <a:stretch/>
          </p:blipFill>
          <p:spPr bwMode="auto">
            <a:xfrm>
              <a:off x="9266942" y="1881940"/>
              <a:ext cx="398159" cy="27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75">
              <a:extLst>
                <a:ext uri="{FF2B5EF4-FFF2-40B4-BE49-F238E27FC236}">
                  <a16:creationId xmlns:a16="http://schemas.microsoft.com/office/drawing/2014/main" id="{1E6A980D-E0E0-AC4A-AB11-2A0CD6BFE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800074" y="1904059"/>
              <a:ext cx="614603" cy="23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4" name="Picture 80" descr="FleishmanHillard">
              <a:extLst>
                <a:ext uri="{FF2B5EF4-FFF2-40B4-BE49-F238E27FC236}">
                  <a16:creationId xmlns:a16="http://schemas.microsoft.com/office/drawing/2014/main" id="{6C5EA731-69B1-2141-AF37-70FD8CC43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7515" y="2377311"/>
              <a:ext cx="714082" cy="201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5" name="Picture 83">
              <a:extLst>
                <a:ext uri="{FF2B5EF4-FFF2-40B4-BE49-F238E27FC236}">
                  <a16:creationId xmlns:a16="http://schemas.microsoft.com/office/drawing/2014/main" id="{21D4B144-F922-B945-B144-FADF2F1DF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50843" y="2956510"/>
              <a:ext cx="597853" cy="319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6" name="Picture 84" descr="Innovation Center for U">
              <a:extLst>
                <a:ext uri="{FF2B5EF4-FFF2-40B4-BE49-F238E27FC236}">
                  <a16:creationId xmlns:a16="http://schemas.microsoft.com/office/drawing/2014/main" id="{6BB7888F-5C8C-F046-959A-28BACC52D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199" y="2954902"/>
              <a:ext cx="790700" cy="201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7" name="Picture 85">
              <a:extLst>
                <a:ext uri="{FF2B5EF4-FFF2-40B4-BE49-F238E27FC236}">
                  <a16:creationId xmlns:a16="http://schemas.microsoft.com/office/drawing/2014/main" id="{C32FA289-3785-344E-BFA4-D44BE4D0A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58291" y="2842008"/>
              <a:ext cx="805387" cy="396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8" name="Picture 86">
              <a:extLst>
                <a:ext uri="{FF2B5EF4-FFF2-40B4-BE49-F238E27FC236}">
                  <a16:creationId xmlns:a16="http://schemas.microsoft.com/office/drawing/2014/main" id="{5D5D6AB9-6029-F248-9764-BB8182238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15284" y="3454177"/>
              <a:ext cx="486938" cy="32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9" name="Picture 87">
              <a:extLst>
                <a:ext uri="{FF2B5EF4-FFF2-40B4-BE49-F238E27FC236}">
                  <a16:creationId xmlns:a16="http://schemas.microsoft.com/office/drawing/2014/main" id="{D7B0DDF7-3A27-9749-A39A-558E06AB3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92334" y="3561719"/>
              <a:ext cx="628773" cy="205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0" name="Picture 89">
              <a:extLst>
                <a:ext uri="{FF2B5EF4-FFF2-40B4-BE49-F238E27FC236}">
                  <a16:creationId xmlns:a16="http://schemas.microsoft.com/office/drawing/2014/main" id="{86AD6965-0F96-0244-B610-CBEADA707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557746" y="3528626"/>
              <a:ext cx="377975" cy="301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1" name="Picture 91" descr="Mosaic">
              <a:extLst>
                <a:ext uri="{FF2B5EF4-FFF2-40B4-BE49-F238E27FC236}">
                  <a16:creationId xmlns:a16="http://schemas.microsoft.com/office/drawing/2014/main" id="{4E973B72-D898-4E45-9ECC-54C4CD7A5C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5" r="1878"/>
            <a:stretch/>
          </p:blipFill>
          <p:spPr bwMode="auto">
            <a:xfrm>
              <a:off x="3027455" y="4114833"/>
              <a:ext cx="511651" cy="289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2" name="Picture 93">
              <a:extLst>
                <a:ext uri="{FF2B5EF4-FFF2-40B4-BE49-F238E27FC236}">
                  <a16:creationId xmlns:a16="http://schemas.microsoft.com/office/drawing/2014/main" id="{5DA33CD4-0328-FF4A-9520-823C4B48A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8578" y="4098644"/>
              <a:ext cx="391455" cy="299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3" name="Picture 95" descr="National Cotton Council">
              <a:extLst>
                <a:ext uri="{FF2B5EF4-FFF2-40B4-BE49-F238E27FC236}">
                  <a16:creationId xmlns:a16="http://schemas.microsoft.com/office/drawing/2014/main" id="{8064F7C3-809A-4F44-BA65-0F443CD27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2378" y="4167573"/>
              <a:ext cx="582239" cy="274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4" name="Picture 98" descr="NCGA">
              <a:extLst>
                <a:ext uri="{FF2B5EF4-FFF2-40B4-BE49-F238E27FC236}">
                  <a16:creationId xmlns:a16="http://schemas.microsoft.com/office/drawing/2014/main" id="{6BC5467F-A848-504D-8D3A-FEC187EE5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7189" y="4141015"/>
              <a:ext cx="479600" cy="308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5" name="Picture 102" descr="Syngenta">
              <a:extLst>
                <a:ext uri="{FF2B5EF4-FFF2-40B4-BE49-F238E27FC236}">
                  <a16:creationId xmlns:a16="http://schemas.microsoft.com/office/drawing/2014/main" id="{90213EB7-7920-F543-9A69-43A0F6613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4437" y="5357538"/>
              <a:ext cx="644016" cy="186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6" name="Picture 105">
              <a:extLst>
                <a:ext uri="{FF2B5EF4-FFF2-40B4-BE49-F238E27FC236}">
                  <a16:creationId xmlns:a16="http://schemas.microsoft.com/office/drawing/2014/main" id="{0E76CB69-296E-1141-B320-76F016898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16540" y="5923546"/>
              <a:ext cx="879369" cy="229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7" name="Picture 106">
              <a:extLst>
                <a:ext uri="{FF2B5EF4-FFF2-40B4-BE49-F238E27FC236}">
                  <a16:creationId xmlns:a16="http://schemas.microsoft.com/office/drawing/2014/main" id="{E56F37BE-3781-E944-873C-98864E3F0D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0106" y="5887911"/>
              <a:ext cx="684668" cy="331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8" name="Picture 107">
              <a:extLst>
                <a:ext uri="{FF2B5EF4-FFF2-40B4-BE49-F238E27FC236}">
                  <a16:creationId xmlns:a16="http://schemas.microsoft.com/office/drawing/2014/main" id="{006E20FE-3C67-264A-BD05-332A695D4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43091" y="5952363"/>
              <a:ext cx="878500" cy="274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9" name="Picture 108" descr="Unilever">
              <a:extLst>
                <a:ext uri="{FF2B5EF4-FFF2-40B4-BE49-F238E27FC236}">
                  <a16:creationId xmlns:a16="http://schemas.microsoft.com/office/drawing/2014/main" id="{65265AD6-4246-B248-BB30-9A19967D57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185" y="5916353"/>
              <a:ext cx="385834" cy="35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0" name="Picture 109">
              <a:extLst>
                <a:ext uri="{FF2B5EF4-FFF2-40B4-BE49-F238E27FC236}">
                  <a16:creationId xmlns:a16="http://schemas.microsoft.com/office/drawing/2014/main" id="{F04E675A-0B8A-8F43-8FF9-816AEB392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77227" y="6364727"/>
              <a:ext cx="649934" cy="320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1" name="Picture 110">
              <a:extLst>
                <a:ext uri="{FF2B5EF4-FFF2-40B4-BE49-F238E27FC236}">
                  <a16:creationId xmlns:a16="http://schemas.microsoft.com/office/drawing/2014/main" id="{145ECAB1-DA72-9441-B296-7E32DBA6F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91154" y="5952362"/>
              <a:ext cx="576670" cy="239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2" name="Picture 111">
              <a:extLst>
                <a:ext uri="{FF2B5EF4-FFF2-40B4-BE49-F238E27FC236}">
                  <a16:creationId xmlns:a16="http://schemas.microsoft.com/office/drawing/2014/main" id="{CFFF8130-2A70-864F-A290-9602E3260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42122" y="6384385"/>
              <a:ext cx="879757" cy="281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3" name="Picture 113">
              <a:extLst>
                <a:ext uri="{FF2B5EF4-FFF2-40B4-BE49-F238E27FC236}">
                  <a16:creationId xmlns:a16="http://schemas.microsoft.com/office/drawing/2014/main" id="{F7C2DCCE-B2F5-6440-836B-7D2A132ECB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4319" y="1900888"/>
              <a:ext cx="745034" cy="236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4" name="Picture 114" descr="Cargill">
              <a:extLst>
                <a:ext uri="{FF2B5EF4-FFF2-40B4-BE49-F238E27FC236}">
                  <a16:creationId xmlns:a16="http://schemas.microsoft.com/office/drawing/2014/main" id="{22BFA9D9-A363-B346-AA31-F231B7D6E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309" y="1892648"/>
              <a:ext cx="553134" cy="252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5" name="Picture 118" descr="thompsoncoburn-logo_web">
              <a:extLst>
                <a:ext uri="{FF2B5EF4-FFF2-40B4-BE49-F238E27FC236}">
                  <a16:creationId xmlns:a16="http://schemas.microsoft.com/office/drawing/2014/main" id="{0E230F35-CE3C-3148-8CBE-75A9575AE5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952" b="-22070"/>
            <a:stretch/>
          </p:blipFill>
          <p:spPr bwMode="auto">
            <a:xfrm>
              <a:off x="5597751" y="5931910"/>
              <a:ext cx="743859" cy="32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17DDCC5-A2E8-4749-B5EA-73E3B29F7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45" y="5914071"/>
              <a:ext cx="537176" cy="325431"/>
            </a:xfrm>
            <a:prstGeom prst="rect">
              <a:avLst/>
            </a:prstGeom>
          </p:spPr>
        </p:pic>
        <p:pic>
          <p:nvPicPr>
            <p:cNvPr id="37" name="Picture 83">
              <a:extLst>
                <a:ext uri="{FF2B5EF4-FFF2-40B4-BE49-F238E27FC236}">
                  <a16:creationId xmlns:a16="http://schemas.microsoft.com/office/drawing/2014/main" id="{24EDBFE3-D818-7440-B907-1410CE167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65635" y="2823803"/>
              <a:ext cx="401799" cy="482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8" name="Picture 66">
              <a:extLst>
                <a:ext uri="{FF2B5EF4-FFF2-40B4-BE49-F238E27FC236}">
                  <a16:creationId xmlns:a16="http://schemas.microsoft.com/office/drawing/2014/main" id="{1C92A5D0-E31F-5A4E-897E-4E0D859C8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71001" y="4695601"/>
              <a:ext cx="698814" cy="188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9" name="Picture 66">
              <a:extLst>
                <a:ext uri="{FF2B5EF4-FFF2-40B4-BE49-F238E27FC236}">
                  <a16:creationId xmlns:a16="http://schemas.microsoft.com/office/drawing/2014/main" id="{E5F5C3C1-8BB2-BE42-802B-973CA53D7A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71" b="26922"/>
            <a:stretch/>
          </p:blipFill>
          <p:spPr bwMode="auto">
            <a:xfrm>
              <a:off x="4262991" y="5326782"/>
              <a:ext cx="636173" cy="230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40" name="Picture 103">
              <a:extLst>
                <a:ext uri="{FF2B5EF4-FFF2-40B4-BE49-F238E27FC236}">
                  <a16:creationId xmlns:a16="http://schemas.microsoft.com/office/drawing/2014/main" id="{F19E1AA0-FEE4-6A49-A212-3A6ED323A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98872" y="5436273"/>
              <a:ext cx="691012" cy="7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41" name="Picture 88">
              <a:extLst>
                <a:ext uri="{FF2B5EF4-FFF2-40B4-BE49-F238E27FC236}">
                  <a16:creationId xmlns:a16="http://schemas.microsoft.com/office/drawing/2014/main" id="{19C495F3-356A-8B4D-AEC4-5CD66CB23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686" y="6472543"/>
              <a:ext cx="760188" cy="105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42" name="Picture 111">
              <a:extLst>
                <a:ext uri="{FF2B5EF4-FFF2-40B4-BE49-F238E27FC236}">
                  <a16:creationId xmlns:a16="http://schemas.microsoft.com/office/drawing/2014/main" id="{EC50AECF-8CA2-2C4E-AC11-9A903F592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87993" y="1350458"/>
              <a:ext cx="783115" cy="365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43" name="Picture 111">
              <a:extLst>
                <a:ext uri="{FF2B5EF4-FFF2-40B4-BE49-F238E27FC236}">
                  <a16:creationId xmlns:a16="http://schemas.microsoft.com/office/drawing/2014/main" id="{C9B55794-C49F-8243-BD03-36A954C07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16547" y="2935932"/>
              <a:ext cx="635476" cy="27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44" name="Picture 111">
              <a:extLst>
                <a:ext uri="{FF2B5EF4-FFF2-40B4-BE49-F238E27FC236}">
                  <a16:creationId xmlns:a16="http://schemas.microsoft.com/office/drawing/2014/main" id="{F6B30992-446F-504A-A710-322E6C5BB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49321" y="861409"/>
              <a:ext cx="705614" cy="330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B02DCC-DA4F-BF44-93BE-FA5B91A05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199" y="6365848"/>
              <a:ext cx="892288" cy="31867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E72B684-CA10-344E-B738-B420176EA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29" r="4356"/>
            <a:stretch/>
          </p:blipFill>
          <p:spPr>
            <a:xfrm>
              <a:off x="5923373" y="2850939"/>
              <a:ext cx="500110" cy="365760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CA24933-5626-024A-A483-217F922E3F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38124" y="799877"/>
              <a:ext cx="969484" cy="457200"/>
              <a:chOff x="-3832081" y="185393"/>
              <a:chExt cx="3383502" cy="1595628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5FE88A59-AAE9-D14D-A431-2E1A0D0A40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537"/>
              <a:stretch/>
            </p:blipFill>
            <p:spPr>
              <a:xfrm>
                <a:off x="-3832081" y="185393"/>
                <a:ext cx="2213272" cy="1595628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8D079CB6-8A9F-CA4F-8B05-ABD2652E0D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6973"/>
              <a:stretch/>
            </p:blipFill>
            <p:spPr>
              <a:xfrm>
                <a:off x="-1618809" y="185393"/>
                <a:ext cx="1170230" cy="1595628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B676EE8-2328-0E41-AC3D-435B449A7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4114" y="2354807"/>
              <a:ext cx="758300" cy="246043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B05125E-361D-A44D-B62C-658DE7EDBA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83342" y="3476166"/>
              <a:ext cx="704085" cy="311323"/>
              <a:chOff x="10312833" y="3327774"/>
              <a:chExt cx="3115626" cy="1377629"/>
            </a:xfrm>
          </p:grpSpPr>
          <p:pic>
            <p:nvPicPr>
              <p:cNvPr id="144" name="Picture 2" descr="http://static.tumblr.com/ppxbvvu/6HZmeksu6/idd_logo_updated.png">
                <a:extLst>
                  <a:ext uri="{FF2B5EF4-FFF2-40B4-BE49-F238E27FC236}">
                    <a16:creationId xmlns:a16="http://schemas.microsoft.com/office/drawing/2014/main" id="{02EA3A67-7505-3F40-B6C4-79D9A4531F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1221150" y="3327774"/>
                <a:ext cx="992733" cy="881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http://static.tumblr.com/ppxbvvu/6HZmeksu6/idd_logo_updated.png">
                <a:extLst>
                  <a:ext uri="{FF2B5EF4-FFF2-40B4-BE49-F238E27FC236}">
                    <a16:creationId xmlns:a16="http://schemas.microsoft.com/office/drawing/2014/main" id="{5A533775-870F-C045-8CB4-4505D1C7A2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312833" y="4319375"/>
                <a:ext cx="3115626" cy="3860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3DD6D2F-34F0-4E42-95E5-F5FFD0E7F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792" y="6417228"/>
              <a:ext cx="703591" cy="215914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B238D46-5913-6849-9107-A57DE1D18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247" y="2386388"/>
              <a:ext cx="515210" cy="182881"/>
            </a:xfrm>
            <a:prstGeom prst="rect">
              <a:avLst/>
            </a:prstGeom>
          </p:spPr>
        </p:pic>
        <p:pic>
          <p:nvPicPr>
            <p:cNvPr id="52" name="Picture 51" descr="NASDA-FINAL-rgb.jpg">
              <a:extLst>
                <a:ext uri="{FF2B5EF4-FFF2-40B4-BE49-F238E27FC236}">
                  <a16:creationId xmlns:a16="http://schemas.microsoft.com/office/drawing/2014/main" id="{CF2C056A-813A-6041-BAD5-E49CBEDCB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872" y="4214308"/>
              <a:ext cx="533859" cy="19842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1484705-F5F4-A44B-A3E2-E057C8EAC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76" b="28143"/>
            <a:stretch/>
          </p:blipFill>
          <p:spPr>
            <a:xfrm>
              <a:off x="6087627" y="870699"/>
              <a:ext cx="608949" cy="26041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FA695C7-3800-4F41-8910-6ACC8F1DA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2" t="20164" r="12058" b="19138"/>
            <a:stretch/>
          </p:blipFill>
          <p:spPr>
            <a:xfrm>
              <a:off x="3721661" y="2340667"/>
              <a:ext cx="578296" cy="27432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DC13854-FFB9-BB45-A67F-5E3A08F2E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1" t="28308" r="2616" b="32000"/>
            <a:stretch/>
          </p:blipFill>
          <p:spPr>
            <a:xfrm>
              <a:off x="3590425" y="4779560"/>
              <a:ext cx="915419" cy="13034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886EAC2-CA5E-7441-A173-CFFDC1DBD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4306" y="1881940"/>
              <a:ext cx="867105" cy="274320"/>
            </a:xfrm>
            <a:prstGeom prst="rect">
              <a:avLst/>
            </a:prstGeom>
          </p:spPr>
        </p:pic>
        <p:pic>
          <p:nvPicPr>
            <p:cNvPr id="57" name="Picture 2" descr="http://www.contextnet.com/webart/logo.gif">
              <a:extLst>
                <a:ext uri="{FF2B5EF4-FFF2-40B4-BE49-F238E27FC236}">
                  <a16:creationId xmlns:a16="http://schemas.microsoft.com/office/drawing/2014/main" id="{F80B04C2-ABE1-9048-A5A0-B17AF2EA0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1438" y="1872383"/>
              <a:ext cx="537967" cy="29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DA656B8-5A3A-8D49-B378-6589F5027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3" t="23690" r="4872" b="23690"/>
            <a:stretch/>
          </p:blipFill>
          <p:spPr>
            <a:xfrm>
              <a:off x="3048392" y="867343"/>
              <a:ext cx="938445" cy="25398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CBA2AB5-6909-B34D-9038-FDFE07F2F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278" y="802101"/>
              <a:ext cx="457200" cy="43752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D2248A8-05C3-1A44-A965-F85CE684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302" y="5369811"/>
              <a:ext cx="597103" cy="14885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8C5C664-D50D-D142-8334-28A05D77A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" t="31569" r="9600" b="32987"/>
            <a:stretch/>
          </p:blipFill>
          <p:spPr>
            <a:xfrm>
              <a:off x="3087152" y="2386388"/>
              <a:ext cx="530352" cy="182881"/>
            </a:xfrm>
            <a:prstGeom prst="rect">
              <a:avLst/>
            </a:prstGeom>
          </p:spPr>
        </p:pic>
        <p:pic>
          <p:nvPicPr>
            <p:cNvPr id="62" name="Picture 8" descr="http://www.worldofchemicals.com/News/6037/230x185/marrone%20bio.jpg">
              <a:extLst>
                <a:ext uri="{FF2B5EF4-FFF2-40B4-BE49-F238E27FC236}">
                  <a16:creationId xmlns:a16="http://schemas.microsoft.com/office/drawing/2014/main" id="{A0BCCAB5-17B5-C64B-A165-DDE1A1F2B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514" y="3549621"/>
              <a:ext cx="454728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526DC5E-AED7-E443-B7AD-539067AA6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" t="14894" r="4386" b="14894"/>
            <a:stretch/>
          </p:blipFill>
          <p:spPr>
            <a:xfrm>
              <a:off x="7147183" y="6410459"/>
              <a:ext cx="1077727" cy="229452"/>
            </a:xfrm>
            <a:prstGeom prst="rect">
              <a:avLst/>
            </a:prstGeom>
          </p:spPr>
        </p:pic>
        <p:pic>
          <p:nvPicPr>
            <p:cNvPr id="64" name="Picture 2" descr="http://kpi-fibc.com/images/American_Peanut_logo.gif">
              <a:extLst>
                <a:ext uri="{FF2B5EF4-FFF2-40B4-BE49-F238E27FC236}">
                  <a16:creationId xmlns:a16="http://schemas.microsoft.com/office/drawing/2014/main" id="{66B618A6-67F9-9D46-941C-2652AA28F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290" y="911662"/>
              <a:ext cx="552242" cy="25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917394E-7447-B744-9FB5-6B0DB327A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5" b="-2145"/>
            <a:stretch/>
          </p:blipFill>
          <p:spPr>
            <a:xfrm>
              <a:off x="6814689" y="1344806"/>
              <a:ext cx="396334" cy="377063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263375F3-06A0-714A-B4C1-5C5691416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905" y="4757772"/>
              <a:ext cx="673224" cy="157916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079D97D0-7034-7D41-9123-5BD8BFA3D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0" b="35713"/>
            <a:stretch/>
          </p:blipFill>
          <p:spPr>
            <a:xfrm>
              <a:off x="2089845" y="1442336"/>
              <a:ext cx="792309" cy="182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41D15B9-F468-F44B-AF8B-E67D5A15F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418" y="1926892"/>
              <a:ext cx="538250" cy="184416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1C70B42-147D-074E-8BC6-D2ED9E9EC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478" y="3578792"/>
              <a:ext cx="564526" cy="232289"/>
            </a:xfrm>
            <a:prstGeom prst="rect">
              <a:avLst/>
            </a:prstGeom>
          </p:spPr>
        </p:pic>
        <p:pic>
          <p:nvPicPr>
            <p:cNvPr id="70" name="Picture 3" descr="https://pbs.twimg.com/profile_images/585442102961643520/MBvBGcSA.jpg">
              <a:extLst>
                <a:ext uri="{FF2B5EF4-FFF2-40B4-BE49-F238E27FC236}">
                  <a16:creationId xmlns:a16="http://schemas.microsoft.com/office/drawing/2014/main" id="{9CB1464D-62DB-204B-8E79-96BA29839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118" y="841038"/>
              <a:ext cx="393703" cy="393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AECC557-920B-874F-A5E1-AF65EB6A4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903" y="1394241"/>
              <a:ext cx="425474" cy="278193"/>
            </a:xfrm>
            <a:prstGeom prst="rect">
              <a:avLst/>
            </a:prstGeom>
          </p:spPr>
        </p:pic>
        <p:pic>
          <p:nvPicPr>
            <p:cNvPr id="72" name="Picture 73" descr="Conservation Technology Information Center">
              <a:extLst>
                <a:ext uri="{FF2B5EF4-FFF2-40B4-BE49-F238E27FC236}">
                  <a16:creationId xmlns:a16="http://schemas.microsoft.com/office/drawing/2014/main" id="{B042E8EC-C127-C048-B4DE-2CEEB3D3E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3092" y="1836220"/>
              <a:ext cx="293370" cy="365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28C98D9-933F-044B-92E3-F8D75A7C3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26"/>
            <a:stretch/>
          </p:blipFill>
          <p:spPr>
            <a:xfrm>
              <a:off x="6805169" y="2369773"/>
              <a:ext cx="610255" cy="21610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73DC9E9-881F-B147-B642-F224D5FB0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7190" y="2956258"/>
              <a:ext cx="365760" cy="32004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6AC3FD8-AEBF-7C41-A14E-ED95C981A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1999" y="4148434"/>
              <a:ext cx="585217" cy="316016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25B1503-4605-9C44-9774-1DBC571F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2721" y="2990292"/>
              <a:ext cx="541200" cy="17674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5F0F5F7-EDB6-5948-A025-704452995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240" y="1354128"/>
              <a:ext cx="346857" cy="358419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2290F05-B469-5041-8324-B77386C26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4" y="4159285"/>
              <a:ext cx="545163" cy="21793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522F6CA-7921-7B4D-950F-08B8AF262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691" y="3526194"/>
              <a:ext cx="453604" cy="240411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95C3C441-2C74-B145-98B6-76294CF2D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8" t="24999" r="4630" b="25232"/>
            <a:stretch/>
          </p:blipFill>
          <p:spPr>
            <a:xfrm>
              <a:off x="7158429" y="5880744"/>
              <a:ext cx="603397" cy="33608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DC0E7A0-0B5E-4747-B430-85CD2A933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982" y="1857116"/>
              <a:ext cx="500985" cy="323971"/>
            </a:xfrm>
            <a:prstGeom prst="rect">
              <a:avLst/>
            </a:prstGeom>
          </p:spPr>
        </p:pic>
        <p:pic>
          <p:nvPicPr>
            <p:cNvPr id="82" name="Picture 2" descr="ttp://kansasagnetwork.com/wp-content/uploads/2014/12/NAWG-Logo.png">
              <a:extLst>
                <a:ext uri="{FF2B5EF4-FFF2-40B4-BE49-F238E27FC236}">
                  <a16:creationId xmlns:a16="http://schemas.microsoft.com/office/drawing/2014/main" id="{74C4540B-0C7C-4E48-BDAC-0977B8684D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5" t="16712" r="22035" b="15558"/>
            <a:stretch/>
          </p:blipFill>
          <p:spPr bwMode="auto">
            <a:xfrm>
              <a:off x="7433145" y="4159025"/>
              <a:ext cx="730237" cy="277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4" descr="ttps://brand.ncsu.edu/assets/logos/ncstate-brick-2x2-red-rgb.jpg">
              <a:extLst>
                <a:ext uri="{FF2B5EF4-FFF2-40B4-BE49-F238E27FC236}">
                  <a16:creationId xmlns:a16="http://schemas.microsoft.com/office/drawing/2014/main" id="{E3465EAE-6C0A-C142-A38B-9F1264DE95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223" y="4768700"/>
              <a:ext cx="511237" cy="246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0" descr="ttp://agriculture.penton.com/wp-content/uploads/2015/05/Site-Logo-mobile2.png">
              <a:extLst>
                <a:ext uri="{FF2B5EF4-FFF2-40B4-BE49-F238E27FC236}">
                  <a16:creationId xmlns:a16="http://schemas.microsoft.com/office/drawing/2014/main" id="{ACDCBC6D-9645-A941-B990-D08AEC18E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7065" y="4631598"/>
              <a:ext cx="613936" cy="333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8CC23FB1-5C30-2446-B92A-223F42DC6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/>
            <a:stretch>
              <a:fillRect/>
            </a:stretch>
          </p:blipFill>
          <p:spPr>
            <a:xfrm>
              <a:off x="9648245" y="1377488"/>
              <a:ext cx="548975" cy="311699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0E641D3-E9E4-E84F-A8EF-A2C8A0693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>
              <a:off x="1722351" y="2314756"/>
              <a:ext cx="555584" cy="326145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D1102A0D-901C-E344-8353-526002A53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/>
            <a:stretch>
              <a:fillRect/>
            </a:stretch>
          </p:blipFill>
          <p:spPr>
            <a:xfrm>
              <a:off x="2256085" y="4526067"/>
              <a:ext cx="657664" cy="657664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6667AE7-9A24-1F49-9E5D-F5172366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>
              <a:off x="6206385" y="1856374"/>
              <a:ext cx="591732" cy="325452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EEEABF3-F96C-414E-958F-CDA4760A4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/>
            <a:stretch>
              <a:fillRect/>
            </a:stretch>
          </p:blipFill>
          <p:spPr>
            <a:xfrm>
              <a:off x="2382093" y="2312580"/>
              <a:ext cx="600903" cy="33049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5D28E2-8BA1-A845-8FFB-9B03892D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/>
            <a:stretch>
              <a:fillRect/>
            </a:stretch>
          </p:blipFill>
          <p:spPr>
            <a:xfrm>
              <a:off x="4674245" y="3556083"/>
              <a:ext cx="855962" cy="17851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6D043E9-BE17-794B-B080-96057876C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/>
            <a:stretch>
              <a:fillRect/>
            </a:stretch>
          </p:blipFill>
          <p:spPr>
            <a:xfrm>
              <a:off x="8890288" y="3554735"/>
              <a:ext cx="537968" cy="278036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3EA7E4F-4C6F-5A45-AE4B-F7123A78E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/>
            <a:stretch>
              <a:fillRect/>
            </a:stretch>
          </p:blipFill>
          <p:spPr>
            <a:xfrm>
              <a:off x="10019186" y="3403072"/>
              <a:ext cx="627295" cy="627295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CEED286-A93E-F641-8536-6CFB82721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/>
            <a:stretch>
              <a:fillRect/>
            </a:stretch>
          </p:blipFill>
          <p:spPr>
            <a:xfrm>
              <a:off x="9042954" y="5853262"/>
              <a:ext cx="574688" cy="347549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C5C7F9BD-44ED-FC44-AFD5-6F9496158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/>
            <a:stretch>
              <a:fillRect/>
            </a:stretch>
          </p:blipFill>
          <p:spPr>
            <a:xfrm>
              <a:off x="1749997" y="1363235"/>
              <a:ext cx="267040" cy="340202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C3A8029-4614-9A49-9BF7-C7CD6D945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/>
            <a:stretch>
              <a:fillRect/>
            </a:stretch>
          </p:blipFill>
          <p:spPr>
            <a:xfrm>
              <a:off x="8350213" y="6431051"/>
              <a:ext cx="934922" cy="18827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17652563-914B-5346-95F8-4885A799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/>
            <a:stretch>
              <a:fillRect/>
            </a:stretch>
          </p:blipFill>
          <p:spPr>
            <a:xfrm>
              <a:off x="3485597" y="3448570"/>
              <a:ext cx="506737" cy="50673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F578086C-A3A0-0042-8425-A2FF4146A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/>
            <a:stretch>
              <a:fillRect/>
            </a:stretch>
          </p:blipFill>
          <p:spPr>
            <a:xfrm>
              <a:off x="4585412" y="4769337"/>
              <a:ext cx="664023" cy="191092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92600A1E-59F5-E744-ABA2-39015B63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/>
            <a:stretch>
              <a:fillRect/>
            </a:stretch>
          </p:blipFill>
          <p:spPr>
            <a:xfrm>
              <a:off x="3685288" y="5302018"/>
              <a:ext cx="569004" cy="320064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3471AD7-B6FE-014D-948C-8E2E58345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/>
            <a:stretch>
              <a:fillRect/>
            </a:stretch>
          </p:blipFill>
          <p:spPr>
            <a:xfrm>
              <a:off x="8915615" y="2305197"/>
              <a:ext cx="627749" cy="345263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C26E2E33-521D-454E-B219-89CEB5DB7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6833" y="6389926"/>
              <a:ext cx="702952" cy="270519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8069B31-1077-1340-95AD-E37EBB0D1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1"/>
            <a:stretch>
              <a:fillRect/>
            </a:stretch>
          </p:blipFill>
          <p:spPr>
            <a:xfrm>
              <a:off x="10134616" y="4652323"/>
              <a:ext cx="461064" cy="461064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201F388E-7A71-684B-BF62-38EFCCAD3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/>
            <a:stretch>
              <a:fillRect/>
            </a:stretch>
          </p:blipFill>
          <p:spPr>
            <a:xfrm>
              <a:off x="3649204" y="4029316"/>
              <a:ext cx="679127" cy="373520"/>
            </a:xfrm>
            <a:prstGeom prst="rect">
              <a:avLst/>
            </a:prstGeom>
          </p:spPr>
        </p:pic>
        <p:pic>
          <p:nvPicPr>
            <p:cNvPr id="103" name="Picture 102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09855D46-FD5C-FA49-8694-D3C8EC4DD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/>
            <a:stretch>
              <a:fillRect/>
            </a:stretch>
          </p:blipFill>
          <p:spPr>
            <a:xfrm>
              <a:off x="7519580" y="2294577"/>
              <a:ext cx="672510" cy="366503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590BE89F-342B-634A-9B9F-73CEF598F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/>
            <a:stretch>
              <a:fillRect/>
            </a:stretch>
          </p:blipFill>
          <p:spPr>
            <a:xfrm>
              <a:off x="8968685" y="5293150"/>
              <a:ext cx="562932" cy="284835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D9470C78-B00E-054E-803C-8C6AE4FF2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/>
            <a:stretch>
              <a:fillRect/>
            </a:stretch>
          </p:blipFill>
          <p:spPr>
            <a:xfrm>
              <a:off x="9586953" y="5218913"/>
              <a:ext cx="529359" cy="433306"/>
            </a:xfrm>
            <a:prstGeom prst="rect">
              <a:avLst/>
            </a:prstGeom>
          </p:spPr>
        </p:pic>
        <p:pic>
          <p:nvPicPr>
            <p:cNvPr id="106" name="Picture 105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03662263-2447-3C4E-9325-FB432C91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/>
            <a:stretch>
              <a:fillRect/>
            </a:stretch>
          </p:blipFill>
          <p:spPr>
            <a:xfrm>
              <a:off x="2218769" y="4029346"/>
              <a:ext cx="718442" cy="395143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CE9AD98A-8FC5-CC4C-BB67-772DD6DC7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/>
            <a:stretch>
              <a:fillRect/>
            </a:stretch>
          </p:blipFill>
          <p:spPr>
            <a:xfrm>
              <a:off x="7529352" y="2951333"/>
              <a:ext cx="874416" cy="18266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856B440F-85F8-FF4C-A8B3-DD0806585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8"/>
            <a:srcRect l="17587" t="26450" r="14354" b="36803"/>
            <a:stretch/>
          </p:blipFill>
          <p:spPr>
            <a:xfrm>
              <a:off x="1526231" y="5285438"/>
              <a:ext cx="632591" cy="286841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0CF66CD3-F4BA-414C-8613-C128ED0C5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9"/>
            <a:stretch>
              <a:fillRect/>
            </a:stretch>
          </p:blipFill>
          <p:spPr>
            <a:xfrm>
              <a:off x="2492927" y="2811755"/>
              <a:ext cx="613830" cy="49873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51642CC-6D1B-3E46-8E2E-913105DF3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0"/>
            <a:stretch>
              <a:fillRect/>
            </a:stretch>
          </p:blipFill>
          <p:spPr>
            <a:xfrm>
              <a:off x="6327891" y="3549622"/>
              <a:ext cx="723013" cy="24983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298976CA-7D67-4241-BBD9-80C7D6845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1"/>
            <a:stretch>
              <a:fillRect/>
            </a:stretch>
          </p:blipFill>
          <p:spPr>
            <a:xfrm>
              <a:off x="6109279" y="2348063"/>
              <a:ext cx="591732" cy="259531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DCB36F24-9E6A-8C4B-B96E-212CEC79B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/>
            <a:stretch>
              <a:fillRect/>
            </a:stretch>
          </p:blipFill>
          <p:spPr>
            <a:xfrm>
              <a:off x="6680755" y="4763298"/>
              <a:ext cx="613936" cy="20142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8DF3700E-62D7-1443-9843-4D42ACB43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3"/>
            <a:srcRect l="10763" t="-11291" r="10259" b="-8848"/>
            <a:stretch/>
          </p:blipFill>
          <p:spPr>
            <a:xfrm>
              <a:off x="4048134" y="790684"/>
              <a:ext cx="652787" cy="494441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9C1B8FCC-28C0-FA47-BC27-B1F57EFF4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/>
            <a:stretch>
              <a:fillRect/>
            </a:stretch>
          </p:blipFill>
          <p:spPr>
            <a:xfrm>
              <a:off x="2954960" y="1379023"/>
              <a:ext cx="346476" cy="308626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636AFAB6-3EEE-F443-B665-C77A84F0E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/>
            <a:stretch>
              <a:fillRect/>
            </a:stretch>
          </p:blipFill>
          <p:spPr>
            <a:xfrm>
              <a:off x="9703775" y="923954"/>
              <a:ext cx="657823" cy="249093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C720ACCB-C6CC-3847-A93B-B2CD38A9A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/>
            <a:stretch>
              <a:fillRect/>
            </a:stretch>
          </p:blipFill>
          <p:spPr>
            <a:xfrm>
              <a:off x="4194649" y="5942452"/>
              <a:ext cx="727725" cy="240709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1A97A06-D549-0543-AD03-C7E32F217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7"/>
            <a:srcRect l="4319" t="41984" r="12707" b="38823"/>
            <a:stretch/>
          </p:blipFill>
          <p:spPr>
            <a:xfrm>
              <a:off x="3320991" y="5919274"/>
              <a:ext cx="754897" cy="233787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7B545ECD-E8A3-D842-B4C6-305347462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/>
            <a:stretch>
              <a:fillRect/>
            </a:stretch>
          </p:blipFill>
          <p:spPr>
            <a:xfrm>
              <a:off x="3374243" y="1311650"/>
              <a:ext cx="500110" cy="443375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0189EEBA-35B0-C240-8FD0-DC13C9B98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9"/>
            <a:stretch>
              <a:fillRect/>
            </a:stretch>
          </p:blipFill>
          <p:spPr>
            <a:xfrm>
              <a:off x="3947160" y="1427199"/>
              <a:ext cx="692272" cy="212277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339C53D5-B9DF-9D41-87FE-DE0255284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0"/>
            <a:stretch>
              <a:fillRect/>
            </a:stretch>
          </p:blipFill>
          <p:spPr>
            <a:xfrm>
              <a:off x="9227324" y="4757773"/>
              <a:ext cx="760238" cy="202755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78EF7AB-4FF1-8A49-AC88-2D3ED2881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1"/>
            <a:stretch>
              <a:fillRect/>
            </a:stretch>
          </p:blipFill>
          <p:spPr>
            <a:xfrm>
              <a:off x="1661118" y="3895603"/>
              <a:ext cx="451131" cy="642861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9FCD9A57-FD61-8342-BC10-840D6ADB0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2"/>
            <a:stretch>
              <a:fillRect/>
            </a:stretch>
          </p:blipFill>
          <p:spPr>
            <a:xfrm>
              <a:off x="6270334" y="1403660"/>
              <a:ext cx="471549" cy="259352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B0B5537A-F629-894D-ADA3-38834DB4A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3"/>
            <a:stretch>
              <a:fillRect/>
            </a:stretch>
          </p:blipFill>
          <p:spPr>
            <a:xfrm>
              <a:off x="4374526" y="2958559"/>
              <a:ext cx="632222" cy="301521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74C41197-CEFE-2C45-AA4C-D223EA276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4"/>
            <a:stretch>
              <a:fillRect/>
            </a:stretch>
          </p:blipFill>
          <p:spPr>
            <a:xfrm>
              <a:off x="1579872" y="879012"/>
              <a:ext cx="669605" cy="243788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8AA311E8-E70F-6248-90DE-595DB6AB3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5"/>
            <a:stretch>
              <a:fillRect/>
            </a:stretch>
          </p:blipFill>
          <p:spPr>
            <a:xfrm>
              <a:off x="4976406" y="5728862"/>
              <a:ext cx="597892" cy="597892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8467519C-929E-E04C-BA3D-B27A6827F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6"/>
            <a:stretch>
              <a:fillRect/>
            </a:stretch>
          </p:blipFill>
          <p:spPr>
            <a:xfrm>
              <a:off x="6495761" y="5284822"/>
              <a:ext cx="470791" cy="35445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A73117CD-F83D-9944-8AA1-F964A3EF1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7"/>
            <a:stretch>
              <a:fillRect/>
            </a:stretch>
          </p:blipFill>
          <p:spPr>
            <a:xfrm>
              <a:off x="6140233" y="4058167"/>
              <a:ext cx="451131" cy="45720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D3EA3A31-DEB0-894B-A805-9C9AF7AC5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8"/>
            <a:stretch>
              <a:fillRect/>
            </a:stretch>
          </p:blipFill>
          <p:spPr>
            <a:xfrm>
              <a:off x="2912749" y="4687547"/>
              <a:ext cx="595968" cy="245901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DB8D2ACA-CD0A-4346-8313-BB76C7424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9"/>
            <a:srcRect l="11165" b="2937"/>
            <a:stretch/>
          </p:blipFill>
          <p:spPr>
            <a:xfrm>
              <a:off x="8034380" y="1880394"/>
              <a:ext cx="461627" cy="277412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7EDEA711-AC2B-C742-89BD-28AB06044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0"/>
            <a:srcRect t="16118" b="18500"/>
            <a:stretch/>
          </p:blipFill>
          <p:spPr>
            <a:xfrm>
              <a:off x="4494328" y="1831127"/>
              <a:ext cx="575002" cy="375946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16CFE907-C5C6-EF48-9B38-F02B97EAF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1"/>
            <a:srcRect t="20549" r="-2385" b="21459"/>
            <a:stretch/>
          </p:blipFill>
          <p:spPr>
            <a:xfrm>
              <a:off x="5266572" y="2362786"/>
              <a:ext cx="738551" cy="230082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7F6D08A2-1063-5649-90F6-06024B534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2"/>
            <a:stretch>
              <a:fillRect/>
            </a:stretch>
          </p:blipFill>
          <p:spPr>
            <a:xfrm>
              <a:off x="7751854" y="3573560"/>
              <a:ext cx="588675" cy="2703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2E0FE38B-2357-2848-838C-A391B2AB7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3"/>
            <a:stretch>
              <a:fillRect/>
            </a:stretch>
          </p:blipFill>
          <p:spPr>
            <a:xfrm>
              <a:off x="5919771" y="4676404"/>
              <a:ext cx="713786" cy="251147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761DAF69-3466-5344-86A2-59EC69273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4"/>
            <a:srcRect l="8872" t="13008" r="6532" b="22280"/>
            <a:stretch/>
          </p:blipFill>
          <p:spPr>
            <a:xfrm>
              <a:off x="5644112" y="5353360"/>
              <a:ext cx="828030" cy="253362"/>
            </a:xfrm>
            <a:prstGeom prst="rect">
              <a:avLst/>
            </a:prstGeom>
          </p:spPr>
        </p:pic>
        <p:sp>
          <p:nvSpPr>
            <p:cNvPr id="135" name="AutoShape 2" descr="Image result for coca cola logo">
              <a:extLst>
                <a:ext uri="{FF2B5EF4-FFF2-40B4-BE49-F238E27FC236}">
                  <a16:creationId xmlns:a16="http://schemas.microsoft.com/office/drawing/2014/main" id="{25A892AF-6F2E-454C-A279-4224510D5D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29127" y="340529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AutoShape 4" descr="Image result for coca cola logo">
              <a:extLst>
                <a:ext uri="{FF2B5EF4-FFF2-40B4-BE49-F238E27FC236}">
                  <a16:creationId xmlns:a16="http://schemas.microsoft.com/office/drawing/2014/main" id="{9FE1C99A-05CB-E74D-BBAF-801175A480F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3E5C2B0A-3E50-3840-8EFB-C64726FE0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5"/>
            <a:stretch>
              <a:fillRect/>
            </a:stretch>
          </p:blipFill>
          <p:spPr>
            <a:xfrm>
              <a:off x="10169274" y="5245868"/>
              <a:ext cx="445762" cy="445762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24493D77-D9D7-0541-8FE8-A35FA7564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6"/>
            <a:srcRect l="10297" t="7392" r="9889" b="5939"/>
            <a:stretch/>
          </p:blipFill>
          <p:spPr>
            <a:xfrm>
              <a:off x="5536189" y="4080206"/>
              <a:ext cx="534321" cy="429717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0EE97E24-3896-3C4F-A876-A348240E7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7"/>
            <a:srcRect l="29228" r="23559"/>
            <a:stretch/>
          </p:blipFill>
          <p:spPr>
            <a:xfrm>
              <a:off x="7768398" y="5236990"/>
              <a:ext cx="379489" cy="450119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15E13585-E82F-D24B-9813-3CE2C0C70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8"/>
            <a:srcRect l="10772" t="-13065" r="5604" b="11110"/>
            <a:stretch/>
          </p:blipFill>
          <p:spPr>
            <a:xfrm>
              <a:off x="1726731" y="3404272"/>
              <a:ext cx="513806" cy="344538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550FEFD6-4402-6D44-A337-6FA2A28A3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9"/>
            <a:stretch>
              <a:fillRect/>
            </a:stretch>
          </p:blipFill>
          <p:spPr>
            <a:xfrm>
              <a:off x="7284959" y="4608153"/>
              <a:ext cx="630226" cy="472669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BB0457E8-8051-D343-9205-649D44E6B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0"/>
            <a:stretch>
              <a:fillRect/>
            </a:stretch>
          </p:blipFill>
          <p:spPr>
            <a:xfrm>
              <a:off x="2138771" y="5373855"/>
              <a:ext cx="864642" cy="157916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AF2B91E8-151A-754C-BCCB-E3D226F7D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1"/>
            <a:stretch>
              <a:fillRect/>
            </a:stretch>
          </p:blipFill>
          <p:spPr>
            <a:xfrm>
              <a:off x="4931174" y="5337796"/>
              <a:ext cx="664023" cy="304929"/>
            </a:xfrm>
            <a:prstGeom prst="rect">
              <a:avLst/>
            </a:prstGeom>
          </p:spPr>
        </p:pic>
      </p:grpSp>
      <p:pic>
        <p:nvPicPr>
          <p:cNvPr id="149" name="Picture 148">
            <a:extLst>
              <a:ext uri="{FF2B5EF4-FFF2-40B4-BE49-F238E27FC236}">
                <a16:creationId xmlns:a16="http://schemas.microsoft.com/office/drawing/2014/main" id="{7B61D528-59AD-F948-BC1B-7E16DFA0578F}"/>
              </a:ext>
            </a:extLst>
          </p:cNvPr>
          <p:cNvPicPr>
            <a:picLocks noChangeAspect="1"/>
          </p:cNvPicPr>
          <p:nvPr/>
        </p:nvPicPr>
        <p:blipFill>
          <a:blip r:embed="rId142"/>
          <a:stretch>
            <a:fillRect/>
          </a:stretch>
        </p:blipFill>
        <p:spPr>
          <a:xfrm>
            <a:off x="0" y="0"/>
            <a:ext cx="12192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3225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Custom 1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B553"/>
      </a:accent1>
      <a:accent2>
        <a:srgbClr val="004986"/>
      </a:accent2>
      <a:accent3>
        <a:srgbClr val="A5A5A5"/>
      </a:accent3>
      <a:accent4>
        <a:srgbClr val="236830"/>
      </a:accent4>
      <a:accent5>
        <a:srgbClr val="002B50"/>
      </a:accent5>
      <a:accent6>
        <a:srgbClr val="70AD47"/>
      </a:accent6>
      <a:hlink>
        <a:srgbClr val="656D79"/>
      </a:hlink>
      <a:folHlink>
        <a:srgbClr val="98A6B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- White Background">
  <a:themeElements>
    <a:clrScheme name="Custom 22">
      <a:dk1>
        <a:srgbClr val="000000"/>
      </a:dk1>
      <a:lt1>
        <a:srgbClr val="FFFFFF"/>
      </a:lt1>
      <a:dk2>
        <a:srgbClr val="004986"/>
      </a:dk2>
      <a:lt2>
        <a:srgbClr val="3CB553"/>
      </a:lt2>
      <a:accent1>
        <a:srgbClr val="82A5C0"/>
      </a:accent1>
      <a:accent2>
        <a:srgbClr val="B1C0C9"/>
      </a:accent2>
      <a:accent3>
        <a:srgbClr val="67923C"/>
      </a:accent3>
      <a:accent4>
        <a:srgbClr val="82A5C0"/>
      </a:accent4>
      <a:accent5>
        <a:srgbClr val="ED6956"/>
      </a:accent5>
      <a:accent6>
        <a:srgbClr val="A17993"/>
      </a:accent6>
      <a:hlink>
        <a:srgbClr val="004885"/>
      </a:hlink>
      <a:folHlink>
        <a:srgbClr val="656D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 - Blue Background">
  <a:themeElements>
    <a:clrScheme name="Custom 22">
      <a:dk1>
        <a:srgbClr val="000000"/>
      </a:dk1>
      <a:lt1>
        <a:srgbClr val="FFFFFF"/>
      </a:lt1>
      <a:dk2>
        <a:srgbClr val="004986"/>
      </a:dk2>
      <a:lt2>
        <a:srgbClr val="3CB553"/>
      </a:lt2>
      <a:accent1>
        <a:srgbClr val="82A5C0"/>
      </a:accent1>
      <a:accent2>
        <a:srgbClr val="B1C0C9"/>
      </a:accent2>
      <a:accent3>
        <a:srgbClr val="67923C"/>
      </a:accent3>
      <a:accent4>
        <a:srgbClr val="82A5C0"/>
      </a:accent4>
      <a:accent5>
        <a:srgbClr val="ED6956"/>
      </a:accent5>
      <a:accent6>
        <a:srgbClr val="A17993"/>
      </a:accent6>
      <a:hlink>
        <a:srgbClr val="004885"/>
      </a:hlink>
      <a:folHlink>
        <a:srgbClr val="656D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viders">
  <a:themeElements>
    <a:clrScheme name="Custom 22">
      <a:dk1>
        <a:srgbClr val="000000"/>
      </a:dk1>
      <a:lt1>
        <a:srgbClr val="FFFFFF"/>
      </a:lt1>
      <a:dk2>
        <a:srgbClr val="004986"/>
      </a:dk2>
      <a:lt2>
        <a:srgbClr val="3CB553"/>
      </a:lt2>
      <a:accent1>
        <a:srgbClr val="82A5C0"/>
      </a:accent1>
      <a:accent2>
        <a:srgbClr val="B1C0C9"/>
      </a:accent2>
      <a:accent3>
        <a:srgbClr val="67923C"/>
      </a:accent3>
      <a:accent4>
        <a:srgbClr val="82A5C0"/>
      </a:accent4>
      <a:accent5>
        <a:srgbClr val="ED6956"/>
      </a:accent5>
      <a:accent6>
        <a:srgbClr val="A17993"/>
      </a:accent6>
      <a:hlink>
        <a:srgbClr val="004885"/>
      </a:hlink>
      <a:folHlink>
        <a:srgbClr val="656D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28F2F730EE2A41A8E631E5C58BB869" ma:contentTypeVersion="2" ma:contentTypeDescription="Create a new document." ma:contentTypeScope="" ma:versionID="765d44437a32326e0a46753124092772">
  <xsd:schema xmlns:xsd="http://www.w3.org/2001/XMLSchema" xmlns:xs="http://www.w3.org/2001/XMLSchema" xmlns:p="http://schemas.microsoft.com/office/2006/metadata/properties" xmlns:ns1="http://schemas.microsoft.com/sharepoint/v3" xmlns:ns2="81262699-c4cc-43f1-919e-711733bcf390" targetNamespace="http://schemas.microsoft.com/office/2006/metadata/properties" ma:root="true" ma:fieldsID="b3d0f52bee0601277fc80dab43f685d4" ns1:_="" ns2:_="">
    <xsd:import namespace="http://schemas.microsoft.com/sharepoint/v3"/>
    <xsd:import namespace="81262699-c4cc-43f1-919e-711733bcf39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62699-c4cc-43f1-919e-711733bcf3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B4CF33-46AD-4F3E-8842-35139EDB9CA9}"/>
</file>

<file path=customXml/itemProps2.xml><?xml version="1.0" encoding="utf-8"?>
<ds:datastoreItem xmlns:ds="http://schemas.openxmlformats.org/officeDocument/2006/customXml" ds:itemID="{BE29E017-F4B3-47B7-BD11-27419F1891ED}"/>
</file>

<file path=customXml/itemProps3.xml><?xml version="1.0" encoding="utf-8"?>
<ds:datastoreItem xmlns:ds="http://schemas.openxmlformats.org/officeDocument/2006/customXml" ds:itemID="{7F9FAB21-84F7-4C43-9185-ACACC2793F9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1054</Words>
  <Application>Microsoft Macintosh PowerPoint</Application>
  <PresentationFormat>Widescreen</PresentationFormat>
  <Paragraphs>152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Times New Roman</vt:lpstr>
      <vt:lpstr>Covers</vt:lpstr>
      <vt:lpstr>Content - White Background</vt:lpstr>
      <vt:lpstr>Content  - Blue Background</vt:lpstr>
      <vt:lpstr>Dividers</vt:lpstr>
      <vt:lpstr>Dr. Gary Adams, President</vt:lpstr>
      <vt:lpstr>U.S. Cotton Trust Protocol</vt:lpstr>
      <vt:lpstr>Requirements of Brands and Retailers</vt:lpstr>
      <vt:lpstr>Increased Regulatory Pressure in the EU</vt:lpstr>
      <vt:lpstr>EU Public Procurement</vt:lpstr>
      <vt:lpstr>Pressure on Brands/Retailers</vt:lpstr>
      <vt:lpstr>PowerPoint Presentation</vt:lpstr>
      <vt:lpstr>PowerPoint Presentation</vt:lpstr>
      <vt:lpstr>PowerPoint Presentation</vt:lpstr>
      <vt:lpstr>PowerPoint Presentation</vt:lpstr>
      <vt:lpstr>Key Requirements for the Producer</vt:lpstr>
      <vt:lpstr>Self-Assessment Questionnaire</vt:lpstr>
      <vt:lpstr>PowerPoint Presentation</vt:lpstr>
      <vt:lpstr>Self-Assessment Questionnaire</vt:lpstr>
      <vt:lpstr>Self-Assessment Data Results</vt:lpstr>
      <vt:lpstr>Self-Assessment Data Results</vt:lpstr>
      <vt:lpstr>Self-Assessment Data Results</vt:lpstr>
      <vt:lpstr>Self-Assessment Data Results</vt:lpstr>
      <vt:lpstr>Use of a Data Tool</vt:lpstr>
      <vt:lpstr>PowerPoint Presentation</vt:lpstr>
      <vt:lpstr>PowerPoint Presentation</vt:lpstr>
      <vt:lpstr>PowerPoint Presentation</vt:lpstr>
      <vt:lpstr>Verification</vt:lpstr>
      <vt:lpstr>What the Protocol Is and Isn’t </vt:lpstr>
      <vt:lpstr>trustuscotton.org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Armando Rodriguez</dc:creator>
  <cp:lastModifiedBy>Molly Susman</cp:lastModifiedBy>
  <cp:revision>1</cp:revision>
  <dcterms:created xsi:type="dcterms:W3CDTF">2020-01-29T08:38:06Z</dcterms:created>
  <dcterms:modified xsi:type="dcterms:W3CDTF">2021-02-08T19:17:02Z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0x0101007F28F2F730EE2A41A8E631E5C58BB869</vt:lpwstr>
  </property>
</Properties>
</file>