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drawings/drawing1.xml" ContentType="application/vnd.openxmlformats-officedocument.drawingml.chartshapes+xml"/>
  <Override PartName="/ppt/drawings/drawing4.xml" ContentType="application/vnd.openxmlformats-officedocument.drawingml.chartshapes+xml"/>
  <Override PartName="/ppt/drawings/drawing3.xml" ContentType="application/vnd.openxmlformats-officedocument.drawingml.chartshapes+xml"/>
  <Override PartName="/ppt/drawings/drawing2.xml" ContentType="application/vnd.openxmlformats-officedocument.drawingml.chartshapes+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1.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43.xml" ContentType="application/vnd.openxmlformats-officedocument.presentationml.slide+xml"/>
  <Override PartName="/ppt/slides/slide48.xml" ContentType="application/vnd.openxmlformats-officedocument.presentationml.slide+xml"/>
  <Override PartName="/ppt/slides/slide41.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2.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slideLayouts/slideLayout1.xml" ContentType="application/vnd.openxmlformats-officedocument.presentationml.slideLayout+xml"/>
  <Override PartName="/ppt/notesSlides/notesSlide41.xml" ContentType="application/vnd.openxmlformats-officedocument.presentationml.notesSlide+xml"/>
  <Override PartName="/ppt/notesSlides/notesSlide45.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46.xml" ContentType="application/vnd.openxmlformats-officedocument.presentationml.notesSlide+xml"/>
  <Override PartName="/ppt/notesSlides/notesSlide40.xml" ContentType="application/vnd.openxmlformats-officedocument.presentationml.notesSlide+xml"/>
  <Override PartName="/ppt/notesSlides/notesSlide44.xml" ContentType="application/vnd.openxmlformats-officedocument.presentationml.notesSlide+xml"/>
  <Override PartName="/ppt/slideLayouts/slideLayout2.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0.xml" ContentType="application/vnd.openxmlformats-officedocument.presentationml.notesSlide+xml"/>
  <Override PartName="/ppt/notesSlides/notesSlide9.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32.xml" ContentType="application/vnd.openxmlformats-officedocument.presentationml.notesSlide+xml"/>
  <Override PartName="/ppt/notesSlides/notesSlide6.xml" ContentType="application/vnd.openxmlformats-officedocument.presentationml.notesSlide+xml"/>
  <Override PartName="/ppt/notesSlides/notesSlide3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5.xml" ContentType="application/vnd.openxmlformats-officedocument.presentationml.notesSlide+xml"/>
  <Override PartName="/ppt/notesSlides/notesSlide31.xml" ContentType="application/vnd.openxmlformats-officedocument.presentationml.notesSlide+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notesSlides/notesSlide39.xml" ContentType="application/vnd.openxmlformats-officedocument.presentationml.notesSlide+xml"/>
  <Override PartName="/ppt/notesSlides/notesSlide36.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charts/chart3.xml" ContentType="application/vnd.openxmlformats-officedocument.drawingml.chart+xml"/>
  <Override PartName="/ppt/charts/chart4.xml" ContentType="application/vnd.openxmlformats-officedocument.drawingml.chart+xml"/>
  <Override PartName="/ppt/charts/chart1.xml" ContentType="application/vnd.openxmlformats-officedocument.drawingml.chart+xml"/>
  <Override PartName="/ppt/charts/chart2.xml" ContentType="application/vnd.openxmlformats-officedocument.drawingml.chart+xml"/>
  <Override PartName="/ppt/theme/theme1.xml" ContentType="application/vnd.openxmlformats-officedocument.theme+xml"/>
  <Override PartName="/ppt/charts/style1.xml" ContentType="application/vnd.ms-office.chartstyle+xml"/>
  <Override PartName="/ppt/theme/theme2.xml" ContentType="application/vnd.openxmlformats-officedocument.theme+xml"/>
  <Override PartName="/ppt/notesMasters/notesMaster1.xml" ContentType="application/vnd.openxmlformats-officedocument.presentationml.notesMaster+xml"/>
  <Override PartName="/ppt/charts/colors2.xml" ContentType="application/vnd.ms-office.chartcolorstyle+xml"/>
  <Override PartName="/ppt/charts/colors1.xml" ContentType="application/vnd.ms-office.chartcolorstyle+xml"/>
  <Override PartName="/ppt/charts/style2.xml" ContentType="application/vnd.ms-office.chartstyle+xml"/>
  <Override PartName="/ppt/charts/chart6.xml" ContentType="application/vnd.openxmlformats-officedocument.drawingml.chart+xml"/>
  <Override PartName="/ppt/charts/chart5.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5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2.xml" ContentType="application/vnd.openxmlformats-officedocument.presentationml.tags+xml"/>
  <Override PartName="/ppt/tags/tag16.xml" ContentType="application/vnd.openxmlformats-officedocument.presentationml.tags+xml"/>
  <Override PartName="/ppt/tags/tag50.xml" ContentType="application/vnd.openxmlformats-officedocument.presentationml.tags+xml"/>
  <Override PartName="/ppt/tags/tag37.xml" ContentType="application/vnd.openxmlformats-officedocument.presentationml.tags+xml"/>
  <Override PartName="/docProps/custom.xml" ContentType="application/vnd.openxmlformats-officedocument.custom-properties+xml"/>
  <Override PartName="/ppt/tags/tag36.xml" ContentType="application/vnd.openxmlformats-officedocument.presentationml.tags+xml"/>
  <Override PartName="/ppt/tags/tag1.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48.xml" ContentType="application/vnd.openxmlformats-officedocument.presentationml.tags+xml"/>
  <Override PartName="/ppt/tags/tag15.xml" ContentType="application/vnd.openxmlformats-officedocument.presentationml.tags+xml"/>
  <Override PartName="/ppt/tags/tag40.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39.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38.xml" ContentType="application/vnd.openxmlformats-officedocument.presentationml.tags+xml"/>
  <Override PartName="/ppt/tags/tag4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12.xml" ContentType="application/vnd.openxmlformats-officedocument.presentationml.tags+xml"/>
  <Override PartName="/ppt/tags/tag20.xml" ContentType="application/vnd.openxmlformats-officedocument.presentationml.tags+xml"/>
  <Override PartName="/ppt/tags/tag13.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4.xml" ContentType="application/vnd.openxmlformats-officedocument.presentationml.tags+xml"/>
  <Override PartName="/ppt/tags/tag19.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11.xml" ContentType="application/vnd.openxmlformats-officedocument.presentationml.tags+xml"/>
  <Override PartName="/ppt/tags/tag9.xml" ContentType="application/vnd.openxmlformats-officedocument.presentationml.tags+xml"/>
  <Override PartName="/ppt/tags/tag33.xml" ContentType="application/vnd.openxmlformats-officedocument.presentationml.tags+xml"/>
  <Override PartName="/ppt/tags/tag8.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10.xml" ContentType="application/vnd.openxmlformats-officedocument.presentationml.tags+xml"/>
  <Override PartName="/ppt/tags/tag30.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54" r:id="rId3"/>
    <p:sldId id="366" r:id="rId4"/>
    <p:sldId id="257" r:id="rId5"/>
    <p:sldId id="371" r:id="rId6"/>
    <p:sldId id="369" r:id="rId7"/>
    <p:sldId id="370" r:id="rId8"/>
    <p:sldId id="365" r:id="rId9"/>
    <p:sldId id="379" r:id="rId10"/>
    <p:sldId id="380" r:id="rId11"/>
    <p:sldId id="367" r:id="rId12"/>
    <p:sldId id="368" r:id="rId13"/>
    <p:sldId id="356" r:id="rId14"/>
    <p:sldId id="355" r:id="rId15"/>
    <p:sldId id="373" r:id="rId16"/>
    <p:sldId id="372" r:id="rId17"/>
    <p:sldId id="389" r:id="rId18"/>
    <p:sldId id="268" r:id="rId19"/>
    <p:sldId id="374" r:id="rId20"/>
    <p:sldId id="375" r:id="rId21"/>
    <p:sldId id="364" r:id="rId22"/>
    <p:sldId id="381" r:id="rId23"/>
    <p:sldId id="387" r:id="rId24"/>
    <p:sldId id="386" r:id="rId25"/>
    <p:sldId id="329" r:id="rId26"/>
    <p:sldId id="378" r:id="rId27"/>
    <p:sldId id="330" r:id="rId28"/>
    <p:sldId id="335" r:id="rId29"/>
    <p:sldId id="336" r:id="rId30"/>
    <p:sldId id="337" r:id="rId31"/>
    <p:sldId id="342" r:id="rId32"/>
    <p:sldId id="331" r:id="rId33"/>
    <p:sldId id="338" r:id="rId34"/>
    <p:sldId id="343" r:id="rId35"/>
    <p:sldId id="388" r:id="rId36"/>
    <p:sldId id="332" r:id="rId37"/>
    <p:sldId id="333" r:id="rId38"/>
    <p:sldId id="382" r:id="rId39"/>
    <p:sldId id="340" r:id="rId40"/>
    <p:sldId id="339" r:id="rId41"/>
    <p:sldId id="341" r:id="rId42"/>
    <p:sldId id="350" r:id="rId43"/>
    <p:sldId id="348" r:id="rId44"/>
    <p:sldId id="352" r:id="rId45"/>
    <p:sldId id="278" r:id="rId46"/>
    <p:sldId id="376" r:id="rId47"/>
    <p:sldId id="353" r:id="rId48"/>
    <p:sldId id="390" r:id="rId49"/>
    <p:sldId id="391" r:id="rId50"/>
    <p:sldId id="279" r:id="rId51"/>
  </p:sldIdLst>
  <p:sldSz cx="9144000" cy="6858000" type="screen4x3"/>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0815" autoAdjust="0"/>
    <p:restoredTop sz="94660"/>
  </p:normalViewPr>
  <p:slideViewPr>
    <p:cSldViewPr snapToGrid="0">
      <p:cViewPr varScale="1">
        <p:scale>
          <a:sx n="116" d="100"/>
          <a:sy n="116" d="100"/>
        </p:scale>
        <p:origin x="108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Paul%20Funk\Documents\Beltwide%20Conferences\Beltwide%202017%20(Dallas)\Presentation%20Moistures%20(TX).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Paul%20Funk\Documents\Beltwide%20Conferences\Beltwide%202017%20(Dallas)\Presentation%20Moistures%20(TX).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Paul%20Funk\Documents\Beltwide%20Conferences\Beltwide%202017%20(Dallas)\Presentation%20Moistures%20(C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RSNMMES4PAUFUN\Documents\Energy%20Audits\Fuel%202017\Moisture%20CA%20Plots.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ARSNMMES4PAUFUN\Documents\Energy%20Audits\Fuel%202017\Moistures%20TX.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RSNMMES4PAUFUN\Documents\Energy%20Audits\Fuel%202017\Moistures%20TX.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a:t>Two Stages, Separate Burners</a:t>
            </a:r>
            <a:endParaRPr lang="en-US">
              <a:effectLst/>
            </a:endParaRPr>
          </a:p>
        </c:rich>
      </c:tx>
      <c:layout/>
      <c:overlay val="1"/>
    </c:title>
    <c:autoTitleDeleted val="0"/>
    <c:plotArea>
      <c:layout/>
      <c:scatterChart>
        <c:scatterStyle val="lineMarker"/>
        <c:varyColors val="0"/>
        <c:ser>
          <c:idx val="0"/>
          <c:order val="0"/>
          <c:spPr>
            <a:ln w="28575">
              <a:noFill/>
            </a:ln>
          </c:spPr>
          <c:trendline>
            <c:name>Module Feeder</c:name>
            <c:spPr>
              <a:ln w="25400">
                <a:solidFill>
                  <a:schemeClr val="accent1"/>
                </a:solidFill>
              </a:ln>
            </c:spPr>
            <c:trendlineType val="movingAvg"/>
            <c:period val="5"/>
            <c:dispRSqr val="0"/>
            <c:dispEq val="0"/>
          </c:trendline>
          <c:xVal>
            <c:strRef>
              <c:f>'3Co'!$AA$3:$AA$62</c:f>
              <c:strCache>
                <c:ptCount val="3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1">
                  <c:v>AVG</c:v>
                </c:pt>
              </c:strCache>
            </c:strRef>
          </c:xVal>
          <c:yVal>
            <c:numRef>
              <c:f>'3Co'!$AB$3:$AB$62</c:f>
              <c:numCache>
                <c:formatCode>0.0%</c:formatCode>
                <c:ptCount val="60"/>
                <c:pt idx="0">
                  <c:v>7.4611570841160019E-2</c:v>
                </c:pt>
                <c:pt idx="1">
                  <c:v>7.9236818461486169E-2</c:v>
                </c:pt>
                <c:pt idx="2">
                  <c:v>7.771922862354147E-2</c:v>
                </c:pt>
                <c:pt idx="3">
                  <c:v>7.8701365311092397E-2</c:v>
                </c:pt>
                <c:pt idx="4">
                  <c:v>7.8841844136893241E-2</c:v>
                </c:pt>
                <c:pt idx="5">
                  <c:v>7.4940099662615361E-2</c:v>
                </c:pt>
                <c:pt idx="6">
                  <c:v>7.3052566952149803E-2</c:v>
                </c:pt>
                <c:pt idx="7">
                  <c:v>7.2960102812744676E-2</c:v>
                </c:pt>
                <c:pt idx="8">
                  <c:v>7.3646884820276814E-2</c:v>
                </c:pt>
                <c:pt idx="9">
                  <c:v>7.2081584062546486E-2</c:v>
                </c:pt>
                <c:pt idx="10">
                  <c:v>7.0035811695339872E-2</c:v>
                </c:pt>
                <c:pt idx="11">
                  <c:v>6.8805353137660272E-2</c:v>
                </c:pt>
                <c:pt idx="12">
                  <c:v>6.8962801077508448E-2</c:v>
                </c:pt>
                <c:pt idx="13">
                  <c:v>7.0814259515099204E-2</c:v>
                </c:pt>
                <c:pt idx="14">
                  <c:v>7.03149127869378E-2</c:v>
                </c:pt>
                <c:pt idx="15">
                  <c:v>7.1025223181575642E-2</c:v>
                </c:pt>
                <c:pt idx="16">
                  <c:v>7.6392381897225484E-2</c:v>
                </c:pt>
                <c:pt idx="17">
                  <c:v>7.4101421489624647E-2</c:v>
                </c:pt>
                <c:pt idx="18">
                  <c:v>7.6430634162875349E-2</c:v>
                </c:pt>
                <c:pt idx="19">
                  <c:v>7.4447317297480775E-2</c:v>
                </c:pt>
                <c:pt idx="20">
                  <c:v>6.9861778484547193E-2</c:v>
                </c:pt>
                <c:pt idx="21">
                  <c:v>7.3210510138878776E-2</c:v>
                </c:pt>
                <c:pt idx="22">
                  <c:v>6.9254204229045949E-2</c:v>
                </c:pt>
                <c:pt idx="23">
                  <c:v>6.9623683931481356E-2</c:v>
                </c:pt>
                <c:pt idx="24">
                  <c:v>7.1620391358088148E-2</c:v>
                </c:pt>
                <c:pt idx="25">
                  <c:v>7.3098796077670614E-2</c:v>
                </c:pt>
                <c:pt idx="26">
                  <c:v>6.8547554954423384E-2</c:v>
                </c:pt>
                <c:pt idx="27">
                  <c:v>6.6277183014073177E-2</c:v>
                </c:pt>
                <c:pt idx="28">
                  <c:v>6.6198693207051656E-2</c:v>
                </c:pt>
                <c:pt idx="29">
                  <c:v>6.9548072502982131E-2</c:v>
                </c:pt>
                <c:pt idx="31">
                  <c:v>7.2478768327469204E-2</c:v>
                </c:pt>
              </c:numCache>
            </c:numRef>
          </c:yVal>
          <c:smooth val="0"/>
          <c:extLst xmlns:c16r2="http://schemas.microsoft.com/office/drawing/2015/06/chart">
            <c:ext xmlns:c16="http://schemas.microsoft.com/office/drawing/2014/chart" uri="{C3380CC4-5D6E-409C-BE32-E72D297353CC}">
              <c16:uniqueId val="{00000001-125C-4988-BE05-A2BC502FA69F}"/>
            </c:ext>
          </c:extLst>
        </c:ser>
        <c:ser>
          <c:idx val="1"/>
          <c:order val="1"/>
          <c:spPr>
            <a:ln w="28575">
              <a:noFill/>
            </a:ln>
          </c:spPr>
          <c:trendline>
            <c:name>A</c:name>
            <c:spPr>
              <a:ln w="25400">
                <a:solidFill>
                  <a:schemeClr val="accent2"/>
                </a:solidFill>
              </a:ln>
            </c:spPr>
            <c:trendlineType val="movingAvg"/>
            <c:period val="5"/>
            <c:dispRSqr val="0"/>
            <c:dispEq val="0"/>
          </c:trendline>
          <c:xVal>
            <c:strRef>
              <c:f>'3Co'!$AA$3:$AA$62</c:f>
              <c:strCache>
                <c:ptCount val="3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1">
                  <c:v>AVG</c:v>
                </c:pt>
              </c:strCache>
            </c:strRef>
          </c:xVal>
          <c:yVal>
            <c:numRef>
              <c:f>'3Co'!$AC$3:$AC$62</c:f>
              <c:numCache>
                <c:formatCode>0.0%</c:formatCode>
                <c:ptCount val="60"/>
                <c:pt idx="0">
                  <c:v>6.4448795625831237E-2</c:v>
                </c:pt>
                <c:pt idx="1">
                  <c:v>7.0292466270007542E-2</c:v>
                </c:pt>
                <c:pt idx="2">
                  <c:v>7.2627846370743793E-2</c:v>
                </c:pt>
                <c:pt idx="3">
                  <c:v>7.080198058403836E-2</c:v>
                </c:pt>
                <c:pt idx="4">
                  <c:v>6.741356336348972E-2</c:v>
                </c:pt>
                <c:pt idx="5">
                  <c:v>6.8569258748526096E-2</c:v>
                </c:pt>
                <c:pt idx="6">
                  <c:v>6.3310988278646757E-2</c:v>
                </c:pt>
                <c:pt idx="7">
                  <c:v>6.3636750862546318E-2</c:v>
                </c:pt>
                <c:pt idx="8">
                  <c:v>6.4753925721373243E-2</c:v>
                </c:pt>
                <c:pt idx="9">
                  <c:v>6.5582086941310236E-2</c:v>
                </c:pt>
                <c:pt idx="10">
                  <c:v>6.5263990343593259E-2</c:v>
                </c:pt>
                <c:pt idx="11">
                  <c:v>6.1768782922095922E-2</c:v>
                </c:pt>
                <c:pt idx="12">
                  <c:v>6.1359867330016582E-2</c:v>
                </c:pt>
                <c:pt idx="13">
                  <c:v>6.2978121175030599E-2</c:v>
                </c:pt>
                <c:pt idx="14">
                  <c:v>5.9262659933332004E-2</c:v>
                </c:pt>
                <c:pt idx="15">
                  <c:v>6.737936445664966E-2</c:v>
                </c:pt>
                <c:pt idx="16">
                  <c:v>6.7633523915771862E-2</c:v>
                </c:pt>
                <c:pt idx="17">
                  <c:v>6.6754001253061454E-2</c:v>
                </c:pt>
                <c:pt idx="18">
                  <c:v>6.8916114100986359E-2</c:v>
                </c:pt>
                <c:pt idx="19">
                  <c:v>6.4798396422789298E-2</c:v>
                </c:pt>
                <c:pt idx="20">
                  <c:v>6.1759920455572631E-2</c:v>
                </c:pt>
                <c:pt idx="21">
                  <c:v>6.0071874408927556E-2</c:v>
                </c:pt>
                <c:pt idx="22">
                  <c:v>5.6867015953376114E-2</c:v>
                </c:pt>
                <c:pt idx="23">
                  <c:v>6.1255221124715417E-2</c:v>
                </c:pt>
                <c:pt idx="24">
                  <c:v>6.1579985466625145E-2</c:v>
                </c:pt>
                <c:pt idx="25">
                  <c:v>6.2257523330187692E-2</c:v>
                </c:pt>
                <c:pt idx="26">
                  <c:v>6.1989022377461331E-2</c:v>
                </c:pt>
                <c:pt idx="27">
                  <c:v>5.9622501850481124E-2</c:v>
                </c:pt>
                <c:pt idx="28">
                  <c:v>6.0692798541476752E-2</c:v>
                </c:pt>
                <c:pt idx="29">
                  <c:v>5.474085772299362E-2</c:v>
                </c:pt>
                <c:pt idx="31">
                  <c:v>6.3946306861721924E-2</c:v>
                </c:pt>
                <c:pt idx="32">
                  <c:v>6.3808273292691814E-2</c:v>
                </c:pt>
                <c:pt idx="33">
                  <c:v>8.6704950347773896E-3</c:v>
                </c:pt>
              </c:numCache>
            </c:numRef>
          </c:yVal>
          <c:smooth val="0"/>
          <c:extLst xmlns:c16r2="http://schemas.microsoft.com/office/drawing/2015/06/chart">
            <c:ext xmlns:c16="http://schemas.microsoft.com/office/drawing/2014/chart" uri="{C3380CC4-5D6E-409C-BE32-E72D297353CC}">
              <c16:uniqueId val="{00000003-125C-4988-BE05-A2BC502FA69F}"/>
            </c:ext>
          </c:extLst>
        </c:ser>
        <c:ser>
          <c:idx val="2"/>
          <c:order val="2"/>
          <c:spPr>
            <a:ln w="28575">
              <a:noFill/>
            </a:ln>
          </c:spPr>
          <c:trendline>
            <c:name>B</c:name>
            <c:spPr>
              <a:ln w="25400">
                <a:solidFill>
                  <a:schemeClr val="accent3"/>
                </a:solidFill>
              </a:ln>
            </c:spPr>
            <c:trendlineType val="movingAvg"/>
            <c:period val="5"/>
            <c:dispRSqr val="0"/>
            <c:dispEq val="0"/>
          </c:trendline>
          <c:xVal>
            <c:strRef>
              <c:f>'3Co'!$AA$3:$AA$62</c:f>
              <c:strCache>
                <c:ptCount val="3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1">
                  <c:v>AVG</c:v>
                </c:pt>
              </c:strCache>
            </c:strRef>
          </c:xVal>
          <c:yVal>
            <c:numRef>
              <c:f>'3Co'!$AD$3:$AD$32</c:f>
              <c:numCache>
                <c:formatCode>0.0%</c:formatCode>
                <c:ptCount val="30"/>
                <c:pt idx="0">
                  <c:v>6.2671748958425672E-2</c:v>
                </c:pt>
                <c:pt idx="1">
                  <c:v>6.7816276620432353E-2</c:v>
                </c:pt>
                <c:pt idx="2">
                  <c:v>7.0697128252948591E-2</c:v>
                </c:pt>
                <c:pt idx="3">
                  <c:v>7.4579719456044538E-2</c:v>
                </c:pt>
                <c:pt idx="4">
                  <c:v>7.0224101479915438E-2</c:v>
                </c:pt>
                <c:pt idx="5">
                  <c:v>6.2896508776709603E-2</c:v>
                </c:pt>
                <c:pt idx="6">
                  <c:v>6.3469759341355292E-2</c:v>
                </c:pt>
                <c:pt idx="7">
                  <c:v>6.4076226252665763E-2</c:v>
                </c:pt>
                <c:pt idx="8">
                  <c:v>6.5658477495552106E-2</c:v>
                </c:pt>
                <c:pt idx="9">
                  <c:v>6.3319602433770453E-2</c:v>
                </c:pt>
                <c:pt idx="10">
                  <c:v>6.0476548599519418E-2</c:v>
                </c:pt>
                <c:pt idx="11">
                  <c:v>6.1557129145009687E-2</c:v>
                </c:pt>
                <c:pt idx="12">
                  <c:v>6.1975439526459931E-2</c:v>
                </c:pt>
                <c:pt idx="13">
                  <c:v>5.9015903272224404E-2</c:v>
                </c:pt>
                <c:pt idx="14">
                  <c:v>5.8850822166957424E-2</c:v>
                </c:pt>
                <c:pt idx="15">
                  <c:v>6.7152824166852226E-2</c:v>
                </c:pt>
                <c:pt idx="16">
                  <c:v>7.0011976891644359E-2</c:v>
                </c:pt>
                <c:pt idx="17">
                  <c:v>6.9405340035146729E-2</c:v>
                </c:pt>
                <c:pt idx="18">
                  <c:v>6.5969368696301836E-2</c:v>
                </c:pt>
                <c:pt idx="19">
                  <c:v>6.6759553463714677E-2</c:v>
                </c:pt>
                <c:pt idx="20">
                  <c:v>6.3465314136125661E-2</c:v>
                </c:pt>
                <c:pt idx="21">
                  <c:v>5.7094636314987859E-2</c:v>
                </c:pt>
                <c:pt idx="22">
                  <c:v>5.8291053765010765E-2</c:v>
                </c:pt>
                <c:pt idx="23">
                  <c:v>6.1533071490475925E-2</c:v>
                </c:pt>
                <c:pt idx="24">
                  <c:v>6.3616450772310137E-2</c:v>
                </c:pt>
                <c:pt idx="25">
                  <c:v>5.964467005076142E-2</c:v>
                </c:pt>
                <c:pt idx="26">
                  <c:v>5.7743998517008066E-2</c:v>
                </c:pt>
                <c:pt idx="27">
                  <c:v>5.9712116418854794E-2</c:v>
                </c:pt>
                <c:pt idx="28">
                  <c:v>6.1990736364495702E-2</c:v>
                </c:pt>
                <c:pt idx="29">
                  <c:v>6.0430688848170391E-2</c:v>
                </c:pt>
              </c:numCache>
            </c:numRef>
          </c:yVal>
          <c:smooth val="0"/>
          <c:extLst xmlns:c16r2="http://schemas.microsoft.com/office/drawing/2015/06/chart">
            <c:ext xmlns:c16="http://schemas.microsoft.com/office/drawing/2014/chart" uri="{C3380CC4-5D6E-409C-BE32-E72D297353CC}">
              <c16:uniqueId val="{00000005-125C-4988-BE05-A2BC502FA69F}"/>
            </c:ext>
          </c:extLst>
        </c:ser>
        <c:ser>
          <c:idx val="3"/>
          <c:order val="3"/>
          <c:spPr>
            <a:ln w="28575">
              <a:noFill/>
            </a:ln>
          </c:spPr>
          <c:trendline>
            <c:spPr>
              <a:ln w="25400">
                <a:solidFill>
                  <a:schemeClr val="accent4"/>
                </a:solidFill>
              </a:ln>
            </c:spPr>
            <c:trendlineType val="movingAvg"/>
            <c:period val="5"/>
            <c:dispRSqr val="0"/>
            <c:dispEq val="0"/>
          </c:trendline>
          <c:xVal>
            <c:strRef>
              <c:f>'3Co'!$AA$3:$AA$62</c:f>
              <c:strCache>
                <c:ptCount val="3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1">
                  <c:v>AVG</c:v>
                </c:pt>
              </c:strCache>
            </c:strRef>
          </c:xVal>
          <c:yVal>
            <c:numRef>
              <c:f>'3Co'!$AE$3:$AE$32</c:f>
              <c:numCache>
                <c:formatCode>0.0%</c:formatCode>
                <c:ptCount val="30"/>
                <c:pt idx="0">
                  <c:v>5.4568631003672236E-2</c:v>
                </c:pt>
                <c:pt idx="1">
                  <c:v>5.7547773636780181E-2</c:v>
                </c:pt>
                <c:pt idx="2">
                  <c:v>5.8784364588965056E-2</c:v>
                </c:pt>
                <c:pt idx="3">
                  <c:v>6.0309420745449205E-2</c:v>
                </c:pt>
                <c:pt idx="4">
                  <c:v>5.9717582606984315E-2</c:v>
                </c:pt>
                <c:pt idx="5">
                  <c:v>5.5318596243753584E-2</c:v>
                </c:pt>
                <c:pt idx="6">
                  <c:v>5.521774010153796E-2</c:v>
                </c:pt>
                <c:pt idx="7">
                  <c:v>5.6909658119285313E-2</c:v>
                </c:pt>
                <c:pt idx="8">
                  <c:v>5.7181355958136573E-2</c:v>
                </c:pt>
                <c:pt idx="9">
                  <c:v>5.3797072367654505E-2</c:v>
                </c:pt>
                <c:pt idx="10">
                  <c:v>5.3031761493665924E-2</c:v>
                </c:pt>
                <c:pt idx="11">
                  <c:v>5.4407527060220957E-2</c:v>
                </c:pt>
                <c:pt idx="12">
                  <c:v>5.4754984511360461E-2</c:v>
                </c:pt>
                <c:pt idx="13">
                  <c:v>5.3592765225948594E-2</c:v>
                </c:pt>
                <c:pt idx="14">
                  <c:v>5.1980154316083126E-2</c:v>
                </c:pt>
                <c:pt idx="15">
                  <c:v>5.6243283124075026E-2</c:v>
                </c:pt>
                <c:pt idx="16">
                  <c:v>5.7913819206886208E-2</c:v>
                </c:pt>
                <c:pt idx="17">
                  <c:v>5.6771093292997024E-2</c:v>
                </c:pt>
                <c:pt idx="18">
                  <c:v>5.7892149692811354E-2</c:v>
                </c:pt>
                <c:pt idx="19">
                  <c:v>5.5109260419353649E-2</c:v>
                </c:pt>
                <c:pt idx="20">
                  <c:v>5.2900953740474363E-2</c:v>
                </c:pt>
                <c:pt idx="21">
                  <c:v>5.4540619054438327E-2</c:v>
                </c:pt>
                <c:pt idx="22">
                  <c:v>5.0755989364931135E-2</c:v>
                </c:pt>
                <c:pt idx="23">
                  <c:v>5.0948671859396846E-2</c:v>
                </c:pt>
                <c:pt idx="24">
                  <c:v>5.3689095893495804E-2</c:v>
                </c:pt>
                <c:pt idx="25">
                  <c:v>5.3780650401148461E-2</c:v>
                </c:pt>
                <c:pt idx="26">
                  <c:v>5.0449672623779834E-2</c:v>
                </c:pt>
                <c:pt idx="27">
                  <c:v>4.8486945910506847E-2</c:v>
                </c:pt>
                <c:pt idx="28">
                  <c:v>5.21297764058435E-2</c:v>
                </c:pt>
                <c:pt idx="29">
                  <c:v>5.0619885801082079E-2</c:v>
                </c:pt>
              </c:numCache>
            </c:numRef>
          </c:yVal>
          <c:smooth val="0"/>
          <c:extLst xmlns:c16r2="http://schemas.microsoft.com/office/drawing/2015/06/chart">
            <c:ext xmlns:c16="http://schemas.microsoft.com/office/drawing/2014/chart" uri="{C3380CC4-5D6E-409C-BE32-E72D297353CC}">
              <c16:uniqueId val="{00000007-125C-4988-BE05-A2BC502FA69F}"/>
            </c:ext>
          </c:extLst>
        </c:ser>
        <c:dLbls>
          <c:showLegendKey val="0"/>
          <c:showVal val="0"/>
          <c:showCatName val="0"/>
          <c:showSerName val="0"/>
          <c:showPercent val="0"/>
          <c:showBubbleSize val="0"/>
        </c:dLbls>
        <c:axId val="263272840"/>
        <c:axId val="598898104"/>
      </c:scatterChart>
      <c:valAx>
        <c:axId val="263272840"/>
        <c:scaling>
          <c:orientation val="minMax"/>
          <c:max val="30"/>
        </c:scaling>
        <c:delete val="0"/>
        <c:axPos val="b"/>
        <c:numFmt formatCode="General" sourceLinked="1"/>
        <c:majorTickMark val="out"/>
        <c:minorTickMark val="none"/>
        <c:tickLblPos val="nextTo"/>
        <c:crossAx val="598898104"/>
        <c:crosses val="autoZero"/>
        <c:crossBetween val="midCat"/>
      </c:valAx>
      <c:valAx>
        <c:axId val="598898104"/>
        <c:scaling>
          <c:orientation val="minMax"/>
          <c:min val="4.5000000000000012E-2"/>
        </c:scaling>
        <c:delete val="0"/>
        <c:axPos val="l"/>
        <c:numFmt formatCode="0.0%" sourceLinked="1"/>
        <c:majorTickMark val="out"/>
        <c:minorTickMark val="none"/>
        <c:tickLblPos val="nextTo"/>
        <c:crossAx val="263272840"/>
        <c:crosses val="autoZero"/>
        <c:crossBetween val="midCat"/>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dirty="0"/>
              <a:t>One Burner: Skimmed Air from 1st Stage used in 2nd Stage</a:t>
            </a:r>
            <a:endParaRPr lang="en-US" dirty="0">
              <a:effectLst/>
            </a:endParaRPr>
          </a:p>
        </c:rich>
      </c:tx>
      <c:layout/>
      <c:overlay val="1"/>
    </c:title>
    <c:autoTitleDeleted val="0"/>
    <c:plotArea>
      <c:layout>
        <c:manualLayout>
          <c:layoutTarget val="inner"/>
          <c:xMode val="edge"/>
          <c:yMode val="edge"/>
          <c:x val="5.0698503144074876E-2"/>
          <c:y val="2.0415021530113039E-2"/>
          <c:w val="0.92428265387224906"/>
          <c:h val="0.92694018444199122"/>
        </c:manualLayout>
      </c:layout>
      <c:scatterChart>
        <c:scatterStyle val="lineMarker"/>
        <c:varyColors val="0"/>
        <c:ser>
          <c:idx val="0"/>
          <c:order val="0"/>
          <c:spPr>
            <a:ln w="28575">
              <a:noFill/>
            </a:ln>
          </c:spPr>
          <c:trendline>
            <c:spPr>
              <a:ln w="25400">
                <a:solidFill>
                  <a:schemeClr val="accent1"/>
                </a:solidFill>
              </a:ln>
            </c:spPr>
            <c:trendlineType val="movingAvg"/>
            <c:period val="5"/>
            <c:dispRSqr val="0"/>
            <c:dispEq val="0"/>
          </c:trendline>
          <c:xVal>
            <c:numRef>
              <c:f>Slayton!$W$3:$W$32</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Slayton!$X$3:$X$32</c:f>
              <c:numCache>
                <c:formatCode>0.0%</c:formatCode>
                <c:ptCount val="30"/>
                <c:pt idx="0">
                  <c:v>6.9185253700942195E-2</c:v>
                </c:pt>
                <c:pt idx="1">
                  <c:v>6.068237108611714E-2</c:v>
                </c:pt>
                <c:pt idx="2">
                  <c:v>6.2903953916120345E-2</c:v>
                </c:pt>
                <c:pt idx="3">
                  <c:v>6.4390692753659162E-2</c:v>
                </c:pt>
                <c:pt idx="4">
                  <c:v>6.4114517897680773E-2</c:v>
                </c:pt>
                <c:pt idx="5">
                  <c:v>7.0376119244440344E-2</c:v>
                </c:pt>
                <c:pt idx="6">
                  <c:v>6.680583377179676E-2</c:v>
                </c:pt>
                <c:pt idx="7">
                  <c:v>6.8803605895555092E-2</c:v>
                </c:pt>
                <c:pt idx="8">
                  <c:v>6.7243037754837504E-2</c:v>
                </c:pt>
                <c:pt idx="9">
                  <c:v>6.0446602721594467E-2</c:v>
                </c:pt>
                <c:pt idx="10">
                  <c:v>6.5860940665858722E-2</c:v>
                </c:pt>
                <c:pt idx="11">
                  <c:v>6.4195552456535993E-2</c:v>
                </c:pt>
                <c:pt idx="12">
                  <c:v>6.7119440376297079E-2</c:v>
                </c:pt>
                <c:pt idx="13">
                  <c:v>6.7997282961237554E-2</c:v>
                </c:pt>
                <c:pt idx="14">
                  <c:v>6.4526007496432933E-2</c:v>
                </c:pt>
                <c:pt idx="15">
                  <c:v>6.9719609035662211E-2</c:v>
                </c:pt>
                <c:pt idx="16">
                  <c:v>7.4168065944130668E-2</c:v>
                </c:pt>
                <c:pt idx="17">
                  <c:v>6.6313506189355775E-2</c:v>
                </c:pt>
                <c:pt idx="18">
                  <c:v>6.0785858855438205E-2</c:v>
                </c:pt>
                <c:pt idx="19">
                  <c:v>6.7199259395399627E-2</c:v>
                </c:pt>
                <c:pt idx="20">
                  <c:v>6.9700332275141802E-2</c:v>
                </c:pt>
                <c:pt idx="21">
                  <c:v>7.5212996903986015E-2</c:v>
                </c:pt>
                <c:pt idx="22">
                  <c:v>7.7641705971863817E-2</c:v>
                </c:pt>
                <c:pt idx="23">
                  <c:v>7.8127587540589155E-2</c:v>
                </c:pt>
                <c:pt idx="24">
                  <c:v>8.1310138309793223E-2</c:v>
                </c:pt>
                <c:pt idx="25">
                  <c:v>7.812797669672783E-2</c:v>
                </c:pt>
                <c:pt idx="26">
                  <c:v>7.5491114208062982E-2</c:v>
                </c:pt>
                <c:pt idx="27">
                  <c:v>7.3488816737929674E-2</c:v>
                </c:pt>
                <c:pt idx="28">
                  <c:v>6.8495818687038051E-2</c:v>
                </c:pt>
                <c:pt idx="29">
                  <c:v>6.9344585016924185E-2</c:v>
                </c:pt>
              </c:numCache>
            </c:numRef>
          </c:yVal>
          <c:smooth val="0"/>
          <c:extLst xmlns:c16r2="http://schemas.microsoft.com/office/drawing/2015/06/chart">
            <c:ext xmlns:c16="http://schemas.microsoft.com/office/drawing/2014/chart" uri="{C3380CC4-5D6E-409C-BE32-E72D297353CC}">
              <c16:uniqueId val="{00000001-EC36-45CC-94B5-D3158D9FB773}"/>
            </c:ext>
          </c:extLst>
        </c:ser>
        <c:ser>
          <c:idx val="1"/>
          <c:order val="1"/>
          <c:spPr>
            <a:ln w="28575">
              <a:noFill/>
            </a:ln>
          </c:spPr>
          <c:trendline>
            <c:spPr>
              <a:ln w="25400">
                <a:solidFill>
                  <a:schemeClr val="accent2"/>
                </a:solidFill>
              </a:ln>
            </c:spPr>
            <c:trendlineType val="movingAvg"/>
            <c:period val="5"/>
            <c:dispRSqr val="0"/>
            <c:dispEq val="0"/>
          </c:trendline>
          <c:xVal>
            <c:numRef>
              <c:f>Slayton!$W$3:$W$32</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Slayton!$Y$3:$Y$32</c:f>
              <c:numCache>
                <c:formatCode>0.0%</c:formatCode>
                <c:ptCount val="30"/>
                <c:pt idx="0">
                  <c:v>5.4324837796178797E-2</c:v>
                </c:pt>
                <c:pt idx="1">
                  <c:v>5.2682340952103654E-2</c:v>
                </c:pt>
                <c:pt idx="2">
                  <c:v>5.2044534820511787E-2</c:v>
                </c:pt>
                <c:pt idx="3">
                  <c:v>5.6232252279180987E-2</c:v>
                </c:pt>
                <c:pt idx="4">
                  <c:v>5.7232390033835741E-2</c:v>
                </c:pt>
                <c:pt idx="5">
                  <c:v>5.7724360161487465E-2</c:v>
                </c:pt>
                <c:pt idx="6">
                  <c:v>5.7552916508504602E-2</c:v>
                </c:pt>
                <c:pt idx="7">
                  <c:v>6.1652307429838779E-2</c:v>
                </c:pt>
                <c:pt idx="8">
                  <c:v>5.8964669186011634E-2</c:v>
                </c:pt>
                <c:pt idx="9">
                  <c:v>5.2785978549273145E-2</c:v>
                </c:pt>
                <c:pt idx="10">
                  <c:v>5.7934727800671153E-2</c:v>
                </c:pt>
                <c:pt idx="11">
                  <c:v>5.5772561447470247E-2</c:v>
                </c:pt>
                <c:pt idx="12">
                  <c:v>5.7382059308377635E-2</c:v>
                </c:pt>
                <c:pt idx="13">
                  <c:v>6.3125108819717168E-2</c:v>
                </c:pt>
                <c:pt idx="14">
                  <c:v>5.4720189533617382E-2</c:v>
                </c:pt>
                <c:pt idx="15">
                  <c:v>5.9815116911364874E-2</c:v>
                </c:pt>
                <c:pt idx="16">
                  <c:v>6.3509085492999703E-2</c:v>
                </c:pt>
                <c:pt idx="17">
                  <c:v>5.5367169838839055E-2</c:v>
                </c:pt>
                <c:pt idx="18">
                  <c:v>5.5409132699969353E-2</c:v>
                </c:pt>
                <c:pt idx="19">
                  <c:v>5.5328427364404471E-2</c:v>
                </c:pt>
                <c:pt idx="20">
                  <c:v>6.2667219354109363E-2</c:v>
                </c:pt>
                <c:pt idx="22">
                  <c:v>6.1589735686214071E-2</c:v>
                </c:pt>
                <c:pt idx="23">
                  <c:v>6.4955716213967424E-2</c:v>
                </c:pt>
                <c:pt idx="24">
                  <c:v>7.274509803921568E-2</c:v>
                </c:pt>
                <c:pt idx="25">
                  <c:v>6.7053350721139812E-2</c:v>
                </c:pt>
                <c:pt idx="26">
                  <c:v>6.4859920863738499E-2</c:v>
                </c:pt>
                <c:pt idx="27">
                  <c:v>6.422318282538414E-2</c:v>
                </c:pt>
                <c:pt idx="28">
                  <c:v>5.8213224160170489E-2</c:v>
                </c:pt>
                <c:pt idx="29">
                  <c:v>6.0019120458891011E-2</c:v>
                </c:pt>
              </c:numCache>
            </c:numRef>
          </c:yVal>
          <c:smooth val="0"/>
          <c:extLst xmlns:c16r2="http://schemas.microsoft.com/office/drawing/2015/06/chart">
            <c:ext xmlns:c16="http://schemas.microsoft.com/office/drawing/2014/chart" uri="{C3380CC4-5D6E-409C-BE32-E72D297353CC}">
              <c16:uniqueId val="{00000003-EC36-45CC-94B5-D3158D9FB773}"/>
            </c:ext>
          </c:extLst>
        </c:ser>
        <c:ser>
          <c:idx val="2"/>
          <c:order val="2"/>
          <c:spPr>
            <a:ln w="28575">
              <a:noFill/>
            </a:ln>
          </c:spPr>
          <c:trendline>
            <c:spPr>
              <a:ln w="25400">
                <a:solidFill>
                  <a:schemeClr val="accent3"/>
                </a:solidFill>
              </a:ln>
            </c:spPr>
            <c:trendlineType val="movingAvg"/>
            <c:period val="5"/>
            <c:dispRSqr val="0"/>
            <c:dispEq val="0"/>
          </c:trendline>
          <c:xVal>
            <c:numRef>
              <c:f>Slayton!$W$3:$W$32</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Slayton!$Z$3:$Z$32</c:f>
              <c:numCache>
                <c:formatCode>0.0%</c:formatCode>
                <c:ptCount val="30"/>
                <c:pt idx="0">
                  <c:v>5.2947202213745076E-2</c:v>
                </c:pt>
                <c:pt idx="1">
                  <c:v>5.3785811337788168E-2</c:v>
                </c:pt>
                <c:pt idx="2">
                  <c:v>5.1922576770134593E-2</c:v>
                </c:pt>
                <c:pt idx="3">
                  <c:v>5.0262996020935771E-2</c:v>
                </c:pt>
                <c:pt idx="4">
                  <c:v>5.3507098711543431E-2</c:v>
                </c:pt>
                <c:pt idx="5">
                  <c:v>5.5496911347687292E-2</c:v>
                </c:pt>
                <c:pt idx="6">
                  <c:v>5.3353232846257301E-2</c:v>
                </c:pt>
                <c:pt idx="7">
                  <c:v>5.5795234365296986E-2</c:v>
                </c:pt>
                <c:pt idx="8">
                  <c:v>5.4194220188113443E-2</c:v>
                </c:pt>
                <c:pt idx="9">
                  <c:v>5.3180379759928023E-2</c:v>
                </c:pt>
                <c:pt idx="10">
                  <c:v>5.152139040905223E-2</c:v>
                </c:pt>
                <c:pt idx="11">
                  <c:v>5.0603365376133511E-2</c:v>
                </c:pt>
                <c:pt idx="12">
                  <c:v>5.3984293481245539E-2</c:v>
                </c:pt>
                <c:pt idx="13">
                  <c:v>5.446692370322119E-2</c:v>
                </c:pt>
                <c:pt idx="14">
                  <c:v>5.1880126383177072E-2</c:v>
                </c:pt>
                <c:pt idx="15">
                  <c:v>5.6027546098680242E-2</c:v>
                </c:pt>
                <c:pt idx="16">
                  <c:v>5.6843872408514642E-2</c:v>
                </c:pt>
                <c:pt idx="17">
                  <c:v>5.2115669583068895E-2</c:v>
                </c:pt>
                <c:pt idx="18">
                  <c:v>5.4355019997480228E-2</c:v>
                </c:pt>
                <c:pt idx="19">
                  <c:v>5.1103382003912214E-2</c:v>
                </c:pt>
                <c:pt idx="20">
                  <c:v>5.309744789293934E-2</c:v>
                </c:pt>
                <c:pt idx="21">
                  <c:v>5.7666160766573868E-2</c:v>
                </c:pt>
                <c:pt idx="22">
                  <c:v>5.8786133550273102E-2</c:v>
                </c:pt>
                <c:pt idx="23">
                  <c:v>6.0611320945690925E-2</c:v>
                </c:pt>
                <c:pt idx="24">
                  <c:v>6.2309240234876814E-2</c:v>
                </c:pt>
                <c:pt idx="25">
                  <c:v>6.2104554871890344E-2</c:v>
                </c:pt>
                <c:pt idx="26">
                  <c:v>5.8957655972005016E-2</c:v>
                </c:pt>
                <c:pt idx="27">
                  <c:v>5.5275770400826624E-2</c:v>
                </c:pt>
                <c:pt idx="28">
                  <c:v>5.2678102243075092E-2</c:v>
                </c:pt>
                <c:pt idx="29">
                  <c:v>5.5250408500080422E-2</c:v>
                </c:pt>
              </c:numCache>
            </c:numRef>
          </c:yVal>
          <c:smooth val="0"/>
          <c:extLst xmlns:c16r2="http://schemas.microsoft.com/office/drawing/2015/06/chart">
            <c:ext xmlns:c16="http://schemas.microsoft.com/office/drawing/2014/chart" uri="{C3380CC4-5D6E-409C-BE32-E72D297353CC}">
              <c16:uniqueId val="{00000005-EC36-45CC-94B5-D3158D9FB773}"/>
            </c:ext>
          </c:extLst>
        </c:ser>
        <c:dLbls>
          <c:showLegendKey val="0"/>
          <c:showVal val="0"/>
          <c:showCatName val="0"/>
          <c:showSerName val="0"/>
          <c:showPercent val="0"/>
          <c:showBubbleSize val="0"/>
        </c:dLbls>
        <c:axId val="598899672"/>
        <c:axId val="598897712"/>
      </c:scatterChart>
      <c:valAx>
        <c:axId val="598899672"/>
        <c:scaling>
          <c:orientation val="minMax"/>
          <c:max val="30"/>
        </c:scaling>
        <c:delete val="0"/>
        <c:axPos val="b"/>
        <c:numFmt formatCode="General" sourceLinked="1"/>
        <c:majorTickMark val="out"/>
        <c:minorTickMark val="none"/>
        <c:tickLblPos val="nextTo"/>
        <c:crossAx val="598897712"/>
        <c:crosses val="autoZero"/>
        <c:crossBetween val="midCat"/>
      </c:valAx>
      <c:valAx>
        <c:axId val="598897712"/>
        <c:scaling>
          <c:orientation val="minMax"/>
          <c:max val="8.500000000000002E-2"/>
          <c:min val="4.5000000000000012E-2"/>
        </c:scaling>
        <c:delete val="0"/>
        <c:axPos val="l"/>
        <c:numFmt formatCode="0.0%" sourceLinked="1"/>
        <c:majorTickMark val="out"/>
        <c:minorTickMark val="none"/>
        <c:tickLblPos val="nextTo"/>
        <c:crossAx val="598899672"/>
        <c:crosses val="autoZero"/>
        <c:crossBetween val="midCat"/>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Three Stages, 3rd</a:t>
            </a:r>
            <a:r>
              <a:rPr lang="en-US" baseline="0"/>
              <a:t> stage burners turned off</a:t>
            </a:r>
          </a:p>
        </c:rich>
      </c:tx>
      <c:layout/>
      <c:overlay val="1"/>
    </c:title>
    <c:autoTitleDeleted val="0"/>
    <c:plotArea>
      <c:layout/>
      <c:scatterChart>
        <c:scatterStyle val="lineMarker"/>
        <c:varyColors val="0"/>
        <c:ser>
          <c:idx val="0"/>
          <c:order val="0"/>
          <c:spPr>
            <a:ln w="28575">
              <a:noFill/>
            </a:ln>
          </c:spPr>
          <c:trendline>
            <c:spPr>
              <a:ln w="25400">
                <a:solidFill>
                  <a:schemeClr val="accent1"/>
                </a:solidFill>
              </a:ln>
            </c:spPr>
            <c:trendlineType val="movingAvg"/>
            <c:period val="5"/>
            <c:dispRSqr val="0"/>
            <c:dispEq val="0"/>
          </c:trendline>
          <c:xVal>
            <c:numRef>
              <c:f>Farmers!$AM$2:$AM$29</c:f>
              <c:numCache>
                <c:formatCode>General</c:formatCode>
                <c:ptCount val="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numCache>
            </c:numRef>
          </c:xVal>
          <c:yVal>
            <c:numRef>
              <c:f>Farmers!$AN$2:$AN$29</c:f>
              <c:numCache>
                <c:formatCode>0.0%</c:formatCode>
                <c:ptCount val="28"/>
                <c:pt idx="0">
                  <c:v>7.3448176306419019E-2</c:v>
                </c:pt>
                <c:pt idx="1">
                  <c:v>7.4171729909434825E-2</c:v>
                </c:pt>
                <c:pt idx="2">
                  <c:v>7.279025992230366E-2</c:v>
                </c:pt>
                <c:pt idx="3">
                  <c:v>7.3344280240831963E-2</c:v>
                </c:pt>
                <c:pt idx="4">
                  <c:v>7.6387902882294481E-2</c:v>
                </c:pt>
                <c:pt idx="5">
                  <c:v>7.4161667435779108E-2</c:v>
                </c:pt>
                <c:pt idx="6">
                  <c:v>7.4116546991055202E-2</c:v>
                </c:pt>
                <c:pt idx="7">
                  <c:v>7.3817956934840057E-2</c:v>
                </c:pt>
                <c:pt idx="8">
                  <c:v>7.7039733090688511E-2</c:v>
                </c:pt>
                <c:pt idx="9">
                  <c:v>7.7864208201286852E-2</c:v>
                </c:pt>
                <c:pt idx="10">
                  <c:v>7.761759678977484E-2</c:v>
                </c:pt>
                <c:pt idx="11">
                  <c:v>7.7738303125188174E-2</c:v>
                </c:pt>
                <c:pt idx="12">
                  <c:v>8.0819096086271663E-2</c:v>
                </c:pt>
                <c:pt idx="13">
                  <c:v>7.4754563734573981E-2</c:v>
                </c:pt>
                <c:pt idx="14">
                  <c:v>7.6589301870418583E-2</c:v>
                </c:pt>
                <c:pt idx="15">
                  <c:v>7.1020260492040521E-2</c:v>
                </c:pt>
                <c:pt idx="16">
                  <c:v>7.9698919605973945E-2</c:v>
                </c:pt>
                <c:pt idx="17">
                  <c:v>7.1077361177028953E-2</c:v>
                </c:pt>
                <c:pt idx="18">
                  <c:v>7.5337468077344039E-2</c:v>
                </c:pt>
                <c:pt idx="19">
                  <c:v>7.0082817820944249E-2</c:v>
                </c:pt>
                <c:pt idx="20">
                  <c:v>7.1432410642300451E-2</c:v>
                </c:pt>
                <c:pt idx="21">
                  <c:v>6.9680692330647567E-2</c:v>
                </c:pt>
                <c:pt idx="22">
                  <c:v>7.0299019869434515E-2</c:v>
                </c:pt>
                <c:pt idx="23">
                  <c:v>7.3072422311793006E-2</c:v>
                </c:pt>
                <c:pt idx="24">
                  <c:v>6.8425253856577994E-2</c:v>
                </c:pt>
                <c:pt idx="25">
                  <c:v>7.3044316766443004E-2</c:v>
                </c:pt>
                <c:pt idx="26">
                  <c:v>7.0087818644288077E-2</c:v>
                </c:pt>
                <c:pt idx="27">
                  <c:v>6.567089601513286E-2</c:v>
                </c:pt>
              </c:numCache>
            </c:numRef>
          </c:yVal>
          <c:smooth val="0"/>
          <c:extLst xmlns:c16r2="http://schemas.microsoft.com/office/drawing/2015/06/chart">
            <c:ext xmlns:c16="http://schemas.microsoft.com/office/drawing/2014/chart" uri="{C3380CC4-5D6E-409C-BE32-E72D297353CC}">
              <c16:uniqueId val="{00000001-50D5-478F-85C4-F69FB7CE2010}"/>
            </c:ext>
          </c:extLst>
        </c:ser>
        <c:ser>
          <c:idx val="1"/>
          <c:order val="1"/>
          <c:spPr>
            <a:ln w="28575">
              <a:noFill/>
            </a:ln>
          </c:spPr>
          <c:trendline>
            <c:spPr>
              <a:ln w="25400">
                <a:solidFill>
                  <a:schemeClr val="accent2"/>
                </a:solidFill>
              </a:ln>
            </c:spPr>
            <c:trendlineType val="movingAvg"/>
            <c:period val="5"/>
            <c:dispRSqr val="0"/>
            <c:dispEq val="0"/>
          </c:trendline>
          <c:xVal>
            <c:numRef>
              <c:f>Farmers!$AM$2:$AM$29</c:f>
              <c:numCache>
                <c:formatCode>General</c:formatCode>
                <c:ptCount val="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numCache>
            </c:numRef>
          </c:xVal>
          <c:yVal>
            <c:numRef>
              <c:f>Farmers!$AO$2:$AO$29</c:f>
              <c:numCache>
                <c:formatCode>0.0%</c:formatCode>
                <c:ptCount val="28"/>
                <c:pt idx="0">
                  <c:v>6.6580357933289119E-2</c:v>
                </c:pt>
                <c:pt idx="1">
                  <c:v>6.2097791789019655E-2</c:v>
                </c:pt>
                <c:pt idx="2">
                  <c:v>6.4380975100781432E-2</c:v>
                </c:pt>
                <c:pt idx="3">
                  <c:v>6.0812883918282573E-2</c:v>
                </c:pt>
                <c:pt idx="4">
                  <c:v>7.0717344252053366E-2</c:v>
                </c:pt>
                <c:pt idx="5">
                  <c:v>7.1893965452780845E-2</c:v>
                </c:pt>
                <c:pt idx="6">
                  <c:v>6.56242014964971E-2</c:v>
                </c:pt>
                <c:pt idx="7">
                  <c:v>7.3201672671826951E-2</c:v>
                </c:pt>
                <c:pt idx="8">
                  <c:v>6.6769686364701805E-2</c:v>
                </c:pt>
                <c:pt idx="9">
                  <c:v>6.7455498322333524E-2</c:v>
                </c:pt>
                <c:pt idx="10">
                  <c:v>6.5374914765752884E-2</c:v>
                </c:pt>
                <c:pt idx="11">
                  <c:v>6.6650779614887246E-2</c:v>
                </c:pt>
                <c:pt idx="12">
                  <c:v>6.7510919721326196E-2</c:v>
                </c:pt>
                <c:pt idx="13">
                  <c:v>7.4960397598801631E-2</c:v>
                </c:pt>
                <c:pt idx="14">
                  <c:v>6.55360026400717E-2</c:v>
                </c:pt>
                <c:pt idx="15">
                  <c:v>6.6341860470284286E-2</c:v>
                </c:pt>
                <c:pt idx="16">
                  <c:v>6.3196631517179996E-2</c:v>
                </c:pt>
                <c:pt idx="17">
                  <c:v>6.2383984004966628E-2</c:v>
                </c:pt>
                <c:pt idx="18">
                  <c:v>7.145442041642705E-2</c:v>
                </c:pt>
                <c:pt idx="19">
                  <c:v>6.364356293247643E-2</c:v>
                </c:pt>
                <c:pt idx="20">
                  <c:v>6.5361117022194007E-2</c:v>
                </c:pt>
                <c:pt idx="21">
                  <c:v>6.2585142499402946E-2</c:v>
                </c:pt>
                <c:pt idx="22">
                  <c:v>6.2755421297024883E-2</c:v>
                </c:pt>
                <c:pt idx="23">
                  <c:v>6.2390846851940657E-2</c:v>
                </c:pt>
                <c:pt idx="24">
                  <c:v>6.6555512487831398E-2</c:v>
                </c:pt>
                <c:pt idx="25">
                  <c:v>6.6198483070753392E-2</c:v>
                </c:pt>
                <c:pt idx="26">
                  <c:v>6.0099367197969468E-2</c:v>
                </c:pt>
                <c:pt idx="27">
                  <c:v>6.0820955846417904E-2</c:v>
                </c:pt>
              </c:numCache>
            </c:numRef>
          </c:yVal>
          <c:smooth val="0"/>
          <c:extLst xmlns:c16r2="http://schemas.microsoft.com/office/drawing/2015/06/chart">
            <c:ext xmlns:c16="http://schemas.microsoft.com/office/drawing/2014/chart" uri="{C3380CC4-5D6E-409C-BE32-E72D297353CC}">
              <c16:uniqueId val="{00000003-50D5-478F-85C4-F69FB7CE2010}"/>
            </c:ext>
          </c:extLst>
        </c:ser>
        <c:ser>
          <c:idx val="2"/>
          <c:order val="2"/>
          <c:spPr>
            <a:ln w="28575">
              <a:noFill/>
            </a:ln>
          </c:spPr>
          <c:trendline>
            <c:spPr>
              <a:ln w="25400">
                <a:solidFill>
                  <a:schemeClr val="accent3"/>
                </a:solidFill>
              </a:ln>
            </c:spPr>
            <c:trendlineType val="movingAvg"/>
            <c:period val="5"/>
            <c:dispRSqr val="0"/>
            <c:dispEq val="0"/>
          </c:trendline>
          <c:xVal>
            <c:numRef>
              <c:f>Farmers!$AM$2:$AM$29</c:f>
              <c:numCache>
                <c:formatCode>General</c:formatCode>
                <c:ptCount val="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numCache>
            </c:numRef>
          </c:xVal>
          <c:yVal>
            <c:numRef>
              <c:f>Farmers!$AP$2:$AP$29</c:f>
              <c:numCache>
                <c:formatCode>0.0%</c:formatCode>
                <c:ptCount val="28"/>
                <c:pt idx="0">
                  <c:v>6.3147332267513678E-2</c:v>
                </c:pt>
                <c:pt idx="1">
                  <c:v>5.9218729319213903E-2</c:v>
                </c:pt>
                <c:pt idx="2">
                  <c:v>5.7821153389680274E-2</c:v>
                </c:pt>
                <c:pt idx="3">
                  <c:v>5.8297862059226754E-2</c:v>
                </c:pt>
                <c:pt idx="4">
                  <c:v>6.2159955696414054E-2</c:v>
                </c:pt>
                <c:pt idx="5">
                  <c:v>6.4163749527534883E-2</c:v>
                </c:pt>
                <c:pt idx="6">
                  <c:v>6.2382285422541171E-2</c:v>
                </c:pt>
                <c:pt idx="7">
                  <c:v>5.9685855988153402E-2</c:v>
                </c:pt>
                <c:pt idx="8">
                  <c:v>6.2776378149816611E-2</c:v>
                </c:pt>
                <c:pt idx="9">
                  <c:v>6.4925576988769107E-2</c:v>
                </c:pt>
                <c:pt idx="10">
                  <c:v>6.2576779305734076E-2</c:v>
                </c:pt>
                <c:pt idx="11">
                  <c:v>6.0483889986535172E-2</c:v>
                </c:pt>
                <c:pt idx="12">
                  <c:v>6.2225743655911658E-2</c:v>
                </c:pt>
                <c:pt idx="13">
                  <c:v>6.4866575154774619E-2</c:v>
                </c:pt>
                <c:pt idx="14">
                  <c:v>6.1370272653867949E-2</c:v>
                </c:pt>
                <c:pt idx="15">
                  <c:v>6.0410230373432641E-2</c:v>
                </c:pt>
                <c:pt idx="16">
                  <c:v>6.2587170590345839E-2</c:v>
                </c:pt>
                <c:pt idx="17">
                  <c:v>5.9232772245310081E-2</c:v>
                </c:pt>
                <c:pt idx="18">
                  <c:v>6.7243537606877152E-2</c:v>
                </c:pt>
                <c:pt idx="19">
                  <c:v>6.3457004195830502E-2</c:v>
                </c:pt>
                <c:pt idx="20">
                  <c:v>6.3130010361421407E-2</c:v>
                </c:pt>
                <c:pt idx="21">
                  <c:v>5.8332696296340136E-2</c:v>
                </c:pt>
                <c:pt idx="22">
                  <c:v>5.6895124374770109E-2</c:v>
                </c:pt>
                <c:pt idx="23">
                  <c:v>5.9347798799074973E-2</c:v>
                </c:pt>
                <c:pt idx="24">
                  <c:v>5.9584244813096383E-2</c:v>
                </c:pt>
                <c:pt idx="25">
                  <c:v>6.3778274772987892E-2</c:v>
                </c:pt>
                <c:pt idx="26">
                  <c:v>5.8688002404833267E-2</c:v>
                </c:pt>
                <c:pt idx="27">
                  <c:v>5.6477167281719476E-2</c:v>
                </c:pt>
              </c:numCache>
            </c:numRef>
          </c:yVal>
          <c:smooth val="0"/>
          <c:extLst xmlns:c16r2="http://schemas.microsoft.com/office/drawing/2015/06/chart">
            <c:ext xmlns:c16="http://schemas.microsoft.com/office/drawing/2014/chart" uri="{C3380CC4-5D6E-409C-BE32-E72D297353CC}">
              <c16:uniqueId val="{00000005-50D5-478F-85C4-F69FB7CE2010}"/>
            </c:ext>
          </c:extLst>
        </c:ser>
        <c:ser>
          <c:idx val="3"/>
          <c:order val="3"/>
          <c:spPr>
            <a:ln w="28575">
              <a:noFill/>
            </a:ln>
          </c:spPr>
          <c:trendline>
            <c:spPr>
              <a:ln w="25400">
                <a:solidFill>
                  <a:schemeClr val="accent4"/>
                </a:solidFill>
              </a:ln>
            </c:spPr>
            <c:trendlineType val="movingAvg"/>
            <c:period val="5"/>
            <c:dispRSqr val="0"/>
            <c:dispEq val="0"/>
          </c:trendline>
          <c:xVal>
            <c:numRef>
              <c:f>Farmers!$AM$2:$AM$29</c:f>
              <c:numCache>
                <c:formatCode>General</c:formatCode>
                <c:ptCount val="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numCache>
            </c:numRef>
          </c:xVal>
          <c:yVal>
            <c:numRef>
              <c:f>Farmers!$AQ$2:$AQ$29</c:f>
              <c:numCache>
                <c:formatCode>0.0%</c:formatCode>
                <c:ptCount val="28"/>
                <c:pt idx="0">
                  <c:v>5.8399332702419836E-2</c:v>
                </c:pt>
                <c:pt idx="1">
                  <c:v>5.816317797068371E-2</c:v>
                </c:pt>
                <c:pt idx="2">
                  <c:v>5.9811510016292639E-2</c:v>
                </c:pt>
                <c:pt idx="3">
                  <c:v>5.7691251955734976E-2</c:v>
                </c:pt>
                <c:pt idx="4">
                  <c:v>5.9779254341028362E-2</c:v>
                </c:pt>
                <c:pt idx="5">
                  <c:v>6.2214679452702433E-2</c:v>
                </c:pt>
                <c:pt idx="6">
                  <c:v>6.2222690447040194E-2</c:v>
                </c:pt>
                <c:pt idx="7">
                  <c:v>6.1015316210560611E-2</c:v>
                </c:pt>
                <c:pt idx="8">
                  <c:v>5.9850879673791567E-2</c:v>
                </c:pt>
                <c:pt idx="9">
                  <c:v>6.0949515634375728E-2</c:v>
                </c:pt>
                <c:pt idx="10">
                  <c:v>6.139032500929021E-2</c:v>
                </c:pt>
                <c:pt idx="11">
                  <c:v>6.1056228332257746E-2</c:v>
                </c:pt>
                <c:pt idx="12">
                  <c:v>6.0137211695392732E-2</c:v>
                </c:pt>
                <c:pt idx="13">
                  <c:v>6.1399377178767894E-2</c:v>
                </c:pt>
                <c:pt idx="14">
                  <c:v>5.9924862724750422E-2</c:v>
                </c:pt>
                <c:pt idx="15">
                  <c:v>5.9413353872404984E-2</c:v>
                </c:pt>
                <c:pt idx="16">
                  <c:v>5.908149371796384E-2</c:v>
                </c:pt>
                <c:pt idx="17">
                  <c:v>5.8539837977145015E-2</c:v>
                </c:pt>
                <c:pt idx="18">
                  <c:v>5.7886386297213349E-2</c:v>
                </c:pt>
                <c:pt idx="19">
                  <c:v>6.1133520410633711E-2</c:v>
                </c:pt>
                <c:pt idx="20">
                  <c:v>6.1975577149661801E-2</c:v>
                </c:pt>
                <c:pt idx="21">
                  <c:v>5.836771045215474E-2</c:v>
                </c:pt>
                <c:pt idx="22">
                  <c:v>5.735232709263012E-2</c:v>
                </c:pt>
                <c:pt idx="23">
                  <c:v>5.6792713957040268E-2</c:v>
                </c:pt>
                <c:pt idx="24">
                  <c:v>5.7558317702792211E-2</c:v>
                </c:pt>
                <c:pt idx="25">
                  <c:v>6.2549854919885392E-2</c:v>
                </c:pt>
                <c:pt idx="26">
                  <c:v>5.9263198467492423E-2</c:v>
                </c:pt>
                <c:pt idx="27">
                  <c:v>5.4898236753789083E-2</c:v>
                </c:pt>
              </c:numCache>
            </c:numRef>
          </c:yVal>
          <c:smooth val="0"/>
          <c:extLst xmlns:c16r2="http://schemas.microsoft.com/office/drawing/2015/06/chart">
            <c:ext xmlns:c16="http://schemas.microsoft.com/office/drawing/2014/chart" uri="{C3380CC4-5D6E-409C-BE32-E72D297353CC}">
              <c16:uniqueId val="{00000007-50D5-478F-85C4-F69FB7CE2010}"/>
            </c:ext>
          </c:extLst>
        </c:ser>
        <c:dLbls>
          <c:showLegendKey val="0"/>
          <c:showVal val="0"/>
          <c:showCatName val="0"/>
          <c:showSerName val="0"/>
          <c:showPercent val="0"/>
          <c:showBubbleSize val="0"/>
        </c:dLbls>
        <c:axId val="598895752"/>
        <c:axId val="598896144"/>
      </c:scatterChart>
      <c:valAx>
        <c:axId val="598895752"/>
        <c:scaling>
          <c:orientation val="minMax"/>
          <c:max val="30"/>
        </c:scaling>
        <c:delete val="0"/>
        <c:axPos val="b"/>
        <c:numFmt formatCode="General" sourceLinked="1"/>
        <c:majorTickMark val="out"/>
        <c:minorTickMark val="none"/>
        <c:tickLblPos val="nextTo"/>
        <c:crossAx val="598896144"/>
        <c:crosses val="autoZero"/>
        <c:crossBetween val="midCat"/>
      </c:valAx>
      <c:valAx>
        <c:axId val="598896144"/>
        <c:scaling>
          <c:orientation val="minMax"/>
          <c:max val="8.500000000000002E-2"/>
          <c:min val="4.5000000000000012E-2"/>
        </c:scaling>
        <c:delete val="0"/>
        <c:axPos val="l"/>
        <c:numFmt formatCode="0.0%" sourceLinked="1"/>
        <c:majorTickMark val="out"/>
        <c:minorTickMark val="none"/>
        <c:tickLblPos val="nextTo"/>
        <c:crossAx val="598895752"/>
        <c:crosses val="autoZero"/>
        <c:crossBetween val="midCat"/>
      </c:valAx>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solidFill>
                  <a:schemeClr val="tx1">
                    <a:lumMod val="50000"/>
                    <a:lumOff val="50000"/>
                  </a:schemeClr>
                </a:solidFill>
              </a:defRPr>
            </a:pPr>
            <a:r>
              <a:rPr lang="en-US" b="0" dirty="0">
                <a:solidFill>
                  <a:schemeClr val="tx1">
                    <a:lumMod val="50000"/>
                    <a:lumOff val="50000"/>
                  </a:schemeClr>
                </a:solidFill>
              </a:rPr>
              <a:t>First Stage</a:t>
            </a:r>
            <a:r>
              <a:rPr lang="en-US" b="0" baseline="0" dirty="0">
                <a:solidFill>
                  <a:schemeClr val="tx1">
                    <a:lumMod val="50000"/>
                    <a:lumOff val="50000"/>
                  </a:schemeClr>
                </a:solidFill>
              </a:rPr>
              <a:t> more Efficient</a:t>
            </a:r>
            <a:endParaRPr lang="en-US" b="0" dirty="0">
              <a:solidFill>
                <a:schemeClr val="tx1">
                  <a:lumMod val="50000"/>
                  <a:lumOff val="50000"/>
                </a:schemeClr>
              </a:solidFill>
            </a:endParaRPr>
          </a:p>
        </c:rich>
      </c:tx>
      <c:layout/>
      <c:overlay val="0"/>
    </c:title>
    <c:autoTitleDeleted val="0"/>
    <c:plotArea>
      <c:layout/>
      <c:scatterChart>
        <c:scatterStyle val="lineMarker"/>
        <c:varyColors val="0"/>
        <c:ser>
          <c:idx val="0"/>
          <c:order val="0"/>
          <c:tx>
            <c:strRef>
              <c:f>'Boswell 5'!$B$1</c:f>
              <c:strCache>
                <c:ptCount val="1"/>
                <c:pt idx="0">
                  <c:v>Module Feeder</c:v>
                </c:pt>
              </c:strCache>
            </c:strRef>
          </c:tx>
          <c:spPr>
            <a:ln w="28575">
              <a:noFill/>
            </a:ln>
          </c:spPr>
          <c:trendline>
            <c:spPr>
              <a:ln w="25400">
                <a:solidFill>
                  <a:schemeClr val="accent1"/>
                </a:solidFill>
                <a:prstDash val="dash"/>
              </a:ln>
            </c:spPr>
            <c:trendlineType val="movingAvg"/>
            <c:period val="5"/>
            <c:dispRSqr val="0"/>
            <c:dispEq val="0"/>
          </c:trendline>
          <c:xVal>
            <c:numRef>
              <c:f>'Boswell 5'!$A$2:$A$31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'Boswell 5'!$B$2:$B$31</c:f>
              <c:numCache>
                <c:formatCode>0%</c:formatCode>
                <c:ptCount val="30"/>
                <c:pt idx="0">
                  <c:v>7.400000000000001E-2</c:v>
                </c:pt>
                <c:pt idx="1">
                  <c:v>6.9599999999999995E-2</c:v>
                </c:pt>
                <c:pt idx="2">
                  <c:v>7.0599999999999996E-2</c:v>
                </c:pt>
                <c:pt idx="3">
                  <c:v>7.5600000000000001E-2</c:v>
                </c:pt>
                <c:pt idx="4">
                  <c:v>7.1399999999999991E-2</c:v>
                </c:pt>
                <c:pt idx="5">
                  <c:v>7.2800000000000004E-2</c:v>
                </c:pt>
                <c:pt idx="6">
                  <c:v>6.6799999999999998E-2</c:v>
                </c:pt>
                <c:pt idx="7">
                  <c:v>6.8199999999999997E-2</c:v>
                </c:pt>
                <c:pt idx="8">
                  <c:v>7.3200000000000001E-2</c:v>
                </c:pt>
                <c:pt idx="9">
                  <c:v>7.5600000000000001E-2</c:v>
                </c:pt>
                <c:pt idx="10">
                  <c:v>7.8600000000000003E-2</c:v>
                </c:pt>
                <c:pt idx="11">
                  <c:v>8.7400000000000005E-2</c:v>
                </c:pt>
                <c:pt idx="12">
                  <c:v>8.48E-2</c:v>
                </c:pt>
                <c:pt idx="13">
                  <c:v>8.1799999999999998E-2</c:v>
                </c:pt>
                <c:pt idx="14">
                  <c:v>7.9399999999999998E-2</c:v>
                </c:pt>
                <c:pt idx="15">
                  <c:v>7.8399999999999997E-2</c:v>
                </c:pt>
                <c:pt idx="16">
                  <c:v>7.5199999999999989E-2</c:v>
                </c:pt>
                <c:pt idx="17">
                  <c:v>8.0600000000000005E-2</c:v>
                </c:pt>
                <c:pt idx="18">
                  <c:v>8.48E-2</c:v>
                </c:pt>
                <c:pt idx="19">
                  <c:v>7.6200000000000004E-2</c:v>
                </c:pt>
                <c:pt idx="20">
                  <c:v>7.3800000000000004E-2</c:v>
                </c:pt>
                <c:pt idx="21">
                  <c:v>6.9400000000000003E-2</c:v>
                </c:pt>
                <c:pt idx="22">
                  <c:v>7.2000000000000008E-2</c:v>
                </c:pt>
                <c:pt idx="23">
                  <c:v>7.0800000000000002E-2</c:v>
                </c:pt>
                <c:pt idx="24">
                  <c:v>7.1199999999999999E-2</c:v>
                </c:pt>
                <c:pt idx="25">
                  <c:v>7.4800000000000005E-2</c:v>
                </c:pt>
                <c:pt idx="26">
                  <c:v>7.6799999999999993E-2</c:v>
                </c:pt>
                <c:pt idx="27">
                  <c:v>7.22E-2</c:v>
                </c:pt>
                <c:pt idx="28">
                  <c:v>7.3800000000000004E-2</c:v>
                </c:pt>
                <c:pt idx="29">
                  <c:v>7.2400000000000006E-2</c:v>
                </c:pt>
              </c:numCache>
            </c:numRef>
          </c:yVal>
          <c:smooth val="0"/>
          <c:extLst xmlns:c16r2="http://schemas.microsoft.com/office/drawing/2015/06/chart">
            <c:ext xmlns:c16="http://schemas.microsoft.com/office/drawing/2014/chart" uri="{C3380CC4-5D6E-409C-BE32-E72D297353CC}">
              <c16:uniqueId val="{00000001-DDE4-4880-9BA9-AE40EB0062D9}"/>
            </c:ext>
          </c:extLst>
        </c:ser>
        <c:ser>
          <c:idx val="1"/>
          <c:order val="1"/>
          <c:tx>
            <c:strRef>
              <c:f>'Boswell 5'!$C$1</c:f>
              <c:strCache>
                <c:ptCount val="1"/>
                <c:pt idx="0">
                  <c:v>Intermediate </c:v>
                </c:pt>
              </c:strCache>
            </c:strRef>
          </c:tx>
          <c:spPr>
            <a:ln w="28575">
              <a:noFill/>
            </a:ln>
          </c:spPr>
          <c:trendline>
            <c:spPr>
              <a:ln w="25400">
                <a:solidFill>
                  <a:schemeClr val="accent2"/>
                </a:solidFill>
                <a:prstDash val="dash"/>
              </a:ln>
            </c:spPr>
            <c:trendlineType val="movingAvg"/>
            <c:period val="5"/>
            <c:dispRSqr val="0"/>
            <c:dispEq val="0"/>
          </c:trendline>
          <c:xVal>
            <c:numRef>
              <c:f>'Boswell 5'!$A$2:$A$31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'Boswell 5'!$C$2:$C$31</c:f>
              <c:numCache>
                <c:formatCode>0%</c:formatCode>
                <c:ptCount val="30"/>
                <c:pt idx="0">
                  <c:v>5.5800000000000002E-2</c:v>
                </c:pt>
                <c:pt idx="1">
                  <c:v>5.4800000000000001E-2</c:v>
                </c:pt>
                <c:pt idx="2">
                  <c:v>5.1900000000000002E-2</c:v>
                </c:pt>
                <c:pt idx="3">
                  <c:v>5.11E-2</c:v>
                </c:pt>
                <c:pt idx="4">
                  <c:v>5.0200000000000002E-2</c:v>
                </c:pt>
                <c:pt idx="5">
                  <c:v>5.7200000000000001E-2</c:v>
                </c:pt>
                <c:pt idx="6">
                  <c:v>7.3400000000000007E-2</c:v>
                </c:pt>
                <c:pt idx="7">
                  <c:v>5.9450000000000003E-2</c:v>
                </c:pt>
                <c:pt idx="8">
                  <c:v>6.5699999999999995E-2</c:v>
                </c:pt>
                <c:pt idx="9">
                  <c:v>6.4399999999999999E-2</c:v>
                </c:pt>
                <c:pt idx="10">
                  <c:v>6.3500000000000001E-2</c:v>
                </c:pt>
                <c:pt idx="11">
                  <c:v>6.3500000000000001E-2</c:v>
                </c:pt>
                <c:pt idx="12">
                  <c:v>6.3299999999999995E-2</c:v>
                </c:pt>
                <c:pt idx="13">
                  <c:v>5.9500000000000004E-2</c:v>
                </c:pt>
                <c:pt idx="14">
                  <c:v>5.6249999999999994E-2</c:v>
                </c:pt>
                <c:pt idx="15">
                  <c:v>5.62E-2</c:v>
                </c:pt>
                <c:pt idx="16">
                  <c:v>5.7200000000000001E-2</c:v>
                </c:pt>
                <c:pt idx="17">
                  <c:v>0.06</c:v>
                </c:pt>
                <c:pt idx="18">
                  <c:v>5.4449999999999998E-2</c:v>
                </c:pt>
                <c:pt idx="19">
                  <c:v>0.06</c:v>
                </c:pt>
                <c:pt idx="20">
                  <c:v>5.9049999999999998E-2</c:v>
                </c:pt>
                <c:pt idx="21">
                  <c:v>5.9400000000000001E-2</c:v>
                </c:pt>
                <c:pt idx="22">
                  <c:v>5.7799999999999997E-2</c:v>
                </c:pt>
                <c:pt idx="23">
                  <c:v>5.67E-2</c:v>
                </c:pt>
                <c:pt idx="24">
                  <c:v>5.4100000000000002E-2</c:v>
                </c:pt>
                <c:pt idx="25">
                  <c:v>5.2500000000000005E-2</c:v>
                </c:pt>
                <c:pt idx="26">
                  <c:v>5.4900000000000004E-2</c:v>
                </c:pt>
                <c:pt idx="27">
                  <c:v>5.0200000000000002E-2</c:v>
                </c:pt>
                <c:pt idx="28">
                  <c:v>5.28E-2</c:v>
                </c:pt>
                <c:pt idx="29">
                  <c:v>0.05</c:v>
                </c:pt>
              </c:numCache>
            </c:numRef>
          </c:yVal>
          <c:smooth val="0"/>
          <c:extLst xmlns:c16r2="http://schemas.microsoft.com/office/drawing/2015/06/chart">
            <c:ext xmlns:c16="http://schemas.microsoft.com/office/drawing/2014/chart" uri="{C3380CC4-5D6E-409C-BE32-E72D297353CC}">
              <c16:uniqueId val="{00000003-DDE4-4880-9BA9-AE40EB0062D9}"/>
            </c:ext>
          </c:extLst>
        </c:ser>
        <c:ser>
          <c:idx val="3"/>
          <c:order val="2"/>
          <c:tx>
            <c:strRef>
              <c:f>'Boswell 5'!$D$1</c:f>
              <c:strCache>
                <c:ptCount val="1"/>
                <c:pt idx="0">
                  <c:v>Overflow A</c:v>
                </c:pt>
              </c:strCache>
            </c:strRef>
          </c:tx>
          <c:spPr>
            <a:ln w="28575">
              <a:noFill/>
            </a:ln>
          </c:spPr>
          <c:trendline>
            <c:spPr>
              <a:ln w="25400">
                <a:solidFill>
                  <a:schemeClr val="accent4"/>
                </a:solidFill>
                <a:prstDash val="dash"/>
              </a:ln>
            </c:spPr>
            <c:trendlineType val="movingAvg"/>
            <c:period val="5"/>
            <c:dispRSqr val="0"/>
            <c:dispEq val="0"/>
          </c:trendline>
          <c:xVal>
            <c:numRef>
              <c:f>'Boswell 5'!$A$2:$A$31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'Boswell 5'!$D$2:$D$31</c:f>
              <c:numCache>
                <c:formatCode>0%</c:formatCode>
                <c:ptCount val="30"/>
                <c:pt idx="0">
                  <c:v>5.9800000000000006E-2</c:v>
                </c:pt>
                <c:pt idx="1">
                  <c:v>5.6900000000000006E-2</c:v>
                </c:pt>
                <c:pt idx="2">
                  <c:v>5.4400000000000004E-2</c:v>
                </c:pt>
                <c:pt idx="3">
                  <c:v>5.5E-2</c:v>
                </c:pt>
                <c:pt idx="4">
                  <c:v>5.4199999999999998E-2</c:v>
                </c:pt>
                <c:pt idx="5">
                  <c:v>5.2999999999999999E-2</c:v>
                </c:pt>
                <c:pt idx="6">
                  <c:v>5.9400000000000001E-2</c:v>
                </c:pt>
                <c:pt idx="7">
                  <c:v>5.3600000000000002E-2</c:v>
                </c:pt>
                <c:pt idx="8">
                  <c:v>5.16E-2</c:v>
                </c:pt>
                <c:pt idx="9">
                  <c:v>5.1399999999999994E-2</c:v>
                </c:pt>
                <c:pt idx="10">
                  <c:v>5.62E-2</c:v>
                </c:pt>
                <c:pt idx="11">
                  <c:v>5.6399999999999999E-2</c:v>
                </c:pt>
                <c:pt idx="12">
                  <c:v>5.74E-2</c:v>
                </c:pt>
                <c:pt idx="13">
                  <c:v>4.1799999999999997E-2</c:v>
                </c:pt>
                <c:pt idx="14">
                  <c:v>4.2000000000000003E-2</c:v>
                </c:pt>
                <c:pt idx="15">
                  <c:v>5.5399999999999998E-2</c:v>
                </c:pt>
                <c:pt idx="16">
                  <c:v>5.8799999999999998E-2</c:v>
                </c:pt>
                <c:pt idx="17">
                  <c:v>5.4400000000000004E-2</c:v>
                </c:pt>
                <c:pt idx="18">
                  <c:v>5.2999999999999999E-2</c:v>
                </c:pt>
                <c:pt idx="19">
                  <c:v>5.4000000000000006E-2</c:v>
                </c:pt>
                <c:pt idx="20">
                  <c:v>5.0799999999999998E-2</c:v>
                </c:pt>
                <c:pt idx="21">
                  <c:v>5.04E-2</c:v>
                </c:pt>
                <c:pt idx="22">
                  <c:v>5.2400000000000002E-2</c:v>
                </c:pt>
                <c:pt idx="23">
                  <c:v>5.6799999999999996E-2</c:v>
                </c:pt>
                <c:pt idx="24">
                  <c:v>4.36E-2</c:v>
                </c:pt>
                <c:pt idx="25">
                  <c:v>4.5599999999999995E-2</c:v>
                </c:pt>
                <c:pt idx="26">
                  <c:v>4.4800000000000006E-2</c:v>
                </c:pt>
                <c:pt idx="27">
                  <c:v>5.9200000000000003E-2</c:v>
                </c:pt>
                <c:pt idx="28">
                  <c:v>5.7000000000000002E-2</c:v>
                </c:pt>
                <c:pt idx="29">
                  <c:v>5.7999999999999996E-2</c:v>
                </c:pt>
              </c:numCache>
            </c:numRef>
          </c:yVal>
          <c:smooth val="0"/>
          <c:extLst xmlns:c16r2="http://schemas.microsoft.com/office/drawing/2015/06/chart">
            <c:ext xmlns:c16="http://schemas.microsoft.com/office/drawing/2014/chart" uri="{C3380CC4-5D6E-409C-BE32-E72D297353CC}">
              <c16:uniqueId val="{00000005-DDE4-4880-9BA9-AE40EB0062D9}"/>
            </c:ext>
          </c:extLst>
        </c:ser>
        <c:dLbls>
          <c:showLegendKey val="0"/>
          <c:showVal val="0"/>
          <c:showCatName val="0"/>
          <c:showSerName val="0"/>
          <c:showPercent val="0"/>
          <c:showBubbleSize val="0"/>
        </c:dLbls>
        <c:axId val="598898888"/>
        <c:axId val="598897320"/>
      </c:scatterChart>
      <c:valAx>
        <c:axId val="598898888"/>
        <c:scaling>
          <c:orientation val="minMax"/>
          <c:max val="30"/>
        </c:scaling>
        <c:delete val="0"/>
        <c:axPos val="b"/>
        <c:numFmt formatCode="General" sourceLinked="1"/>
        <c:majorTickMark val="out"/>
        <c:minorTickMark val="none"/>
        <c:tickLblPos val="nextTo"/>
        <c:crossAx val="598897320"/>
        <c:crosses val="autoZero"/>
        <c:crossBetween val="midCat"/>
      </c:valAx>
      <c:valAx>
        <c:axId val="598897320"/>
        <c:scaling>
          <c:orientation val="minMax"/>
          <c:max val="0.12000000000000001"/>
          <c:min val="4.0000000000000008E-2"/>
        </c:scaling>
        <c:delete val="0"/>
        <c:axPos val="l"/>
        <c:numFmt formatCode="0%" sourceLinked="1"/>
        <c:majorTickMark val="out"/>
        <c:minorTickMark val="none"/>
        <c:tickLblPos val="nextTo"/>
        <c:crossAx val="598898888"/>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Same Gin, 2 Stages, 2 Years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lgDash"/>
              </a:ln>
              <a:effectLst/>
            </c:spPr>
            <c:trendlineType val="movingAvg"/>
            <c:period val="5"/>
            <c:dispRSqr val="0"/>
            <c:dispEq val="0"/>
          </c:trendline>
          <c:xVal>
            <c:numRef>
              <c:f>'Terry County'!$K$2:$K$31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13</c:v>
                </c:pt>
                <c:pt idx="14">
                  <c:v>14</c:v>
                </c:pt>
                <c:pt idx="15">
                  <c:v>15</c:v>
                </c:pt>
                <c:pt idx="16">
                  <c:v>16</c:v>
                </c:pt>
                <c:pt idx="17">
                  <c:v>17</c:v>
                </c:pt>
                <c:pt idx="18">
                  <c:v>18</c:v>
                </c:pt>
                <c:pt idx="19">
                  <c:v>19</c:v>
                </c:pt>
                <c:pt idx="20">
                  <c:v>20</c:v>
                </c:pt>
                <c:pt idx="21">
                  <c:v>21</c:v>
                </c:pt>
                <c:pt idx="22">
                  <c:v>22</c:v>
                </c:pt>
                <c:pt idx="23">
                  <c:v>24</c:v>
                </c:pt>
                <c:pt idx="24">
                  <c:v>25</c:v>
                </c:pt>
                <c:pt idx="25">
                  <c:v>26</c:v>
                </c:pt>
                <c:pt idx="26">
                  <c:v>27</c:v>
                </c:pt>
                <c:pt idx="27">
                  <c:v>28</c:v>
                </c:pt>
                <c:pt idx="28">
                  <c:v>29</c:v>
                </c:pt>
                <c:pt idx="29">
                  <c:v>30</c:v>
                </c:pt>
              </c:numCache>
            </c:numRef>
          </c:xVal>
          <c:yVal>
            <c:numRef>
              <c:f>'Terry County'!$L$2:$L$31</c:f>
              <c:numCache>
                <c:formatCode>0%</c:formatCode>
                <c:ptCount val="30"/>
                <c:pt idx="0">
                  <c:v>8.6800000000000002E-2</c:v>
                </c:pt>
                <c:pt idx="1">
                  <c:v>9.5600000000000004E-2</c:v>
                </c:pt>
                <c:pt idx="2">
                  <c:v>9.6799999999999997E-2</c:v>
                </c:pt>
                <c:pt idx="3">
                  <c:v>9.4600000000000004E-2</c:v>
                </c:pt>
                <c:pt idx="4">
                  <c:v>8.9399999999999993E-2</c:v>
                </c:pt>
                <c:pt idx="5">
                  <c:v>7.1800000000000003E-2</c:v>
                </c:pt>
                <c:pt idx="6">
                  <c:v>7.6200000000000004E-2</c:v>
                </c:pt>
                <c:pt idx="7">
                  <c:v>8.7799999999999989E-2</c:v>
                </c:pt>
                <c:pt idx="8">
                  <c:v>8.2599999999999993E-2</c:v>
                </c:pt>
                <c:pt idx="9">
                  <c:v>8.900000000000001E-2</c:v>
                </c:pt>
                <c:pt idx="10">
                  <c:v>7.6200000000000004E-2</c:v>
                </c:pt>
                <c:pt idx="11">
                  <c:v>7.5199999999999989E-2</c:v>
                </c:pt>
                <c:pt idx="12">
                  <c:v>7.2000000000000008E-2</c:v>
                </c:pt>
                <c:pt idx="13">
                  <c:v>8.2200000000000009E-2</c:v>
                </c:pt>
                <c:pt idx="14">
                  <c:v>8.4600000000000009E-2</c:v>
                </c:pt>
                <c:pt idx="15">
                  <c:v>8.8800000000000004E-2</c:v>
                </c:pt>
                <c:pt idx="16">
                  <c:v>7.7399999999999997E-2</c:v>
                </c:pt>
                <c:pt idx="17">
                  <c:v>8.0199999999999994E-2</c:v>
                </c:pt>
                <c:pt idx="18">
                  <c:v>6.9599999999999995E-2</c:v>
                </c:pt>
                <c:pt idx="19">
                  <c:v>8.1799999999999998E-2</c:v>
                </c:pt>
                <c:pt idx="20">
                  <c:v>8.48E-2</c:v>
                </c:pt>
                <c:pt idx="21">
                  <c:v>8.1600000000000006E-2</c:v>
                </c:pt>
                <c:pt idx="22">
                  <c:v>0.08</c:v>
                </c:pt>
                <c:pt idx="23">
                  <c:v>8.9399999999999993E-2</c:v>
                </c:pt>
                <c:pt idx="24">
                  <c:v>7.400000000000001E-2</c:v>
                </c:pt>
                <c:pt idx="25">
                  <c:v>8.6400000000000005E-2</c:v>
                </c:pt>
                <c:pt idx="26">
                  <c:v>7.4999999999999997E-2</c:v>
                </c:pt>
                <c:pt idx="27">
                  <c:v>7.5999999999999998E-2</c:v>
                </c:pt>
                <c:pt idx="28">
                  <c:v>8.7799999999999989E-2</c:v>
                </c:pt>
                <c:pt idx="29">
                  <c:v>8.6999999999999994E-2</c:v>
                </c:pt>
              </c:numCache>
            </c:numRef>
          </c:yVal>
          <c:smooth val="0"/>
          <c:extLst xmlns:c16r2="http://schemas.microsoft.com/office/drawing/2015/06/chart">
            <c:ext xmlns:c16="http://schemas.microsoft.com/office/drawing/2014/chart" uri="{C3380CC4-5D6E-409C-BE32-E72D297353CC}">
              <c16:uniqueId val="{00000001-3530-4FD2-B51D-8653EA7212C4}"/>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lgDash"/>
              </a:ln>
              <a:effectLst/>
            </c:spPr>
            <c:trendlineType val="movingAvg"/>
            <c:period val="5"/>
            <c:dispRSqr val="0"/>
            <c:dispEq val="0"/>
          </c:trendline>
          <c:xVal>
            <c:numRef>
              <c:f>'Terry County'!$K$2:$K$31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13</c:v>
                </c:pt>
                <c:pt idx="14">
                  <c:v>14</c:v>
                </c:pt>
                <c:pt idx="15">
                  <c:v>15</c:v>
                </c:pt>
                <c:pt idx="16">
                  <c:v>16</c:v>
                </c:pt>
                <c:pt idx="17">
                  <c:v>17</c:v>
                </c:pt>
                <c:pt idx="18">
                  <c:v>18</c:v>
                </c:pt>
                <c:pt idx="19">
                  <c:v>19</c:v>
                </c:pt>
                <c:pt idx="20">
                  <c:v>20</c:v>
                </c:pt>
                <c:pt idx="21">
                  <c:v>21</c:v>
                </c:pt>
                <c:pt idx="22">
                  <c:v>22</c:v>
                </c:pt>
                <c:pt idx="23">
                  <c:v>24</c:v>
                </c:pt>
                <c:pt idx="24">
                  <c:v>25</c:v>
                </c:pt>
                <c:pt idx="25">
                  <c:v>26</c:v>
                </c:pt>
                <c:pt idx="26">
                  <c:v>27</c:v>
                </c:pt>
                <c:pt idx="27">
                  <c:v>28</c:v>
                </c:pt>
                <c:pt idx="28">
                  <c:v>29</c:v>
                </c:pt>
                <c:pt idx="29">
                  <c:v>30</c:v>
                </c:pt>
              </c:numCache>
            </c:numRef>
          </c:xVal>
          <c:yVal>
            <c:numRef>
              <c:f>'Terry County'!$N$2:$N$31</c:f>
              <c:numCache>
                <c:formatCode>0%</c:formatCode>
                <c:ptCount val="30"/>
                <c:pt idx="0">
                  <c:v>7.2000000000000008E-2</c:v>
                </c:pt>
                <c:pt idx="1">
                  <c:v>7.9199999999999993E-2</c:v>
                </c:pt>
                <c:pt idx="2">
                  <c:v>6.6000000000000003E-2</c:v>
                </c:pt>
                <c:pt idx="3">
                  <c:v>8.3199999999999996E-2</c:v>
                </c:pt>
                <c:pt idx="4">
                  <c:v>7.3399999999999993E-2</c:v>
                </c:pt>
                <c:pt idx="5">
                  <c:v>7.400000000000001E-2</c:v>
                </c:pt>
                <c:pt idx="6">
                  <c:v>8.48E-2</c:v>
                </c:pt>
                <c:pt idx="7">
                  <c:v>7.8E-2</c:v>
                </c:pt>
                <c:pt idx="8">
                  <c:v>7.400000000000001E-2</c:v>
                </c:pt>
                <c:pt idx="9">
                  <c:v>6.9000000000000006E-2</c:v>
                </c:pt>
                <c:pt idx="10">
                  <c:v>7.3200000000000001E-2</c:v>
                </c:pt>
                <c:pt idx="11">
                  <c:v>8.0799999999999997E-2</c:v>
                </c:pt>
                <c:pt idx="12">
                  <c:v>6.7400000000000002E-2</c:v>
                </c:pt>
                <c:pt idx="13">
                  <c:v>7.5399999999999995E-2</c:v>
                </c:pt>
                <c:pt idx="14">
                  <c:v>7.0000000000000007E-2</c:v>
                </c:pt>
                <c:pt idx="15">
                  <c:v>6.9400000000000003E-2</c:v>
                </c:pt>
                <c:pt idx="16">
                  <c:v>6.88E-2</c:v>
                </c:pt>
                <c:pt idx="17">
                  <c:v>7.2599999999999998E-2</c:v>
                </c:pt>
                <c:pt idx="18">
                  <c:v>8.3000000000000004E-2</c:v>
                </c:pt>
                <c:pt idx="19">
                  <c:v>7.9600000000000004E-2</c:v>
                </c:pt>
                <c:pt idx="20">
                  <c:v>6.9000000000000006E-2</c:v>
                </c:pt>
                <c:pt idx="21">
                  <c:v>7.0999999999999994E-2</c:v>
                </c:pt>
                <c:pt idx="22">
                  <c:v>8.1799999999999998E-2</c:v>
                </c:pt>
                <c:pt idx="23">
                  <c:v>6.9800000000000001E-2</c:v>
                </c:pt>
                <c:pt idx="24">
                  <c:v>7.6999999999999999E-2</c:v>
                </c:pt>
                <c:pt idx="25">
                  <c:v>6.7000000000000004E-2</c:v>
                </c:pt>
                <c:pt idx="26">
                  <c:v>7.0400000000000004E-2</c:v>
                </c:pt>
                <c:pt idx="27">
                  <c:v>6.8400000000000002E-2</c:v>
                </c:pt>
                <c:pt idx="28">
                  <c:v>6.6799999999999998E-2</c:v>
                </c:pt>
                <c:pt idx="29">
                  <c:v>7.2400000000000006E-2</c:v>
                </c:pt>
              </c:numCache>
            </c:numRef>
          </c:yVal>
          <c:smooth val="0"/>
          <c:extLst xmlns:c16r2="http://schemas.microsoft.com/office/drawing/2015/06/chart">
            <c:ext xmlns:c16="http://schemas.microsoft.com/office/drawing/2014/chart" uri="{C3380CC4-5D6E-409C-BE32-E72D297353CC}">
              <c16:uniqueId val="{00000005-3530-4FD2-B51D-8653EA7212C4}"/>
            </c:ext>
          </c:extLst>
        </c:ser>
        <c:ser>
          <c:idx val="5"/>
          <c:order val="2"/>
          <c:spPr>
            <a:ln w="2540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movingAvg"/>
            <c:period val="5"/>
            <c:dispRSqr val="0"/>
            <c:dispEq val="0"/>
          </c:trendline>
          <c:xVal>
            <c:numRef>
              <c:f>'Terry County'!$K$2:$K$31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13</c:v>
                </c:pt>
                <c:pt idx="14">
                  <c:v>14</c:v>
                </c:pt>
                <c:pt idx="15">
                  <c:v>15</c:v>
                </c:pt>
                <c:pt idx="16">
                  <c:v>16</c:v>
                </c:pt>
                <c:pt idx="17">
                  <c:v>17</c:v>
                </c:pt>
                <c:pt idx="18">
                  <c:v>18</c:v>
                </c:pt>
                <c:pt idx="19">
                  <c:v>19</c:v>
                </c:pt>
                <c:pt idx="20">
                  <c:v>20</c:v>
                </c:pt>
                <c:pt idx="21">
                  <c:v>21</c:v>
                </c:pt>
                <c:pt idx="22">
                  <c:v>22</c:v>
                </c:pt>
                <c:pt idx="23">
                  <c:v>24</c:v>
                </c:pt>
                <c:pt idx="24">
                  <c:v>25</c:v>
                </c:pt>
                <c:pt idx="25">
                  <c:v>26</c:v>
                </c:pt>
                <c:pt idx="26">
                  <c:v>27</c:v>
                </c:pt>
                <c:pt idx="27">
                  <c:v>28</c:v>
                </c:pt>
                <c:pt idx="28">
                  <c:v>29</c:v>
                </c:pt>
                <c:pt idx="29">
                  <c:v>30</c:v>
                </c:pt>
              </c:numCache>
            </c:numRef>
          </c:xVal>
          <c:yVal>
            <c:numRef>
              <c:f>'Terry County'!$Q$1:$Q$31</c:f>
              <c:numCache>
                <c:formatCode>0%</c:formatCode>
                <c:ptCount val="31"/>
                <c:pt idx="1">
                  <c:v>7.1707999999999994E-2</c:v>
                </c:pt>
                <c:pt idx="2">
                  <c:v>6.8273E-2</c:v>
                </c:pt>
                <c:pt idx="3">
                  <c:v>6.6638000000000003E-2</c:v>
                </c:pt>
                <c:pt idx="4">
                  <c:v>6.9832000000000005E-2</c:v>
                </c:pt>
                <c:pt idx="5">
                  <c:v>6.9543999999999995E-2</c:v>
                </c:pt>
                <c:pt idx="6">
                  <c:v>6.9199999999999998E-2</c:v>
                </c:pt>
                <c:pt idx="7">
                  <c:v>6.6292000000000004E-2</c:v>
                </c:pt>
                <c:pt idx="8">
                  <c:v>6.5604999999999997E-2</c:v>
                </c:pt>
                <c:pt idx="9">
                  <c:v>6.9520999999999999E-2</c:v>
                </c:pt>
                <c:pt idx="10">
                  <c:v>5.9554999999999997E-2</c:v>
                </c:pt>
                <c:pt idx="11">
                  <c:v>6.4436999999999994E-2</c:v>
                </c:pt>
                <c:pt idx="12">
                  <c:v>6.5870999999999999E-2</c:v>
                </c:pt>
                <c:pt idx="13">
                  <c:v>6.0847999999999999E-2</c:v>
                </c:pt>
                <c:pt idx="14">
                  <c:v>6.2917000000000001E-2</c:v>
                </c:pt>
                <c:pt idx="15">
                  <c:v>6.5327999999999997E-2</c:v>
                </c:pt>
                <c:pt idx="16">
                  <c:v>6.4880999999999994E-2</c:v>
                </c:pt>
                <c:pt idx="17">
                  <c:v>6.7266999999999993E-2</c:v>
                </c:pt>
                <c:pt idx="18">
                  <c:v>6.5186999999999995E-2</c:v>
                </c:pt>
                <c:pt idx="19">
                  <c:v>6.1953000000000001E-2</c:v>
                </c:pt>
                <c:pt idx="20">
                  <c:v>5.6549000000000002E-2</c:v>
                </c:pt>
                <c:pt idx="21">
                  <c:v>5.7440999999999999E-2</c:v>
                </c:pt>
                <c:pt idx="22">
                  <c:v>5.6175000000000003E-2</c:v>
                </c:pt>
                <c:pt idx="23">
                  <c:v>5.7055000000000002E-2</c:v>
                </c:pt>
                <c:pt idx="24">
                  <c:v>5.4885999999999997E-2</c:v>
                </c:pt>
                <c:pt idx="25">
                  <c:v>5.602E-2</c:v>
                </c:pt>
                <c:pt idx="26">
                  <c:v>5.7414E-2</c:v>
                </c:pt>
                <c:pt idx="27">
                  <c:v>5.6765000000000003E-2</c:v>
                </c:pt>
                <c:pt idx="28">
                  <c:v>5.8548999999999997E-2</c:v>
                </c:pt>
                <c:pt idx="29">
                  <c:v>6.1099000000000001E-2</c:v>
                </c:pt>
                <c:pt idx="30">
                  <c:v>5.6429E-2</c:v>
                </c:pt>
              </c:numCache>
            </c:numRef>
          </c:yVal>
          <c:smooth val="0"/>
          <c:extLst xmlns:c16r2="http://schemas.microsoft.com/office/drawing/2015/06/chart">
            <c:ext xmlns:c16="http://schemas.microsoft.com/office/drawing/2014/chart" uri="{C3380CC4-5D6E-409C-BE32-E72D297353CC}">
              <c16:uniqueId val="{00000007-3530-4FD2-B51D-8653EA7212C4}"/>
            </c:ext>
          </c:extLst>
        </c:ser>
        <c:ser>
          <c:idx val="7"/>
          <c:order val="3"/>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trendline>
            <c:spPr>
              <a:ln w="19050" cap="rnd">
                <a:solidFill>
                  <a:schemeClr val="accent2">
                    <a:lumMod val="60000"/>
                  </a:schemeClr>
                </a:solidFill>
                <a:prstDash val="sysDot"/>
              </a:ln>
              <a:effectLst/>
            </c:spPr>
            <c:trendlineType val="movingAvg"/>
            <c:period val="5"/>
            <c:dispRSqr val="0"/>
            <c:dispEq val="0"/>
          </c:trendline>
          <c:xVal>
            <c:numRef>
              <c:f>'Terry County'!$K$2:$K$31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13</c:v>
                </c:pt>
                <c:pt idx="14">
                  <c:v>14</c:v>
                </c:pt>
                <c:pt idx="15">
                  <c:v>15</c:v>
                </c:pt>
                <c:pt idx="16">
                  <c:v>16</c:v>
                </c:pt>
                <c:pt idx="17">
                  <c:v>17</c:v>
                </c:pt>
                <c:pt idx="18">
                  <c:v>18</c:v>
                </c:pt>
                <c:pt idx="19">
                  <c:v>19</c:v>
                </c:pt>
                <c:pt idx="20">
                  <c:v>20</c:v>
                </c:pt>
                <c:pt idx="21">
                  <c:v>21</c:v>
                </c:pt>
                <c:pt idx="22">
                  <c:v>22</c:v>
                </c:pt>
                <c:pt idx="23">
                  <c:v>24</c:v>
                </c:pt>
                <c:pt idx="24">
                  <c:v>25</c:v>
                </c:pt>
                <c:pt idx="25">
                  <c:v>26</c:v>
                </c:pt>
                <c:pt idx="26">
                  <c:v>27</c:v>
                </c:pt>
                <c:pt idx="27">
                  <c:v>28</c:v>
                </c:pt>
                <c:pt idx="28">
                  <c:v>29</c:v>
                </c:pt>
                <c:pt idx="29">
                  <c:v>30</c:v>
                </c:pt>
              </c:numCache>
            </c:numRef>
          </c:xVal>
          <c:yVal>
            <c:numRef>
              <c:f>'Terry County'!$S$1:$S$31</c:f>
              <c:numCache>
                <c:formatCode>0%</c:formatCode>
                <c:ptCount val="31"/>
                <c:pt idx="1">
                  <c:v>5.5085000000000002E-2</c:v>
                </c:pt>
                <c:pt idx="2">
                  <c:v>5.389E-2</c:v>
                </c:pt>
                <c:pt idx="3">
                  <c:v>5.3989000000000002E-2</c:v>
                </c:pt>
                <c:pt idx="4">
                  <c:v>5.5196000000000002E-2</c:v>
                </c:pt>
                <c:pt idx="5">
                  <c:v>5.4457999999999999E-2</c:v>
                </c:pt>
                <c:pt idx="6">
                  <c:v>5.8382999999999997E-2</c:v>
                </c:pt>
                <c:pt idx="7">
                  <c:v>5.4517000000000003E-2</c:v>
                </c:pt>
                <c:pt idx="8">
                  <c:v>5.4219999999999997E-2</c:v>
                </c:pt>
                <c:pt idx="9">
                  <c:v>5.4357999999999997E-2</c:v>
                </c:pt>
                <c:pt idx="10">
                  <c:v>5.3071E-2</c:v>
                </c:pt>
                <c:pt idx="11">
                  <c:v>5.5812E-2</c:v>
                </c:pt>
                <c:pt idx="12">
                  <c:v>5.5024999999999998E-2</c:v>
                </c:pt>
                <c:pt idx="13">
                  <c:v>5.2417999999999999E-2</c:v>
                </c:pt>
                <c:pt idx="14">
                  <c:v>5.1977000000000002E-2</c:v>
                </c:pt>
                <c:pt idx="15">
                  <c:v>5.4640000000000001E-2</c:v>
                </c:pt>
                <c:pt idx="16">
                  <c:v>5.6443E-2</c:v>
                </c:pt>
                <c:pt idx="17">
                  <c:v>5.4780000000000002E-2</c:v>
                </c:pt>
                <c:pt idx="18">
                  <c:v>5.7942E-2</c:v>
                </c:pt>
                <c:pt idx="19">
                  <c:v>5.3851999999999997E-2</c:v>
                </c:pt>
                <c:pt idx="20">
                  <c:v>5.0540000000000002E-2</c:v>
                </c:pt>
                <c:pt idx="21">
                  <c:v>5.1761000000000001E-2</c:v>
                </c:pt>
                <c:pt idx="22">
                  <c:v>5.0451999999999997E-2</c:v>
                </c:pt>
                <c:pt idx="23">
                  <c:v>5.0120999999999999E-2</c:v>
                </c:pt>
                <c:pt idx="24">
                  <c:v>4.7261999999999998E-2</c:v>
                </c:pt>
                <c:pt idx="25">
                  <c:v>4.9718999999999999E-2</c:v>
                </c:pt>
                <c:pt idx="26">
                  <c:v>5.0646999999999998E-2</c:v>
                </c:pt>
                <c:pt idx="27">
                  <c:v>5.3457999999999999E-2</c:v>
                </c:pt>
                <c:pt idx="28">
                  <c:v>5.4135000000000003E-2</c:v>
                </c:pt>
                <c:pt idx="29">
                  <c:v>5.3859999999999998E-2</c:v>
                </c:pt>
                <c:pt idx="30">
                  <c:v>5.0561000000000002E-2</c:v>
                </c:pt>
              </c:numCache>
            </c:numRef>
          </c:yVal>
          <c:smooth val="0"/>
          <c:extLst xmlns:c16r2="http://schemas.microsoft.com/office/drawing/2015/06/chart">
            <c:ext xmlns:c16="http://schemas.microsoft.com/office/drawing/2014/chart" uri="{C3380CC4-5D6E-409C-BE32-E72D297353CC}">
              <c16:uniqueId val="{0000000B-3530-4FD2-B51D-8653EA7212C4}"/>
            </c:ext>
          </c:extLst>
        </c:ser>
        <c:dLbls>
          <c:showLegendKey val="0"/>
          <c:showVal val="0"/>
          <c:showCatName val="0"/>
          <c:showSerName val="0"/>
          <c:showPercent val="0"/>
          <c:showBubbleSize val="0"/>
        </c:dLbls>
        <c:axId val="598899280"/>
        <c:axId val="598900064"/>
      </c:scatterChart>
      <c:valAx>
        <c:axId val="598899280"/>
        <c:scaling>
          <c:orientation val="minMax"/>
          <c:max val="3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8900064"/>
        <c:crosses val="autoZero"/>
        <c:crossBetween val="midCat"/>
      </c:valAx>
      <c:valAx>
        <c:axId val="598900064"/>
        <c:scaling>
          <c:orientation val="minMax"/>
          <c:max val="0.12000000000000001"/>
          <c:min val="4.0000000000000008E-2"/>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889928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Round Modules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lgDash"/>
              </a:ln>
              <a:effectLst/>
            </c:spPr>
            <c:trendlineType val="movingAvg"/>
            <c:period val="5"/>
            <c:dispRSqr val="0"/>
            <c:dispEq val="0"/>
          </c:trendline>
          <c:xVal>
            <c:numRef>
              <c:f>'Central RP'!$X$2:$X$31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'Central RP'!$Y$2:$Y$31</c:f>
              <c:numCache>
                <c:formatCode>0.0%</c:formatCode>
                <c:ptCount val="30"/>
                <c:pt idx="0">
                  <c:v>7.2535496957403522E-2</c:v>
                </c:pt>
                <c:pt idx="1">
                  <c:v>6.8380281690140599E-2</c:v>
                </c:pt>
                <c:pt idx="2">
                  <c:v>6.9827687718334044E-2</c:v>
                </c:pt>
                <c:pt idx="3">
                  <c:v>7.2083773033525297E-2</c:v>
                </c:pt>
                <c:pt idx="4">
                  <c:v>7.462238070435559E-2</c:v>
                </c:pt>
                <c:pt idx="5">
                  <c:v>7.2208530805687676E-2</c:v>
                </c:pt>
                <c:pt idx="6">
                  <c:v>6.1704581609926451E-2</c:v>
                </c:pt>
                <c:pt idx="7">
                  <c:v>7.4823651069172992E-2</c:v>
                </c:pt>
                <c:pt idx="8">
                  <c:v>6.8566860975181734E-2</c:v>
                </c:pt>
                <c:pt idx="9">
                  <c:v>7.5244348280235629E-2</c:v>
                </c:pt>
                <c:pt idx="10">
                  <c:v>6.8042740125458467E-2</c:v>
                </c:pt>
                <c:pt idx="11">
                  <c:v>7.8026455321761251E-2</c:v>
                </c:pt>
                <c:pt idx="12">
                  <c:v>6.9650412849690244E-2</c:v>
                </c:pt>
                <c:pt idx="13">
                  <c:v>8.1407110478402656E-2</c:v>
                </c:pt>
                <c:pt idx="14">
                  <c:v>7.9061180533000583E-2</c:v>
                </c:pt>
                <c:pt idx="15">
                  <c:v>8.7723316536876303E-2</c:v>
                </c:pt>
                <c:pt idx="16">
                  <c:v>8.9255372313843132E-2</c:v>
                </c:pt>
                <c:pt idx="17">
                  <c:v>9.0850502880577833E-2</c:v>
                </c:pt>
                <c:pt idx="18">
                  <c:v>9.1785791250628856E-2</c:v>
                </c:pt>
                <c:pt idx="19">
                  <c:v>8.1020826158670303E-2</c:v>
                </c:pt>
                <c:pt idx="20">
                  <c:v>7.0401472449096933E-2</c:v>
                </c:pt>
                <c:pt idx="21">
                  <c:v>7.3366164776167406E-2</c:v>
                </c:pt>
                <c:pt idx="22">
                  <c:v>7.3402845102190362E-2</c:v>
                </c:pt>
                <c:pt idx="23">
                  <c:v>7.2497390093956643E-2</c:v>
                </c:pt>
                <c:pt idx="24">
                  <c:v>8.0288828444514196E-2</c:v>
                </c:pt>
                <c:pt idx="25">
                  <c:v>7.6511474943558602E-2</c:v>
                </c:pt>
                <c:pt idx="26">
                  <c:v>7.9907565069326017E-2</c:v>
                </c:pt>
                <c:pt idx="27">
                  <c:v>7.7656159658671411E-2</c:v>
                </c:pt>
                <c:pt idx="28">
                  <c:v>7.4524881469380966E-2</c:v>
                </c:pt>
                <c:pt idx="29">
                  <c:v>7.6583381754793858E-2</c:v>
                </c:pt>
              </c:numCache>
            </c:numRef>
          </c:yVal>
          <c:smooth val="0"/>
          <c:extLst xmlns:c16r2="http://schemas.microsoft.com/office/drawing/2015/06/chart">
            <c:ext xmlns:c16="http://schemas.microsoft.com/office/drawing/2014/chart" uri="{C3380CC4-5D6E-409C-BE32-E72D297353CC}">
              <c16:uniqueId val="{00000001-3676-4CA0-A1F9-8E8F5AD6C155}"/>
            </c:ext>
          </c:extLst>
        </c:ser>
        <c:ser>
          <c:idx val="1"/>
          <c:order val="1"/>
          <c:spPr>
            <a:ln w="1905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movingAvg"/>
            <c:period val="5"/>
            <c:dispRSqr val="0"/>
            <c:dispEq val="0"/>
          </c:trendline>
          <c:xVal>
            <c:numRef>
              <c:f>'Central RP'!$X$2:$X$31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'Central RP'!$Z$2:$Z$31</c:f>
              <c:numCache>
                <c:formatCode>0.0%</c:formatCode>
                <c:ptCount val="30"/>
                <c:pt idx="0">
                  <c:v>7.0472617861399273E-2</c:v>
                </c:pt>
                <c:pt idx="1">
                  <c:v>6.8801156453282636E-2</c:v>
                </c:pt>
                <c:pt idx="2">
                  <c:v>6.6989067233690289E-2</c:v>
                </c:pt>
                <c:pt idx="3">
                  <c:v>7.0835761509555423E-2</c:v>
                </c:pt>
                <c:pt idx="4">
                  <c:v>6.804963164017043E-2</c:v>
                </c:pt>
                <c:pt idx="5">
                  <c:v>5.9472147703961156E-2</c:v>
                </c:pt>
                <c:pt idx="6">
                  <c:v>6.2175012645422516E-2</c:v>
                </c:pt>
                <c:pt idx="7">
                  <c:v>5.8331987728080376E-2</c:v>
                </c:pt>
                <c:pt idx="8">
                  <c:v>5.8372957871561007E-2</c:v>
                </c:pt>
                <c:pt idx="9">
                  <c:v>6.1080895287005138E-2</c:v>
                </c:pt>
                <c:pt idx="10">
                  <c:v>5.8741231936831576E-2</c:v>
                </c:pt>
                <c:pt idx="11">
                  <c:v>6.8842615012106576E-2</c:v>
                </c:pt>
                <c:pt idx="12">
                  <c:v>6.1329147043433084E-2</c:v>
                </c:pt>
                <c:pt idx="13">
                  <c:v>6.6033710262427964E-2</c:v>
                </c:pt>
                <c:pt idx="14">
                  <c:v>6.9907819857820741E-2</c:v>
                </c:pt>
                <c:pt idx="15">
                  <c:v>6.7939490275222822E-2</c:v>
                </c:pt>
                <c:pt idx="16">
                  <c:v>6.7764748008236037E-2</c:v>
                </c:pt>
                <c:pt idx="17">
                  <c:v>6.7577005072410351E-2</c:v>
                </c:pt>
                <c:pt idx="18">
                  <c:v>6.8315709267966096E-2</c:v>
                </c:pt>
                <c:pt idx="19">
                  <c:v>7.1964945138434544E-2</c:v>
                </c:pt>
                <c:pt idx="20">
                  <c:v>7.143708530334944E-2</c:v>
                </c:pt>
                <c:pt idx="21">
                  <c:v>7.0433866487884161E-2</c:v>
                </c:pt>
                <c:pt idx="22">
                  <c:v>7.7739956380831893E-2</c:v>
                </c:pt>
                <c:pt idx="23">
                  <c:v>7.9639674544749919E-2</c:v>
                </c:pt>
                <c:pt idx="24">
                  <c:v>6.3893653516294904E-2</c:v>
                </c:pt>
                <c:pt idx="25">
                  <c:v>6.2870929679657517E-2</c:v>
                </c:pt>
                <c:pt idx="26">
                  <c:v>6.3440205253151402E-2</c:v>
                </c:pt>
                <c:pt idx="27">
                  <c:v>6.4422307860102945E-2</c:v>
                </c:pt>
                <c:pt idx="28">
                  <c:v>6.3165098374679332E-2</c:v>
                </c:pt>
                <c:pt idx="29">
                  <c:v>6.6075205034301171E-2</c:v>
                </c:pt>
              </c:numCache>
            </c:numRef>
          </c:yVal>
          <c:smooth val="0"/>
          <c:extLst xmlns:c16r2="http://schemas.microsoft.com/office/drawing/2015/06/chart">
            <c:ext xmlns:c16="http://schemas.microsoft.com/office/drawing/2014/chart" uri="{C3380CC4-5D6E-409C-BE32-E72D297353CC}">
              <c16:uniqueId val="{00000003-3676-4CA0-A1F9-8E8F5AD6C155}"/>
            </c:ext>
          </c:extLst>
        </c:ser>
        <c:ser>
          <c:idx val="2"/>
          <c:order val="2"/>
          <c:spPr>
            <a:ln w="1905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movingAvg"/>
            <c:period val="5"/>
            <c:dispRSqr val="0"/>
            <c:dispEq val="0"/>
          </c:trendline>
          <c:xVal>
            <c:numRef>
              <c:f>'Central RP'!$X$2:$X$31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'Central RP'!$AA$2:$AA$31</c:f>
              <c:numCache>
                <c:formatCode>0.0%</c:formatCode>
                <c:ptCount val="30"/>
                <c:pt idx="0">
                  <c:v>6.6364025377216446E-2</c:v>
                </c:pt>
                <c:pt idx="1">
                  <c:v>6.5570656397326704E-2</c:v>
                </c:pt>
                <c:pt idx="2">
                  <c:v>6.3996735239014196E-2</c:v>
                </c:pt>
                <c:pt idx="3">
                  <c:v>6.4137140545460311E-2</c:v>
                </c:pt>
                <c:pt idx="4">
                  <c:v>6.2843782065299961E-2</c:v>
                </c:pt>
                <c:pt idx="5">
                  <c:v>5.757739441612373E-2</c:v>
                </c:pt>
                <c:pt idx="6">
                  <c:v>5.6819730208474944E-2</c:v>
                </c:pt>
                <c:pt idx="7">
                  <c:v>5.7170783721343252E-2</c:v>
                </c:pt>
                <c:pt idx="8">
                  <c:v>5.6579807602502974E-2</c:v>
                </c:pt>
                <c:pt idx="9">
                  <c:v>5.8017655202171919E-2</c:v>
                </c:pt>
                <c:pt idx="10">
                  <c:v>5.8131253783427948E-2</c:v>
                </c:pt>
                <c:pt idx="11">
                  <c:v>6.2969741120449355E-2</c:v>
                </c:pt>
                <c:pt idx="12">
                  <c:v>6.2620457048458311E-2</c:v>
                </c:pt>
                <c:pt idx="13">
                  <c:v>6.3344653129115067E-2</c:v>
                </c:pt>
                <c:pt idx="14">
                  <c:v>6.7342073897497245E-2</c:v>
                </c:pt>
                <c:pt idx="15">
                  <c:v>7.0455237515225311E-2</c:v>
                </c:pt>
                <c:pt idx="16">
                  <c:v>7.0427693078657663E-2</c:v>
                </c:pt>
                <c:pt idx="17">
                  <c:v>6.6954978548906696E-2</c:v>
                </c:pt>
                <c:pt idx="18">
                  <c:v>6.8905404165519699E-2</c:v>
                </c:pt>
                <c:pt idx="19">
                  <c:v>7.1402725847304394E-2</c:v>
                </c:pt>
                <c:pt idx="20">
                  <c:v>6.9990228240385213E-2</c:v>
                </c:pt>
                <c:pt idx="21">
                  <c:v>7.3940269749518034E-2</c:v>
                </c:pt>
                <c:pt idx="22">
                  <c:v>7.5512442585864203E-2</c:v>
                </c:pt>
                <c:pt idx="23">
                  <c:v>7.5122037809532236E-2</c:v>
                </c:pt>
                <c:pt idx="24">
                  <c:v>6.4024791060193306E-2</c:v>
                </c:pt>
                <c:pt idx="25">
                  <c:v>6.3486370157819355E-2</c:v>
                </c:pt>
                <c:pt idx="26">
                  <c:v>6.3841943272083868E-2</c:v>
                </c:pt>
                <c:pt idx="27">
                  <c:v>6.2665318188890762E-2</c:v>
                </c:pt>
                <c:pt idx="28">
                  <c:v>6.1747599080211261E-2</c:v>
                </c:pt>
                <c:pt idx="29">
                  <c:v>6.2206180121489825E-2</c:v>
                </c:pt>
              </c:numCache>
            </c:numRef>
          </c:yVal>
          <c:smooth val="0"/>
          <c:extLst xmlns:c16r2="http://schemas.microsoft.com/office/drawing/2015/06/chart">
            <c:ext xmlns:c16="http://schemas.microsoft.com/office/drawing/2014/chart" uri="{C3380CC4-5D6E-409C-BE32-E72D297353CC}">
              <c16:uniqueId val="{00000005-3676-4CA0-A1F9-8E8F5AD6C155}"/>
            </c:ext>
          </c:extLst>
        </c:ser>
        <c:ser>
          <c:idx val="3"/>
          <c:order val="3"/>
          <c:spPr>
            <a:ln w="1905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lgDash"/>
              </a:ln>
              <a:effectLst/>
            </c:spPr>
            <c:trendlineType val="movingAvg"/>
            <c:period val="5"/>
            <c:dispRSqr val="0"/>
            <c:dispEq val="0"/>
          </c:trendline>
          <c:xVal>
            <c:numRef>
              <c:f>'Central RP'!$X$2:$X$31</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'Central RP'!$AB$2:$AB$31</c:f>
              <c:numCache>
                <c:formatCode>0.0%</c:formatCode>
                <c:ptCount val="30"/>
                <c:pt idx="0">
                  <c:v>6.7830785982175359E-2</c:v>
                </c:pt>
                <c:pt idx="1">
                  <c:v>6.2079416911724951E-2</c:v>
                </c:pt>
                <c:pt idx="2">
                  <c:v>6.3122167655814618E-2</c:v>
                </c:pt>
                <c:pt idx="3">
                  <c:v>6.3619552832620538E-2</c:v>
                </c:pt>
                <c:pt idx="4">
                  <c:v>6.0896851908087489E-2</c:v>
                </c:pt>
                <c:pt idx="5">
                  <c:v>5.6923616106838069E-2</c:v>
                </c:pt>
                <c:pt idx="6">
                  <c:v>5.6341984046736571E-2</c:v>
                </c:pt>
                <c:pt idx="7">
                  <c:v>5.4654231919760599E-2</c:v>
                </c:pt>
                <c:pt idx="8">
                  <c:v>5.6322815963738289E-2</c:v>
                </c:pt>
                <c:pt idx="9">
                  <c:v>5.6055776892430138E-2</c:v>
                </c:pt>
                <c:pt idx="10">
                  <c:v>5.6235340109460706E-2</c:v>
                </c:pt>
                <c:pt idx="11">
                  <c:v>6.1892441323230775E-2</c:v>
                </c:pt>
                <c:pt idx="12">
                  <c:v>6.0639070442992035E-2</c:v>
                </c:pt>
                <c:pt idx="13">
                  <c:v>6.0799259153725374E-2</c:v>
                </c:pt>
                <c:pt idx="14">
                  <c:v>6.3533610945865543E-2</c:v>
                </c:pt>
                <c:pt idx="15">
                  <c:v>6.4772769917814874E-2</c:v>
                </c:pt>
                <c:pt idx="16">
                  <c:v>6.6568543428848367E-2</c:v>
                </c:pt>
                <c:pt idx="17">
                  <c:v>6.679124399359343E-2</c:v>
                </c:pt>
                <c:pt idx="18">
                  <c:v>6.5665201107311499E-2</c:v>
                </c:pt>
                <c:pt idx="19">
                  <c:v>6.5665911488507991E-2</c:v>
                </c:pt>
                <c:pt idx="20">
                  <c:v>6.7439902721915954E-2</c:v>
                </c:pt>
                <c:pt idx="21">
                  <c:v>6.486841219627143E-2</c:v>
                </c:pt>
                <c:pt idx="22">
                  <c:v>6.7178899513441304E-2</c:v>
                </c:pt>
                <c:pt idx="23">
                  <c:v>7.1649522957662456E-2</c:v>
                </c:pt>
                <c:pt idx="24">
                  <c:v>6.6580649722506921E-2</c:v>
                </c:pt>
                <c:pt idx="25">
                  <c:v>6.0265288405240876E-2</c:v>
                </c:pt>
                <c:pt idx="26">
                  <c:v>5.923772487871188E-2</c:v>
                </c:pt>
                <c:pt idx="27">
                  <c:v>5.8859855648615983E-2</c:v>
                </c:pt>
                <c:pt idx="28">
                  <c:v>5.9940507721771868E-2</c:v>
                </c:pt>
                <c:pt idx="29">
                  <c:v>5.913136559161053E-2</c:v>
                </c:pt>
              </c:numCache>
            </c:numRef>
          </c:yVal>
          <c:smooth val="0"/>
          <c:extLst xmlns:c16r2="http://schemas.microsoft.com/office/drawing/2015/06/chart">
            <c:ext xmlns:c16="http://schemas.microsoft.com/office/drawing/2014/chart" uri="{C3380CC4-5D6E-409C-BE32-E72D297353CC}">
              <c16:uniqueId val="{00000007-3676-4CA0-A1F9-8E8F5AD6C155}"/>
            </c:ext>
          </c:extLst>
        </c:ser>
        <c:dLbls>
          <c:showLegendKey val="0"/>
          <c:showVal val="0"/>
          <c:showCatName val="0"/>
          <c:showSerName val="0"/>
          <c:showPercent val="0"/>
          <c:showBubbleSize val="0"/>
        </c:dLbls>
        <c:axId val="598892616"/>
        <c:axId val="598894576"/>
      </c:scatterChart>
      <c:valAx>
        <c:axId val="598892616"/>
        <c:scaling>
          <c:orientation val="minMax"/>
          <c:max val="3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8894576"/>
        <c:crosses val="autoZero"/>
        <c:crossBetween val="midCat"/>
      </c:valAx>
      <c:valAx>
        <c:axId val="598894576"/>
        <c:scaling>
          <c:orientation val="minMax"/>
          <c:max val="0.12000000000000001"/>
          <c:min val="4.0000000000000008E-2"/>
        </c:scaling>
        <c:delete val="0"/>
        <c:axPos val="l"/>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8892616"/>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drawing1.xml><?xml version="1.0" encoding="utf-8"?>
<c:userShapes xmlns:c="http://schemas.openxmlformats.org/drawingml/2006/chart">
  <cdr:relSizeAnchor xmlns:cdr="http://schemas.openxmlformats.org/drawingml/2006/chartDrawing">
    <cdr:from>
      <cdr:x>0.30402</cdr:x>
      <cdr:y>0.21017</cdr:y>
    </cdr:from>
    <cdr:to>
      <cdr:x>0.50837</cdr:x>
      <cdr:y>0.27137</cdr:y>
    </cdr:to>
    <cdr:sp macro="" textlink="">
      <cdr:nvSpPr>
        <cdr:cNvPr id="2" name="TextBox 1"/>
        <cdr:cNvSpPr txBox="1"/>
      </cdr:nvSpPr>
      <cdr:spPr>
        <a:xfrm xmlns:a="http://schemas.openxmlformats.org/drawingml/2006/main">
          <a:off x="2634373" y="1320825"/>
          <a:ext cx="1770698" cy="3846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a:t>Module Feeder</a:t>
          </a:r>
        </a:p>
      </cdr:txBody>
    </cdr:sp>
  </cdr:relSizeAnchor>
  <cdr:relSizeAnchor xmlns:cdr="http://schemas.openxmlformats.org/drawingml/2006/chartDrawing">
    <cdr:from>
      <cdr:x>0.5603</cdr:x>
      <cdr:y>0.53695</cdr:y>
    </cdr:from>
    <cdr:to>
      <cdr:x>0.76466</cdr:x>
      <cdr:y>0.59815</cdr:y>
    </cdr:to>
    <cdr:sp macro="" textlink="">
      <cdr:nvSpPr>
        <cdr:cNvPr id="3" name="TextBox 1"/>
        <cdr:cNvSpPr txBox="1"/>
      </cdr:nvSpPr>
      <cdr:spPr>
        <a:xfrm xmlns:a="http://schemas.openxmlformats.org/drawingml/2006/main">
          <a:off x="4855028" y="3374571"/>
          <a:ext cx="1770743" cy="3846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a:t>Side B</a:t>
          </a:r>
        </a:p>
      </cdr:txBody>
    </cdr:sp>
  </cdr:relSizeAnchor>
  <cdr:relSizeAnchor xmlns:cdr="http://schemas.openxmlformats.org/drawingml/2006/chartDrawing">
    <cdr:from>
      <cdr:x>0.50754</cdr:x>
      <cdr:y>0.48152</cdr:y>
    </cdr:from>
    <cdr:to>
      <cdr:x>0.71189</cdr:x>
      <cdr:y>0.54273</cdr:y>
    </cdr:to>
    <cdr:sp macro="" textlink="">
      <cdr:nvSpPr>
        <cdr:cNvPr id="4" name="TextBox 1"/>
        <cdr:cNvSpPr txBox="1"/>
      </cdr:nvSpPr>
      <cdr:spPr>
        <a:xfrm xmlns:a="http://schemas.openxmlformats.org/drawingml/2006/main">
          <a:off x="4397828" y="3026229"/>
          <a:ext cx="1770743" cy="3846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a:t>Side A</a:t>
          </a:r>
        </a:p>
      </cdr:txBody>
    </cdr:sp>
  </cdr:relSizeAnchor>
  <cdr:relSizeAnchor xmlns:cdr="http://schemas.openxmlformats.org/drawingml/2006/chartDrawing">
    <cdr:from>
      <cdr:x>0.50837</cdr:x>
      <cdr:y>0.7425</cdr:y>
    </cdr:from>
    <cdr:to>
      <cdr:x>0.71273</cdr:x>
      <cdr:y>0.8037</cdr:y>
    </cdr:to>
    <cdr:sp macro="" textlink="">
      <cdr:nvSpPr>
        <cdr:cNvPr id="5" name="TextBox 1"/>
        <cdr:cNvSpPr txBox="1"/>
      </cdr:nvSpPr>
      <cdr:spPr>
        <a:xfrm xmlns:a="http://schemas.openxmlformats.org/drawingml/2006/main">
          <a:off x="4405081" y="4666357"/>
          <a:ext cx="1770786" cy="3846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Gin</a:t>
          </a:r>
          <a:r>
            <a:rPr lang="en-US" sz="1400" baseline="0"/>
            <a:t> Stand Apron</a:t>
          </a:r>
          <a:endParaRPr lang="en-US" sz="1400"/>
        </a:p>
      </cdr:txBody>
    </cdr:sp>
  </cdr:relSizeAnchor>
  <cdr:relSizeAnchor xmlns:cdr="http://schemas.openxmlformats.org/drawingml/2006/chartDrawing">
    <cdr:from>
      <cdr:x>0.34003</cdr:x>
      <cdr:y>0.06582</cdr:y>
    </cdr:from>
    <cdr:to>
      <cdr:x>0.66332</cdr:x>
      <cdr:y>0.12702</cdr:y>
    </cdr:to>
    <cdr:sp macro="" textlink="">
      <cdr:nvSpPr>
        <cdr:cNvPr id="6" name="TextBox 1"/>
        <cdr:cNvSpPr txBox="1"/>
      </cdr:nvSpPr>
      <cdr:spPr>
        <a:xfrm xmlns:a="http://schemas.openxmlformats.org/drawingml/2006/main">
          <a:off x="2946399" y="413658"/>
          <a:ext cx="2801257" cy="3846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Seed Cotton % Moisture</a:t>
          </a:r>
        </a:p>
      </cdr:txBody>
    </cdr:sp>
  </cdr:relSizeAnchor>
  <cdr:relSizeAnchor xmlns:cdr="http://schemas.openxmlformats.org/drawingml/2006/chartDrawing">
    <cdr:from>
      <cdr:x>0.33585</cdr:x>
      <cdr:y>0.10046</cdr:y>
    </cdr:from>
    <cdr:to>
      <cdr:x>0.67085</cdr:x>
      <cdr:y>0.16166</cdr:y>
    </cdr:to>
    <cdr:sp macro="" textlink="">
      <cdr:nvSpPr>
        <cdr:cNvPr id="7" name="TextBox 1"/>
        <cdr:cNvSpPr txBox="1"/>
      </cdr:nvSpPr>
      <cdr:spPr>
        <a:xfrm xmlns:a="http://schemas.openxmlformats.org/drawingml/2006/main">
          <a:off x="2910150" y="631387"/>
          <a:ext cx="2902785" cy="3846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Lines</a:t>
          </a:r>
          <a:r>
            <a:rPr lang="en-US" sz="1400" baseline="0"/>
            <a:t> = 5 point moving averages</a:t>
          </a:r>
        </a:p>
      </cdr:txBody>
    </cdr:sp>
  </cdr:relSizeAnchor>
  <cdr:relSizeAnchor xmlns:cdr="http://schemas.openxmlformats.org/drawingml/2006/chartDrawing">
    <cdr:from>
      <cdr:x>0.12395</cdr:x>
      <cdr:y>0.21363</cdr:y>
    </cdr:from>
    <cdr:to>
      <cdr:x>0.21266</cdr:x>
      <cdr:y>0.27447</cdr:y>
    </cdr:to>
    <cdr:sp macro="" textlink="">
      <cdr:nvSpPr>
        <cdr:cNvPr id="9" name="TextBox 1"/>
        <cdr:cNvSpPr txBox="1"/>
      </cdr:nvSpPr>
      <cdr:spPr>
        <a:xfrm xmlns:a="http://schemas.openxmlformats.org/drawingml/2006/main">
          <a:off x="1074056" y="1342571"/>
          <a:ext cx="768606" cy="382360"/>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7.2%</a:t>
          </a:r>
          <a:endParaRPr lang="en-US" sz="1100"/>
        </a:p>
      </cdr:txBody>
    </cdr:sp>
  </cdr:relSizeAnchor>
  <cdr:relSizeAnchor xmlns:cdr="http://schemas.openxmlformats.org/drawingml/2006/chartDrawing">
    <cdr:from>
      <cdr:x>0.12228</cdr:x>
      <cdr:y>0.42148</cdr:y>
    </cdr:from>
    <cdr:to>
      <cdr:x>0.21098</cdr:x>
      <cdr:y>0.48232</cdr:y>
    </cdr:to>
    <cdr:sp macro="" textlink="">
      <cdr:nvSpPr>
        <cdr:cNvPr id="10" name="TextBox 1"/>
        <cdr:cNvSpPr txBox="1"/>
      </cdr:nvSpPr>
      <cdr:spPr>
        <a:xfrm xmlns:a="http://schemas.openxmlformats.org/drawingml/2006/main">
          <a:off x="1059542" y="2648856"/>
          <a:ext cx="768606" cy="382360"/>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6.4%</a:t>
          </a:r>
          <a:endParaRPr lang="en-US" sz="1100"/>
        </a:p>
      </cdr:txBody>
    </cdr:sp>
  </cdr:relSizeAnchor>
  <cdr:relSizeAnchor xmlns:cdr="http://schemas.openxmlformats.org/drawingml/2006/chartDrawing">
    <cdr:from>
      <cdr:x>0.12228</cdr:x>
      <cdr:y>0.66051</cdr:y>
    </cdr:from>
    <cdr:to>
      <cdr:x>0.21098</cdr:x>
      <cdr:y>0.72135</cdr:y>
    </cdr:to>
    <cdr:sp macro="" textlink="">
      <cdr:nvSpPr>
        <cdr:cNvPr id="11" name="TextBox 1"/>
        <cdr:cNvSpPr txBox="1"/>
      </cdr:nvSpPr>
      <cdr:spPr>
        <a:xfrm xmlns:a="http://schemas.openxmlformats.org/drawingml/2006/main">
          <a:off x="1059542" y="4151085"/>
          <a:ext cx="768606" cy="382360"/>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5.5%</a:t>
          </a:r>
          <a:endParaRPr lang="en-US" sz="1100"/>
        </a:p>
      </cdr:txBody>
    </cdr:sp>
  </cdr:relSizeAnchor>
</c:userShapes>
</file>

<file path=ppt/drawings/drawing2.xml><?xml version="1.0" encoding="utf-8"?>
<c:userShapes xmlns:c="http://schemas.openxmlformats.org/drawingml/2006/chart">
  <cdr:relSizeAnchor xmlns:cdr="http://schemas.openxmlformats.org/drawingml/2006/chartDrawing">
    <cdr:from>
      <cdr:x>0.32243</cdr:x>
      <cdr:y>0.34981</cdr:y>
    </cdr:from>
    <cdr:to>
      <cdr:x>0.52671</cdr:x>
      <cdr:y>0.41065</cdr:y>
    </cdr:to>
    <cdr:sp macro="" textlink="">
      <cdr:nvSpPr>
        <cdr:cNvPr id="2" name="TextBox 1"/>
        <cdr:cNvSpPr txBox="1"/>
      </cdr:nvSpPr>
      <cdr:spPr>
        <a:xfrm xmlns:a="http://schemas.openxmlformats.org/drawingml/2006/main">
          <a:off x="2793864" y="2198472"/>
          <a:ext cx="1770092" cy="3823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a:t>Module Feeder</a:t>
          </a:r>
        </a:p>
      </cdr:txBody>
    </cdr:sp>
  </cdr:relSizeAnchor>
  <cdr:relSizeAnchor xmlns:cdr="http://schemas.openxmlformats.org/drawingml/2006/chartDrawing">
    <cdr:from>
      <cdr:x>0.39363</cdr:x>
      <cdr:y>0.54303</cdr:y>
    </cdr:from>
    <cdr:to>
      <cdr:x>0.59791</cdr:x>
      <cdr:y>0.60388</cdr:y>
    </cdr:to>
    <cdr:sp macro="" textlink="">
      <cdr:nvSpPr>
        <cdr:cNvPr id="3" name="TextBox 1"/>
        <cdr:cNvSpPr txBox="1"/>
      </cdr:nvSpPr>
      <cdr:spPr>
        <a:xfrm xmlns:a="http://schemas.openxmlformats.org/drawingml/2006/main">
          <a:off x="3410815" y="3412773"/>
          <a:ext cx="1770092" cy="3824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a:t>Intermediate</a:t>
          </a:r>
        </a:p>
      </cdr:txBody>
    </cdr:sp>
  </cdr:relSizeAnchor>
  <cdr:relSizeAnchor xmlns:cdr="http://schemas.openxmlformats.org/drawingml/2006/chartDrawing">
    <cdr:from>
      <cdr:x>0.72012</cdr:x>
      <cdr:y>0.71291</cdr:y>
    </cdr:from>
    <cdr:to>
      <cdr:x>0.92441</cdr:x>
      <cdr:y>0.77376</cdr:y>
    </cdr:to>
    <cdr:sp macro="" textlink="">
      <cdr:nvSpPr>
        <cdr:cNvPr id="4" name="TextBox 1"/>
        <cdr:cNvSpPr txBox="1"/>
      </cdr:nvSpPr>
      <cdr:spPr>
        <a:xfrm xmlns:a="http://schemas.openxmlformats.org/drawingml/2006/main">
          <a:off x="6239839" y="4480415"/>
          <a:ext cx="1770179" cy="3824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Gin</a:t>
          </a:r>
          <a:r>
            <a:rPr lang="en-US" sz="1400" baseline="0"/>
            <a:t> Stand Apron</a:t>
          </a:r>
          <a:endParaRPr lang="en-US" sz="1400"/>
        </a:p>
      </cdr:txBody>
    </cdr:sp>
  </cdr:relSizeAnchor>
  <cdr:relSizeAnchor xmlns:cdr="http://schemas.openxmlformats.org/drawingml/2006/chartDrawing">
    <cdr:from>
      <cdr:x>0.3325</cdr:x>
      <cdr:y>0.07044</cdr:y>
    </cdr:from>
    <cdr:to>
      <cdr:x>0.67002</cdr:x>
      <cdr:y>0.13128</cdr:y>
    </cdr:to>
    <cdr:sp macro="" textlink="">
      <cdr:nvSpPr>
        <cdr:cNvPr id="5" name="TextBox 1"/>
        <cdr:cNvSpPr txBox="1"/>
      </cdr:nvSpPr>
      <cdr:spPr>
        <a:xfrm xmlns:a="http://schemas.openxmlformats.org/drawingml/2006/main">
          <a:off x="2881086" y="442710"/>
          <a:ext cx="2924628" cy="3823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Seed Cotton % Moisture</a:t>
          </a:r>
        </a:p>
      </cdr:txBody>
    </cdr:sp>
  </cdr:relSizeAnchor>
  <cdr:relSizeAnchor xmlns:cdr="http://schemas.openxmlformats.org/drawingml/2006/chartDrawing">
    <cdr:from>
      <cdr:x>0.33408</cdr:x>
      <cdr:y>0.11298</cdr:y>
    </cdr:from>
    <cdr:to>
      <cdr:x>0.66897</cdr:x>
      <cdr:y>0.17383</cdr:y>
    </cdr:to>
    <cdr:sp macro="" textlink="">
      <cdr:nvSpPr>
        <cdr:cNvPr id="6" name="TextBox 1"/>
        <cdr:cNvSpPr txBox="1"/>
      </cdr:nvSpPr>
      <cdr:spPr>
        <a:xfrm xmlns:a="http://schemas.openxmlformats.org/drawingml/2006/main">
          <a:off x="2894813" y="710044"/>
          <a:ext cx="2901831" cy="3824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Lines</a:t>
          </a:r>
          <a:r>
            <a:rPr lang="en-US" sz="1400" baseline="0"/>
            <a:t> = 5 point moving averages</a:t>
          </a:r>
        </a:p>
      </cdr:txBody>
    </cdr:sp>
  </cdr:relSizeAnchor>
  <cdr:relSizeAnchor xmlns:cdr="http://schemas.openxmlformats.org/drawingml/2006/chartDrawing">
    <cdr:from>
      <cdr:x>0.09799</cdr:x>
      <cdr:y>0.36143</cdr:y>
    </cdr:from>
    <cdr:to>
      <cdr:x>0.1867</cdr:x>
      <cdr:y>0.42227</cdr:y>
    </cdr:to>
    <cdr:sp macro="" textlink="">
      <cdr:nvSpPr>
        <cdr:cNvPr id="8" name="TextBox 1"/>
        <cdr:cNvSpPr txBox="1"/>
      </cdr:nvSpPr>
      <cdr:spPr>
        <a:xfrm xmlns:a="http://schemas.openxmlformats.org/drawingml/2006/main">
          <a:off x="849056" y="2271474"/>
          <a:ext cx="768674" cy="382360"/>
        </a:xfrm>
        <a:prstGeom xmlns:a="http://schemas.openxmlformats.org/drawingml/2006/main" prst="rect">
          <a:avLst/>
        </a:prstGeom>
        <a:ln xmlns:a="http://schemas.openxmlformats.org/drawingml/2006/main" w="1270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6.9%</a:t>
          </a:r>
          <a:endParaRPr lang="en-US" sz="1100"/>
        </a:p>
      </cdr:txBody>
    </cdr:sp>
  </cdr:relSizeAnchor>
  <cdr:relSizeAnchor xmlns:cdr="http://schemas.openxmlformats.org/drawingml/2006/chartDrawing">
    <cdr:from>
      <cdr:x>0.09716</cdr:x>
      <cdr:y>0.56005</cdr:y>
    </cdr:from>
    <cdr:to>
      <cdr:x>0.18586</cdr:x>
      <cdr:y>0.62089</cdr:y>
    </cdr:to>
    <cdr:sp macro="" textlink="">
      <cdr:nvSpPr>
        <cdr:cNvPr id="9" name="TextBox 1"/>
        <cdr:cNvSpPr txBox="1"/>
      </cdr:nvSpPr>
      <cdr:spPr>
        <a:xfrm xmlns:a="http://schemas.openxmlformats.org/drawingml/2006/main">
          <a:off x="841870" y="3519722"/>
          <a:ext cx="768588" cy="382361"/>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5.9%</a:t>
          </a:r>
          <a:endParaRPr lang="en-US" sz="1100"/>
        </a:p>
      </cdr:txBody>
    </cdr:sp>
  </cdr:relSizeAnchor>
  <cdr:relSizeAnchor xmlns:cdr="http://schemas.openxmlformats.org/drawingml/2006/chartDrawing">
    <cdr:from>
      <cdr:x>0.09715</cdr:x>
      <cdr:y>0.6709</cdr:y>
    </cdr:from>
    <cdr:to>
      <cdr:x>0.18585</cdr:x>
      <cdr:y>0.73174</cdr:y>
    </cdr:to>
    <cdr:sp macro="" textlink="">
      <cdr:nvSpPr>
        <cdr:cNvPr id="10" name="TextBox 1"/>
        <cdr:cNvSpPr txBox="1"/>
      </cdr:nvSpPr>
      <cdr:spPr>
        <a:xfrm xmlns:a="http://schemas.openxmlformats.org/drawingml/2006/main">
          <a:off x="841829" y="4216400"/>
          <a:ext cx="768606" cy="382360"/>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a:t>5.5%</a:t>
          </a:r>
          <a:endParaRPr lang="en-US" sz="1100"/>
        </a:p>
      </cdr:txBody>
    </cdr:sp>
  </cdr:relSizeAnchor>
</c:userShapes>
</file>

<file path=ppt/drawings/drawing3.xml><?xml version="1.0" encoding="utf-8"?>
<c:userShapes xmlns:c="http://schemas.openxmlformats.org/drawingml/2006/chart">
  <cdr:relSizeAnchor xmlns:cdr="http://schemas.openxmlformats.org/drawingml/2006/chartDrawing">
    <cdr:from>
      <cdr:x>0.3142</cdr:x>
      <cdr:y>0.07376</cdr:y>
    </cdr:from>
    <cdr:to>
      <cdr:x>0.70169</cdr:x>
      <cdr:y>0.13496</cdr:y>
    </cdr:to>
    <cdr:sp macro="" textlink="">
      <cdr:nvSpPr>
        <cdr:cNvPr id="3" name="TextBox 1"/>
        <cdr:cNvSpPr txBox="1"/>
      </cdr:nvSpPr>
      <cdr:spPr>
        <a:xfrm xmlns:a="http://schemas.openxmlformats.org/drawingml/2006/main">
          <a:off x="2722563" y="463550"/>
          <a:ext cx="3357562" cy="384623"/>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Seed Cotton % Moisture, Wet Basis</a:t>
          </a:r>
        </a:p>
      </cdr:txBody>
    </cdr:sp>
  </cdr:relSizeAnchor>
  <cdr:relSizeAnchor xmlns:cdr="http://schemas.openxmlformats.org/drawingml/2006/chartDrawing">
    <cdr:from>
      <cdr:x>0.33363</cdr:x>
      <cdr:y>0.1084</cdr:y>
    </cdr:from>
    <cdr:to>
      <cdr:x>0.66863</cdr:x>
      <cdr:y>0.1696</cdr:y>
    </cdr:to>
    <cdr:sp macro="" textlink="">
      <cdr:nvSpPr>
        <cdr:cNvPr id="4" name="TextBox 1"/>
        <cdr:cNvSpPr txBox="1"/>
      </cdr:nvSpPr>
      <cdr:spPr>
        <a:xfrm xmlns:a="http://schemas.openxmlformats.org/drawingml/2006/main">
          <a:off x="2890886" y="681252"/>
          <a:ext cx="2902785" cy="384622"/>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Lines</a:t>
          </a:r>
          <a:r>
            <a:rPr lang="en-US" sz="1400" baseline="0"/>
            <a:t> = 5 point moving averages</a:t>
          </a:r>
        </a:p>
      </cdr:txBody>
    </cdr:sp>
  </cdr:relSizeAnchor>
  <cdr:relSizeAnchor xmlns:cdr="http://schemas.openxmlformats.org/drawingml/2006/chartDrawing">
    <cdr:from>
      <cdr:x>0.0904</cdr:x>
      <cdr:y>0.32002</cdr:y>
    </cdr:from>
    <cdr:to>
      <cdr:x>0.17415</cdr:x>
      <cdr:y>0.3842</cdr:y>
    </cdr:to>
    <cdr:sp macro="" textlink="">
      <cdr:nvSpPr>
        <cdr:cNvPr id="2" name="TextBox 1"/>
        <cdr:cNvSpPr txBox="1"/>
      </cdr:nvSpPr>
      <cdr:spPr>
        <a:xfrm xmlns:a="http://schemas.openxmlformats.org/drawingml/2006/main">
          <a:off x="783309" y="2011250"/>
          <a:ext cx="725696" cy="403348"/>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txBody>
        <a:bodyPr xmlns:a="http://schemas.openxmlformats.org/drawingml/2006/main" vertOverflow="clip" wrap="square" rtlCol="0"/>
        <a:lstStyle xmlns:a="http://schemas.openxmlformats.org/drawingml/2006/main"/>
        <a:p xmlns:a="http://schemas.openxmlformats.org/drawingml/2006/main">
          <a:pPr algn="ctr"/>
          <a:r>
            <a:rPr lang="en-US" sz="2000" dirty="0"/>
            <a:t>7.4%</a:t>
          </a:r>
        </a:p>
      </cdr:txBody>
    </cdr:sp>
  </cdr:relSizeAnchor>
  <cdr:relSizeAnchor xmlns:cdr="http://schemas.openxmlformats.org/drawingml/2006/chartDrawing">
    <cdr:from>
      <cdr:x>0.09019</cdr:x>
      <cdr:y>0.43151</cdr:y>
    </cdr:from>
    <cdr:to>
      <cdr:x>0.17394</cdr:x>
      <cdr:y>0.4957</cdr:y>
    </cdr:to>
    <cdr:sp macro="" textlink="">
      <cdr:nvSpPr>
        <cdr:cNvPr id="5" name="TextBox 1"/>
        <cdr:cNvSpPr txBox="1"/>
      </cdr:nvSpPr>
      <cdr:spPr>
        <a:xfrm xmlns:a="http://schemas.openxmlformats.org/drawingml/2006/main">
          <a:off x="781531" y="2711907"/>
          <a:ext cx="725696" cy="403401"/>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t>6.6%</a:t>
          </a:r>
        </a:p>
      </cdr:txBody>
    </cdr:sp>
  </cdr:relSizeAnchor>
  <cdr:relSizeAnchor xmlns:cdr="http://schemas.openxmlformats.org/drawingml/2006/chartDrawing">
    <cdr:from>
      <cdr:x>0.08961</cdr:x>
      <cdr:y>0.5214</cdr:y>
    </cdr:from>
    <cdr:to>
      <cdr:x>0.17337</cdr:x>
      <cdr:y>0.58558</cdr:y>
    </cdr:to>
    <cdr:sp macro="" textlink="">
      <cdr:nvSpPr>
        <cdr:cNvPr id="6" name="TextBox 1"/>
        <cdr:cNvSpPr txBox="1"/>
      </cdr:nvSpPr>
      <cdr:spPr>
        <a:xfrm xmlns:a="http://schemas.openxmlformats.org/drawingml/2006/main">
          <a:off x="776473" y="3276808"/>
          <a:ext cx="725783" cy="403402"/>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t>6.1%</a:t>
          </a:r>
        </a:p>
      </cdr:txBody>
    </cdr:sp>
  </cdr:relSizeAnchor>
  <cdr:relSizeAnchor xmlns:cdr="http://schemas.openxmlformats.org/drawingml/2006/chartDrawing">
    <cdr:from>
      <cdr:x>0.09045</cdr:x>
      <cdr:y>0.59854</cdr:y>
    </cdr:from>
    <cdr:to>
      <cdr:x>0.1742</cdr:x>
      <cdr:y>0.66273</cdr:y>
    </cdr:to>
    <cdr:sp macro="" textlink="">
      <cdr:nvSpPr>
        <cdr:cNvPr id="7" name="TextBox 1"/>
        <cdr:cNvSpPr txBox="1"/>
      </cdr:nvSpPr>
      <cdr:spPr>
        <a:xfrm xmlns:a="http://schemas.openxmlformats.org/drawingml/2006/main">
          <a:off x="783752" y="3761652"/>
          <a:ext cx="725696" cy="403401"/>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dirty="0"/>
            <a:t>6.0%</a:t>
          </a:r>
        </a:p>
      </cdr:txBody>
    </cdr:sp>
  </cdr:relSizeAnchor>
  <cdr:relSizeAnchor xmlns:cdr="http://schemas.openxmlformats.org/drawingml/2006/chartDrawing">
    <cdr:from>
      <cdr:x>0.70938</cdr:x>
      <cdr:y>0.23557</cdr:y>
    </cdr:from>
    <cdr:to>
      <cdr:x>0.88358</cdr:x>
      <cdr:y>0.28291</cdr:y>
    </cdr:to>
    <cdr:sp macro="" textlink="">
      <cdr:nvSpPr>
        <cdr:cNvPr id="8" name="TextBox 1"/>
        <cdr:cNvSpPr txBox="1"/>
      </cdr:nvSpPr>
      <cdr:spPr>
        <a:xfrm xmlns:a="http://schemas.openxmlformats.org/drawingml/2006/main">
          <a:off x="6146800" y="1480459"/>
          <a:ext cx="1509486" cy="297542"/>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Module Feeder</a:t>
          </a:r>
          <a:endParaRPr lang="en-US" sz="1400" baseline="0"/>
        </a:p>
      </cdr:txBody>
    </cdr:sp>
  </cdr:relSizeAnchor>
  <cdr:relSizeAnchor xmlns:cdr="http://schemas.openxmlformats.org/drawingml/2006/chartDrawing">
    <cdr:from>
      <cdr:x>0.24204</cdr:x>
      <cdr:y>0.61547</cdr:y>
    </cdr:from>
    <cdr:to>
      <cdr:x>0.45477</cdr:x>
      <cdr:y>0.66859</cdr:y>
    </cdr:to>
    <cdr:sp macro="" textlink="">
      <cdr:nvSpPr>
        <cdr:cNvPr id="9" name="TextBox 1"/>
        <cdr:cNvSpPr txBox="1"/>
      </cdr:nvSpPr>
      <cdr:spPr>
        <a:xfrm xmlns:a="http://schemas.openxmlformats.org/drawingml/2006/main">
          <a:off x="2097313" y="3868057"/>
          <a:ext cx="1843315" cy="333828"/>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a:t>Gin Stand Apron</a:t>
          </a:r>
          <a:endParaRPr lang="en-US" sz="1400" baseline="0"/>
        </a:p>
      </cdr:txBody>
    </cdr:sp>
  </cdr:relSizeAnchor>
</c:userShapes>
</file>

<file path=ppt/drawings/drawing4.xml><?xml version="1.0" encoding="utf-8"?>
<c:userShapes xmlns:c="http://schemas.openxmlformats.org/drawingml/2006/chart">
  <cdr:relSizeAnchor xmlns:cdr="http://schemas.openxmlformats.org/drawingml/2006/chartDrawing">
    <cdr:from>
      <cdr:x>0.17759</cdr:x>
      <cdr:y>0.67901</cdr:y>
    </cdr:from>
    <cdr:to>
      <cdr:x>0.37316</cdr:x>
      <cdr:y>0.72701</cdr:y>
    </cdr:to>
    <cdr:sp macro="" textlink="">
      <cdr:nvSpPr>
        <cdr:cNvPr id="2" name="TextBox 1">
          <a:extLst xmlns:a="http://schemas.openxmlformats.org/drawingml/2006/main">
            <a:ext uri="{FF2B5EF4-FFF2-40B4-BE49-F238E27FC236}">
              <a16:creationId xmlns:a16="http://schemas.microsoft.com/office/drawing/2014/main" xmlns="" id="{618D4034-666C-4392-82A2-8CF32CF25869}"/>
            </a:ext>
          </a:extLst>
        </cdr:cNvPr>
        <cdr:cNvSpPr txBox="1"/>
      </cdr:nvSpPr>
      <cdr:spPr>
        <a:xfrm xmlns:a="http://schemas.openxmlformats.org/drawingml/2006/main">
          <a:off x="1538670" y="4271978"/>
          <a:ext cx="1694576" cy="302005"/>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gn="ctr"/>
          <a:r>
            <a:rPr lang="en-US" sz="1400" dirty="0"/>
            <a:t>2016, 2</a:t>
          </a:r>
          <a:r>
            <a:rPr lang="en-US" sz="1400" baseline="30000" dirty="0"/>
            <a:t>nd</a:t>
          </a:r>
          <a:r>
            <a:rPr lang="en-US" sz="1400" dirty="0"/>
            <a:t> Stage: 11%</a:t>
          </a:r>
        </a:p>
      </cdr:txBody>
    </cdr:sp>
  </cdr:relSizeAnchor>
  <cdr:relSizeAnchor xmlns:cdr="http://schemas.openxmlformats.org/drawingml/2006/chartDrawing">
    <cdr:from>
      <cdr:x>0.77599</cdr:x>
      <cdr:y>0.51641</cdr:y>
    </cdr:from>
    <cdr:to>
      <cdr:x>0.97157</cdr:x>
      <cdr:y>0.56434</cdr:y>
    </cdr:to>
    <cdr:sp macro="" textlink="">
      <cdr:nvSpPr>
        <cdr:cNvPr id="3" name="TextBox 1">
          <a:extLst xmlns:a="http://schemas.openxmlformats.org/drawingml/2006/main">
            <a:ext uri="{FF2B5EF4-FFF2-40B4-BE49-F238E27FC236}">
              <a16:creationId xmlns:a16="http://schemas.microsoft.com/office/drawing/2014/main" xmlns="" id="{C4A926DA-4B2B-4FD8-925A-E0CF7CC0F6D7}"/>
            </a:ext>
          </a:extLst>
        </cdr:cNvPr>
        <cdr:cNvSpPr txBox="1"/>
      </cdr:nvSpPr>
      <cdr:spPr>
        <a:xfrm xmlns:a="http://schemas.openxmlformats.org/drawingml/2006/main">
          <a:off x="6723533" y="3248987"/>
          <a:ext cx="1694576" cy="30153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2017, 1st Stage: 11%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8B7C6-E410-4842-9A56-0BD5350137F1}" type="datetimeFigureOut">
              <a:rPr lang="en-US" smtClean="0"/>
              <a:t>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381CB-48AC-4A16-AD9C-F1251712AA42}" type="slidenum">
              <a:rPr lang="en-US" smtClean="0"/>
              <a:t>‹#›</a:t>
            </a:fld>
            <a:endParaRPr lang="en-US"/>
          </a:p>
        </p:txBody>
      </p:sp>
    </p:spTree>
    <p:extLst>
      <p:ext uri="{BB962C8B-B14F-4D97-AF65-F5344CB8AC3E}">
        <p14:creationId xmlns:p14="http://schemas.microsoft.com/office/powerpoint/2010/main" val="352928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a:t>
            </a:fld>
            <a:endParaRPr lang="en-US"/>
          </a:p>
        </p:txBody>
      </p:sp>
    </p:spTree>
    <p:extLst>
      <p:ext uri="{BB962C8B-B14F-4D97-AF65-F5344CB8AC3E}">
        <p14:creationId xmlns:p14="http://schemas.microsoft.com/office/powerpoint/2010/main" val="1694302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10</a:t>
            </a:fld>
            <a:endParaRPr lang="en-US"/>
          </a:p>
        </p:txBody>
      </p:sp>
    </p:spTree>
    <p:extLst>
      <p:ext uri="{BB962C8B-B14F-4D97-AF65-F5344CB8AC3E}">
        <p14:creationId xmlns:p14="http://schemas.microsoft.com/office/powerpoint/2010/main" val="369668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11</a:t>
            </a:fld>
            <a:endParaRPr lang="en-US"/>
          </a:p>
        </p:txBody>
      </p:sp>
    </p:spTree>
    <p:extLst>
      <p:ext uri="{BB962C8B-B14F-4D97-AF65-F5344CB8AC3E}">
        <p14:creationId xmlns:p14="http://schemas.microsoft.com/office/powerpoint/2010/main" val="60677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12</a:t>
            </a:fld>
            <a:endParaRPr lang="en-US"/>
          </a:p>
        </p:txBody>
      </p:sp>
    </p:spTree>
    <p:extLst>
      <p:ext uri="{BB962C8B-B14F-4D97-AF65-F5344CB8AC3E}">
        <p14:creationId xmlns:p14="http://schemas.microsoft.com/office/powerpoint/2010/main" val="273161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13</a:t>
            </a:fld>
            <a:endParaRPr lang="en-US"/>
          </a:p>
        </p:txBody>
      </p:sp>
    </p:spTree>
    <p:extLst>
      <p:ext uri="{BB962C8B-B14F-4D97-AF65-F5344CB8AC3E}">
        <p14:creationId xmlns:p14="http://schemas.microsoft.com/office/powerpoint/2010/main" val="3045708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14</a:t>
            </a:fld>
            <a:endParaRPr lang="en-US"/>
          </a:p>
        </p:txBody>
      </p:sp>
    </p:spTree>
    <p:extLst>
      <p:ext uri="{BB962C8B-B14F-4D97-AF65-F5344CB8AC3E}">
        <p14:creationId xmlns:p14="http://schemas.microsoft.com/office/powerpoint/2010/main" val="2929913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15</a:t>
            </a:fld>
            <a:endParaRPr lang="en-US"/>
          </a:p>
        </p:txBody>
      </p:sp>
    </p:spTree>
    <p:extLst>
      <p:ext uri="{BB962C8B-B14F-4D97-AF65-F5344CB8AC3E}">
        <p14:creationId xmlns:p14="http://schemas.microsoft.com/office/powerpoint/2010/main" val="1880576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16</a:t>
            </a:fld>
            <a:endParaRPr lang="en-US"/>
          </a:p>
        </p:txBody>
      </p:sp>
    </p:spTree>
    <p:extLst>
      <p:ext uri="{BB962C8B-B14F-4D97-AF65-F5344CB8AC3E}">
        <p14:creationId xmlns:p14="http://schemas.microsoft.com/office/powerpoint/2010/main" val="332324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17</a:t>
            </a:fld>
            <a:endParaRPr lang="en-US"/>
          </a:p>
        </p:txBody>
      </p:sp>
    </p:spTree>
    <p:extLst>
      <p:ext uri="{BB962C8B-B14F-4D97-AF65-F5344CB8AC3E}">
        <p14:creationId xmlns:p14="http://schemas.microsoft.com/office/powerpoint/2010/main" val="2899307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18</a:t>
            </a:fld>
            <a:endParaRPr lang="en-US"/>
          </a:p>
        </p:txBody>
      </p:sp>
    </p:spTree>
    <p:extLst>
      <p:ext uri="{BB962C8B-B14F-4D97-AF65-F5344CB8AC3E}">
        <p14:creationId xmlns:p14="http://schemas.microsoft.com/office/powerpoint/2010/main" val="384623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19</a:t>
            </a:fld>
            <a:endParaRPr lang="en-US"/>
          </a:p>
        </p:txBody>
      </p:sp>
    </p:spTree>
    <p:extLst>
      <p:ext uri="{BB962C8B-B14F-4D97-AF65-F5344CB8AC3E}">
        <p14:creationId xmlns:p14="http://schemas.microsoft.com/office/powerpoint/2010/main" val="416898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a:t>
            </a:fld>
            <a:endParaRPr lang="en-US"/>
          </a:p>
        </p:txBody>
      </p:sp>
    </p:spTree>
    <p:extLst>
      <p:ext uri="{BB962C8B-B14F-4D97-AF65-F5344CB8AC3E}">
        <p14:creationId xmlns:p14="http://schemas.microsoft.com/office/powerpoint/2010/main" val="1068008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20</a:t>
            </a:fld>
            <a:endParaRPr lang="en-US"/>
          </a:p>
        </p:txBody>
      </p:sp>
    </p:spTree>
    <p:extLst>
      <p:ext uri="{BB962C8B-B14F-4D97-AF65-F5344CB8AC3E}">
        <p14:creationId xmlns:p14="http://schemas.microsoft.com/office/powerpoint/2010/main" val="1119805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21</a:t>
            </a:fld>
            <a:endParaRPr lang="en-US"/>
          </a:p>
        </p:txBody>
      </p:sp>
    </p:spTree>
    <p:extLst>
      <p:ext uri="{BB962C8B-B14F-4D97-AF65-F5344CB8AC3E}">
        <p14:creationId xmlns:p14="http://schemas.microsoft.com/office/powerpoint/2010/main" val="3473960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22</a:t>
            </a:fld>
            <a:endParaRPr lang="en-US"/>
          </a:p>
        </p:txBody>
      </p:sp>
    </p:spTree>
    <p:extLst>
      <p:ext uri="{BB962C8B-B14F-4D97-AF65-F5344CB8AC3E}">
        <p14:creationId xmlns:p14="http://schemas.microsoft.com/office/powerpoint/2010/main" val="3407762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23</a:t>
            </a:fld>
            <a:endParaRPr lang="en-US"/>
          </a:p>
        </p:txBody>
      </p:sp>
    </p:spTree>
    <p:extLst>
      <p:ext uri="{BB962C8B-B14F-4D97-AF65-F5344CB8AC3E}">
        <p14:creationId xmlns:p14="http://schemas.microsoft.com/office/powerpoint/2010/main" val="3311310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24</a:t>
            </a:fld>
            <a:endParaRPr lang="en-US"/>
          </a:p>
        </p:txBody>
      </p:sp>
    </p:spTree>
    <p:extLst>
      <p:ext uri="{BB962C8B-B14F-4D97-AF65-F5344CB8AC3E}">
        <p14:creationId xmlns:p14="http://schemas.microsoft.com/office/powerpoint/2010/main" val="3679223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25</a:t>
            </a:fld>
            <a:endParaRPr lang="en-US"/>
          </a:p>
        </p:txBody>
      </p:sp>
    </p:spTree>
    <p:extLst>
      <p:ext uri="{BB962C8B-B14F-4D97-AF65-F5344CB8AC3E}">
        <p14:creationId xmlns:p14="http://schemas.microsoft.com/office/powerpoint/2010/main" val="80153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26</a:t>
            </a:fld>
            <a:endParaRPr lang="en-US"/>
          </a:p>
        </p:txBody>
      </p:sp>
    </p:spTree>
    <p:extLst>
      <p:ext uri="{BB962C8B-B14F-4D97-AF65-F5344CB8AC3E}">
        <p14:creationId xmlns:p14="http://schemas.microsoft.com/office/powerpoint/2010/main" val="469519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27</a:t>
            </a:fld>
            <a:endParaRPr lang="en-US"/>
          </a:p>
        </p:txBody>
      </p:sp>
    </p:spTree>
    <p:extLst>
      <p:ext uri="{BB962C8B-B14F-4D97-AF65-F5344CB8AC3E}">
        <p14:creationId xmlns:p14="http://schemas.microsoft.com/office/powerpoint/2010/main" val="1111574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28</a:t>
            </a:fld>
            <a:endParaRPr lang="en-US"/>
          </a:p>
        </p:txBody>
      </p:sp>
    </p:spTree>
    <p:extLst>
      <p:ext uri="{BB962C8B-B14F-4D97-AF65-F5344CB8AC3E}">
        <p14:creationId xmlns:p14="http://schemas.microsoft.com/office/powerpoint/2010/main" val="1561718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29</a:t>
            </a:fld>
            <a:endParaRPr lang="en-US"/>
          </a:p>
        </p:txBody>
      </p:sp>
    </p:spTree>
    <p:extLst>
      <p:ext uri="{BB962C8B-B14F-4D97-AF65-F5344CB8AC3E}">
        <p14:creationId xmlns:p14="http://schemas.microsoft.com/office/powerpoint/2010/main" val="168900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a:t>
            </a:fld>
            <a:endParaRPr lang="en-US"/>
          </a:p>
        </p:txBody>
      </p:sp>
    </p:spTree>
    <p:extLst>
      <p:ext uri="{BB962C8B-B14F-4D97-AF65-F5344CB8AC3E}">
        <p14:creationId xmlns:p14="http://schemas.microsoft.com/office/powerpoint/2010/main" val="3305904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30</a:t>
            </a:fld>
            <a:endParaRPr lang="en-US"/>
          </a:p>
        </p:txBody>
      </p:sp>
    </p:spTree>
    <p:extLst>
      <p:ext uri="{BB962C8B-B14F-4D97-AF65-F5344CB8AC3E}">
        <p14:creationId xmlns:p14="http://schemas.microsoft.com/office/powerpoint/2010/main" val="566011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31</a:t>
            </a:fld>
            <a:endParaRPr lang="en-US"/>
          </a:p>
        </p:txBody>
      </p:sp>
    </p:spTree>
    <p:extLst>
      <p:ext uri="{BB962C8B-B14F-4D97-AF65-F5344CB8AC3E}">
        <p14:creationId xmlns:p14="http://schemas.microsoft.com/office/powerpoint/2010/main" val="1863903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32</a:t>
            </a:fld>
            <a:endParaRPr lang="en-US"/>
          </a:p>
        </p:txBody>
      </p:sp>
    </p:spTree>
    <p:extLst>
      <p:ext uri="{BB962C8B-B14F-4D97-AF65-F5344CB8AC3E}">
        <p14:creationId xmlns:p14="http://schemas.microsoft.com/office/powerpoint/2010/main" val="2227420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33</a:t>
            </a:fld>
            <a:endParaRPr lang="en-US"/>
          </a:p>
        </p:txBody>
      </p:sp>
    </p:spTree>
    <p:extLst>
      <p:ext uri="{BB962C8B-B14F-4D97-AF65-F5344CB8AC3E}">
        <p14:creationId xmlns:p14="http://schemas.microsoft.com/office/powerpoint/2010/main" val="4251042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34</a:t>
            </a:fld>
            <a:endParaRPr lang="en-US"/>
          </a:p>
        </p:txBody>
      </p:sp>
    </p:spTree>
    <p:extLst>
      <p:ext uri="{BB962C8B-B14F-4D97-AF65-F5344CB8AC3E}">
        <p14:creationId xmlns:p14="http://schemas.microsoft.com/office/powerpoint/2010/main" val="4029321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35</a:t>
            </a:fld>
            <a:endParaRPr lang="en-US"/>
          </a:p>
        </p:txBody>
      </p:sp>
    </p:spTree>
    <p:extLst>
      <p:ext uri="{BB962C8B-B14F-4D97-AF65-F5344CB8AC3E}">
        <p14:creationId xmlns:p14="http://schemas.microsoft.com/office/powerpoint/2010/main" val="1108480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36</a:t>
            </a:fld>
            <a:endParaRPr lang="en-US"/>
          </a:p>
        </p:txBody>
      </p:sp>
    </p:spTree>
    <p:extLst>
      <p:ext uri="{BB962C8B-B14F-4D97-AF65-F5344CB8AC3E}">
        <p14:creationId xmlns:p14="http://schemas.microsoft.com/office/powerpoint/2010/main" val="564620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37</a:t>
            </a:fld>
            <a:endParaRPr lang="en-US"/>
          </a:p>
        </p:txBody>
      </p:sp>
    </p:spTree>
    <p:extLst>
      <p:ext uri="{BB962C8B-B14F-4D97-AF65-F5344CB8AC3E}">
        <p14:creationId xmlns:p14="http://schemas.microsoft.com/office/powerpoint/2010/main" val="2563276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38</a:t>
            </a:fld>
            <a:endParaRPr lang="en-US"/>
          </a:p>
        </p:txBody>
      </p:sp>
    </p:spTree>
    <p:extLst>
      <p:ext uri="{BB962C8B-B14F-4D97-AF65-F5344CB8AC3E}">
        <p14:creationId xmlns:p14="http://schemas.microsoft.com/office/powerpoint/2010/main" val="686220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stages of</a:t>
            </a:r>
            <a:r>
              <a:rPr lang="en-US" baseline="0" dirty="0"/>
              <a:t> drying each with their own burners were nearly equal in effectiveness.  Each stage used about the same amount of fuel.  This provides the gin with more drying capacity if conditions require it.  Both of these examples ginned at 5.5% moisture content, wet mass basis.</a:t>
            </a:r>
            <a:endParaRPr lang="en-US" dirty="0"/>
          </a:p>
        </p:txBody>
      </p:sp>
      <p:sp>
        <p:nvSpPr>
          <p:cNvPr id="4" name="Slide Number Placeholder 3"/>
          <p:cNvSpPr>
            <a:spLocks noGrp="1"/>
          </p:cNvSpPr>
          <p:nvPr>
            <p:ph type="sldNum" sz="quarter" idx="10"/>
          </p:nvPr>
        </p:nvSpPr>
        <p:spPr/>
        <p:txBody>
          <a:bodyPr/>
          <a:lstStyle/>
          <a:p>
            <a:fld id="{5AB02B85-CF36-4262-91B1-3EC27673239A}" type="slidenum">
              <a:rPr lang="en-US" smtClean="0"/>
              <a:t>39</a:t>
            </a:fld>
            <a:endParaRPr lang="en-US"/>
          </a:p>
        </p:txBody>
      </p:sp>
    </p:spTree>
    <p:extLst>
      <p:ext uri="{BB962C8B-B14F-4D97-AF65-F5344CB8AC3E}">
        <p14:creationId xmlns:p14="http://schemas.microsoft.com/office/powerpoint/2010/main" val="3287150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4</a:t>
            </a:fld>
            <a:endParaRPr lang="en-US"/>
          </a:p>
        </p:txBody>
      </p:sp>
    </p:spTree>
    <p:extLst>
      <p:ext uri="{BB962C8B-B14F-4D97-AF65-F5344CB8AC3E}">
        <p14:creationId xmlns:p14="http://schemas.microsoft.com/office/powerpoint/2010/main" val="1670444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 moist air from first stage of drying was</a:t>
            </a:r>
            <a:r>
              <a:rPr lang="en-US" baseline="0" dirty="0"/>
              <a:t> skimmed and used to convey seed cotton to the second stage of cleaning. The second stage is half (40%) as effective as the first stage, but it required no additional fuel.  This works fine in dry climates.</a:t>
            </a:r>
            <a:endParaRPr lang="en-US" dirty="0"/>
          </a:p>
        </p:txBody>
      </p:sp>
      <p:sp>
        <p:nvSpPr>
          <p:cNvPr id="4" name="Slide Number Placeholder 3"/>
          <p:cNvSpPr>
            <a:spLocks noGrp="1"/>
          </p:cNvSpPr>
          <p:nvPr>
            <p:ph type="sldNum" sz="quarter" idx="10"/>
          </p:nvPr>
        </p:nvSpPr>
        <p:spPr/>
        <p:txBody>
          <a:bodyPr/>
          <a:lstStyle/>
          <a:p>
            <a:fld id="{5AB02B85-CF36-4262-91B1-3EC27673239A}" type="slidenum">
              <a:rPr lang="en-US" smtClean="0"/>
              <a:t>40</a:t>
            </a:fld>
            <a:endParaRPr lang="en-US"/>
          </a:p>
        </p:txBody>
      </p:sp>
    </p:spTree>
    <p:extLst>
      <p:ext uri="{BB962C8B-B14F-4D97-AF65-F5344CB8AC3E}">
        <p14:creationId xmlns:p14="http://schemas.microsoft.com/office/powerpoint/2010/main" val="613910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gin had the capacity to</a:t>
            </a:r>
            <a:r>
              <a:rPr lang="en-US" baseline="0" dirty="0"/>
              <a:t> do more drying than it needed to at the time of our sampling, so they had turned down the second stage and turned off the third stage burners.  Even without any heat, a little bit of drying took place in the third stage from ambient air conveying the seed cotton.</a:t>
            </a:r>
            <a:endParaRPr lang="en-US" dirty="0"/>
          </a:p>
        </p:txBody>
      </p:sp>
      <p:sp>
        <p:nvSpPr>
          <p:cNvPr id="4" name="Slide Number Placeholder 3"/>
          <p:cNvSpPr>
            <a:spLocks noGrp="1"/>
          </p:cNvSpPr>
          <p:nvPr>
            <p:ph type="sldNum" sz="quarter" idx="10"/>
          </p:nvPr>
        </p:nvSpPr>
        <p:spPr/>
        <p:txBody>
          <a:bodyPr/>
          <a:lstStyle/>
          <a:p>
            <a:fld id="{5AB02B85-CF36-4262-91B1-3EC27673239A}" type="slidenum">
              <a:rPr lang="en-US" smtClean="0"/>
              <a:t>41</a:t>
            </a:fld>
            <a:endParaRPr lang="en-US"/>
          </a:p>
        </p:txBody>
      </p:sp>
    </p:spTree>
    <p:extLst>
      <p:ext uri="{BB962C8B-B14F-4D97-AF65-F5344CB8AC3E}">
        <p14:creationId xmlns:p14="http://schemas.microsoft.com/office/powerpoint/2010/main" val="42540822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42</a:t>
            </a:fld>
            <a:endParaRPr lang="en-US"/>
          </a:p>
        </p:txBody>
      </p:sp>
    </p:spTree>
    <p:extLst>
      <p:ext uri="{BB962C8B-B14F-4D97-AF65-F5344CB8AC3E}">
        <p14:creationId xmlns:p14="http://schemas.microsoft.com/office/powerpoint/2010/main" val="2144588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43</a:t>
            </a:fld>
            <a:endParaRPr lang="en-US"/>
          </a:p>
        </p:txBody>
      </p:sp>
    </p:spTree>
    <p:extLst>
      <p:ext uri="{BB962C8B-B14F-4D97-AF65-F5344CB8AC3E}">
        <p14:creationId xmlns:p14="http://schemas.microsoft.com/office/powerpoint/2010/main" val="1842751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44</a:t>
            </a:fld>
            <a:endParaRPr lang="en-US"/>
          </a:p>
        </p:txBody>
      </p:sp>
    </p:spTree>
    <p:extLst>
      <p:ext uri="{BB962C8B-B14F-4D97-AF65-F5344CB8AC3E}">
        <p14:creationId xmlns:p14="http://schemas.microsoft.com/office/powerpoint/2010/main" val="2091537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45</a:t>
            </a:fld>
            <a:endParaRPr lang="en-US"/>
          </a:p>
        </p:txBody>
      </p:sp>
    </p:spTree>
    <p:extLst>
      <p:ext uri="{BB962C8B-B14F-4D97-AF65-F5344CB8AC3E}">
        <p14:creationId xmlns:p14="http://schemas.microsoft.com/office/powerpoint/2010/main" val="5681165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46</a:t>
            </a:fld>
            <a:endParaRPr lang="en-US"/>
          </a:p>
        </p:txBody>
      </p:sp>
    </p:spTree>
    <p:extLst>
      <p:ext uri="{BB962C8B-B14F-4D97-AF65-F5344CB8AC3E}">
        <p14:creationId xmlns:p14="http://schemas.microsoft.com/office/powerpoint/2010/main" val="5533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47</a:t>
            </a:fld>
            <a:endParaRPr lang="en-US"/>
          </a:p>
        </p:txBody>
      </p:sp>
    </p:spTree>
    <p:extLst>
      <p:ext uri="{BB962C8B-B14F-4D97-AF65-F5344CB8AC3E}">
        <p14:creationId xmlns:p14="http://schemas.microsoft.com/office/powerpoint/2010/main" val="511515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48</a:t>
            </a:fld>
            <a:endParaRPr lang="en-US"/>
          </a:p>
        </p:txBody>
      </p:sp>
    </p:spTree>
    <p:extLst>
      <p:ext uri="{BB962C8B-B14F-4D97-AF65-F5344CB8AC3E}">
        <p14:creationId xmlns:p14="http://schemas.microsoft.com/office/powerpoint/2010/main" val="132780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49</a:t>
            </a:fld>
            <a:endParaRPr lang="en-US"/>
          </a:p>
        </p:txBody>
      </p:sp>
    </p:spTree>
    <p:extLst>
      <p:ext uri="{BB962C8B-B14F-4D97-AF65-F5344CB8AC3E}">
        <p14:creationId xmlns:p14="http://schemas.microsoft.com/office/powerpoint/2010/main" val="134255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5</a:t>
            </a:fld>
            <a:endParaRPr lang="en-US"/>
          </a:p>
        </p:txBody>
      </p:sp>
    </p:spTree>
    <p:extLst>
      <p:ext uri="{BB962C8B-B14F-4D97-AF65-F5344CB8AC3E}">
        <p14:creationId xmlns:p14="http://schemas.microsoft.com/office/powerpoint/2010/main" val="3117105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50</a:t>
            </a:fld>
            <a:endParaRPr lang="en-US"/>
          </a:p>
        </p:txBody>
      </p:sp>
    </p:spTree>
    <p:extLst>
      <p:ext uri="{BB962C8B-B14F-4D97-AF65-F5344CB8AC3E}">
        <p14:creationId xmlns:p14="http://schemas.microsoft.com/office/powerpoint/2010/main" val="41894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6</a:t>
            </a:fld>
            <a:endParaRPr lang="en-US"/>
          </a:p>
        </p:txBody>
      </p:sp>
    </p:spTree>
    <p:extLst>
      <p:ext uri="{BB962C8B-B14F-4D97-AF65-F5344CB8AC3E}">
        <p14:creationId xmlns:p14="http://schemas.microsoft.com/office/powerpoint/2010/main" val="402337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7</a:t>
            </a:fld>
            <a:endParaRPr lang="en-US"/>
          </a:p>
        </p:txBody>
      </p:sp>
    </p:spTree>
    <p:extLst>
      <p:ext uri="{BB962C8B-B14F-4D97-AF65-F5344CB8AC3E}">
        <p14:creationId xmlns:p14="http://schemas.microsoft.com/office/powerpoint/2010/main" val="24505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8</a:t>
            </a:fld>
            <a:endParaRPr lang="en-US"/>
          </a:p>
        </p:txBody>
      </p:sp>
    </p:spTree>
    <p:extLst>
      <p:ext uri="{BB962C8B-B14F-4D97-AF65-F5344CB8AC3E}">
        <p14:creationId xmlns:p14="http://schemas.microsoft.com/office/powerpoint/2010/main" val="935592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E381CB-48AC-4A16-AD9C-F1251712AA42}" type="slidenum">
              <a:rPr lang="en-US" smtClean="0"/>
              <a:t>9</a:t>
            </a:fld>
            <a:endParaRPr lang="en-US"/>
          </a:p>
        </p:txBody>
      </p:sp>
    </p:spTree>
    <p:extLst>
      <p:ext uri="{BB962C8B-B14F-4D97-AF65-F5344CB8AC3E}">
        <p14:creationId xmlns:p14="http://schemas.microsoft.com/office/powerpoint/2010/main" val="3069122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2DA34B-B9FF-4625-B205-55F0C60CC64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E5A6D833-9921-4D40-A6F5-5630A56B66E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D04AFFA6-ED38-4E31-8355-092721688A38}"/>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5" name="Footer Placeholder 4">
            <a:extLst>
              <a:ext uri="{FF2B5EF4-FFF2-40B4-BE49-F238E27FC236}">
                <a16:creationId xmlns:a16="http://schemas.microsoft.com/office/drawing/2014/main" xmlns="" id="{29BFB02E-33FE-41D7-A9AD-846DCB673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B4FE03-A1C4-4742-8ECC-441E35BE3714}"/>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49256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444CB3-9D38-42D8-A693-35E75EB49B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9AD7F36-F47F-469F-9375-CA3CA2D8D9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2458E5-FC25-4F97-9A8A-EE78EAE1F9EC}"/>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5" name="Footer Placeholder 4">
            <a:extLst>
              <a:ext uri="{FF2B5EF4-FFF2-40B4-BE49-F238E27FC236}">
                <a16:creationId xmlns:a16="http://schemas.microsoft.com/office/drawing/2014/main" xmlns="" id="{79B24BB7-0442-47A4-BDDB-97896004E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001302-B4FA-4D82-AC19-0E72CEDCC440}"/>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371005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CC83AB8-0490-4F3D-8443-50DCA780721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86F771A-88D6-445D-A80B-70C1F703838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8A11B9-F394-45BB-B820-EF07E329FBDC}"/>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5" name="Footer Placeholder 4">
            <a:extLst>
              <a:ext uri="{FF2B5EF4-FFF2-40B4-BE49-F238E27FC236}">
                <a16:creationId xmlns:a16="http://schemas.microsoft.com/office/drawing/2014/main" xmlns="" id="{2FAC40AE-58A3-46BC-9BD4-21408693C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AB0493-27FA-4C61-978E-AD597C17E9A6}"/>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2474359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EC6D85-966F-4953-A53C-42CD13674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34F4C0-9D44-4342-8559-90B3D7A855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FDBC26-49FB-499B-AE1C-6A0A5F290436}"/>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5" name="Footer Placeholder 4">
            <a:extLst>
              <a:ext uri="{FF2B5EF4-FFF2-40B4-BE49-F238E27FC236}">
                <a16:creationId xmlns:a16="http://schemas.microsoft.com/office/drawing/2014/main" xmlns="" id="{4BB5D9C4-F3BD-4422-B388-F2028BF42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F0DE62-C57F-40D3-8DFC-4905BCF19517}"/>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993243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27CDD-AB1C-4298-A3F1-7C9923AA48C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37C339E2-BCBC-421F-ADFA-3DFDF1C6DBA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05F07071-F881-474B-BA2E-88174AF228A9}"/>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5" name="Footer Placeholder 4">
            <a:extLst>
              <a:ext uri="{FF2B5EF4-FFF2-40B4-BE49-F238E27FC236}">
                <a16:creationId xmlns:a16="http://schemas.microsoft.com/office/drawing/2014/main" xmlns="" id="{3E75715C-9EC1-4355-A2E9-FED1E9312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FDC42A-2067-4BA8-8DF6-B309F7F4FFC7}"/>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388025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1838C-3626-4040-A415-32C62545B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06B9AB-FBF1-4498-9EB0-AEBBBA734B4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37AD5E-7204-4F5A-BF1D-AEB307A38CB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2D50356-C5BD-4C45-884C-C7268D7DE795}"/>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6" name="Footer Placeholder 5">
            <a:extLst>
              <a:ext uri="{FF2B5EF4-FFF2-40B4-BE49-F238E27FC236}">
                <a16:creationId xmlns:a16="http://schemas.microsoft.com/office/drawing/2014/main" xmlns="" id="{F3D0C9F7-34F0-494B-8D6D-79CA47F8E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7F1574-2194-4D7F-9E21-2E14DE37CF09}"/>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333603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4DABF8-79EF-4336-9B1D-01CE4A58603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E04BD5B-988B-4E87-84A9-ED998FFEEF3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C5252B98-0388-4896-B5D2-BB77637E772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9A56BE-29BA-48CB-876A-509231A353F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43038D9F-255B-4914-9CA3-E376628599F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FC54BBC-6EDE-4B97-9980-DB4A78961D79}"/>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8" name="Footer Placeholder 7">
            <a:extLst>
              <a:ext uri="{FF2B5EF4-FFF2-40B4-BE49-F238E27FC236}">
                <a16:creationId xmlns:a16="http://schemas.microsoft.com/office/drawing/2014/main" xmlns="" id="{B746D0D5-2AFC-437C-BE68-E14D9B29D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5C3EBF1-0534-4327-BE20-3596EAC24E8B}"/>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146274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DA2EAF-605E-4183-BD9B-DF78943B30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5781B8-35D0-4972-BBD6-A399D8CC3938}"/>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4" name="Footer Placeholder 3">
            <a:extLst>
              <a:ext uri="{FF2B5EF4-FFF2-40B4-BE49-F238E27FC236}">
                <a16:creationId xmlns:a16="http://schemas.microsoft.com/office/drawing/2014/main" xmlns="" id="{01B77576-41F2-4CFF-B834-86608F223C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4D624A5-430A-4784-96AD-9707882C39B8}"/>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277113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FFE621C-4424-44E4-AB93-F09A5C8140D1}"/>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3" name="Footer Placeholder 2">
            <a:extLst>
              <a:ext uri="{FF2B5EF4-FFF2-40B4-BE49-F238E27FC236}">
                <a16:creationId xmlns:a16="http://schemas.microsoft.com/office/drawing/2014/main" xmlns="" id="{13C7AF34-48AA-493E-9A53-4047EFC419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9BD60E9-E865-4701-AF2F-925CCBF09F78}"/>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4051381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8C4FED-0CE7-4C4C-B389-5922A3F395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268F6CE3-31BD-4FB8-85B8-0DE1003EBE4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3DF857B-32C2-4779-9D27-A838C0556E7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AEB0B1AD-B0C4-4765-9A2A-F350894B20F2}"/>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6" name="Footer Placeholder 5">
            <a:extLst>
              <a:ext uri="{FF2B5EF4-FFF2-40B4-BE49-F238E27FC236}">
                <a16:creationId xmlns:a16="http://schemas.microsoft.com/office/drawing/2014/main" xmlns="" id="{D7D972D7-6B26-4C99-BEBD-FA8384A7B5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F3C07E-F10A-40F4-8E93-6E604447F89B}"/>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1154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3E47C8-8E8B-40EF-A55E-26EA3A79F6C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115E27DC-1A99-46FA-AFA6-2785EABC16A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FE61F0E0-56A6-4C18-B2FE-A3CF2998680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AF6CDC72-4B7D-44EC-A137-ABE3B016A82B}"/>
              </a:ext>
            </a:extLst>
          </p:cNvPr>
          <p:cNvSpPr>
            <a:spLocks noGrp="1"/>
          </p:cNvSpPr>
          <p:nvPr>
            <p:ph type="dt" sz="half" idx="10"/>
          </p:nvPr>
        </p:nvSpPr>
        <p:spPr/>
        <p:txBody>
          <a:bodyPr/>
          <a:lstStyle/>
          <a:p>
            <a:fld id="{22247C7A-D4F9-419B-8931-84D811F88939}" type="datetimeFigureOut">
              <a:rPr lang="en-US" smtClean="0"/>
              <a:t>2/1/2019</a:t>
            </a:fld>
            <a:endParaRPr lang="en-US"/>
          </a:p>
        </p:txBody>
      </p:sp>
      <p:sp>
        <p:nvSpPr>
          <p:cNvPr id="6" name="Footer Placeholder 5">
            <a:extLst>
              <a:ext uri="{FF2B5EF4-FFF2-40B4-BE49-F238E27FC236}">
                <a16:creationId xmlns:a16="http://schemas.microsoft.com/office/drawing/2014/main" xmlns="" id="{6F7CAFEA-B21B-472D-A6C4-1ED64A8E1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6DD82D3-74B8-4879-8FD1-47D6396E0354}"/>
              </a:ext>
            </a:extLst>
          </p:cNvPr>
          <p:cNvSpPr>
            <a:spLocks noGrp="1"/>
          </p:cNvSpPr>
          <p:nvPr>
            <p:ph type="sldNum" sz="quarter" idx="12"/>
          </p:nvPr>
        </p:nvSpPr>
        <p:spPr/>
        <p:txBody>
          <a:bodyPr/>
          <a:lstStyle/>
          <a:p>
            <a:fld id="{9CA3B163-F2F1-40BD-9DC7-08E0A8467CA6}" type="slidenum">
              <a:rPr lang="en-US" smtClean="0"/>
              <a:t>‹#›</a:t>
            </a:fld>
            <a:endParaRPr lang="en-US"/>
          </a:p>
        </p:txBody>
      </p:sp>
    </p:spTree>
    <p:extLst>
      <p:ext uri="{BB962C8B-B14F-4D97-AF65-F5344CB8AC3E}">
        <p14:creationId xmlns:p14="http://schemas.microsoft.com/office/powerpoint/2010/main" val="126674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B7CECF1-B99B-4854-B8CC-34764D9BC5E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B8223B9-D69C-46D5-8A76-7D36A80529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BFA771-6329-4233-A504-2136D1E007D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2247C7A-D4F9-419B-8931-84D811F88939}" type="datetimeFigureOut">
              <a:rPr lang="en-US" smtClean="0"/>
              <a:t>2/1/2019</a:t>
            </a:fld>
            <a:endParaRPr lang="en-US"/>
          </a:p>
        </p:txBody>
      </p:sp>
      <p:sp>
        <p:nvSpPr>
          <p:cNvPr id="5" name="Footer Placeholder 4">
            <a:extLst>
              <a:ext uri="{FF2B5EF4-FFF2-40B4-BE49-F238E27FC236}">
                <a16:creationId xmlns:a16="http://schemas.microsoft.com/office/drawing/2014/main" xmlns="" id="{75726868-80C2-484D-927A-24382C22FBA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B0F33EC-F9ED-482A-8EF0-64C970EC879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A3B163-F2F1-40BD-9DC7-08E0A8467CA6}" type="slidenum">
              <a:rPr lang="en-US" smtClean="0"/>
              <a:t>‹#›</a:t>
            </a:fld>
            <a:endParaRPr lang="en-US"/>
          </a:p>
        </p:txBody>
      </p:sp>
    </p:spTree>
    <p:extLst>
      <p:ext uri="{BB962C8B-B14F-4D97-AF65-F5344CB8AC3E}">
        <p14:creationId xmlns:p14="http://schemas.microsoft.com/office/powerpoint/2010/main" val="3555471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10.xml"/><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jpe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1.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tags" Target="../tags/tag1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jpeg"/><Relationship Id="rId4" Type="http://schemas.openxmlformats.org/officeDocument/2006/relationships/notesSlide" Target="../notesSlides/notesSlide14.xml"/><Relationship Id="rId9"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3.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chart" Target="../charts/char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chart" Target="../charts/char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chart" Target="../charts/char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chart" Target="../charts/chart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chart" Target="../charts/char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31.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9">
            <a:extLst>
              <a:ext uri="{FF2B5EF4-FFF2-40B4-BE49-F238E27FC236}">
                <a16:creationId xmlns:a16="http://schemas.microsoft.com/office/drawing/2014/main" xmlns="" id="{8CEA8D0C-AEBF-4015-8B31-5EABF903BFCE}"/>
              </a:ext>
            </a:extLst>
          </p:cNvPr>
          <p:cNvSpPr>
            <a:spLocks noGrp="1"/>
          </p:cNvSpPr>
          <p:nvPr>
            <p:ph type="ctrTitle"/>
          </p:nvPr>
        </p:nvSpPr>
        <p:spPr/>
        <p:txBody>
          <a:bodyPr/>
          <a:lstStyle/>
          <a:p>
            <a:r>
              <a:rPr lang="en-US" dirty="0"/>
              <a:t>Saving Energy</a:t>
            </a:r>
            <a:r>
              <a:rPr lang="en-US" dirty="0">
                <a:solidFill>
                  <a:srgbClr val="FF00FF"/>
                </a:solidFill>
              </a:rPr>
              <a:t/>
            </a:r>
            <a:br>
              <a:rPr lang="en-US" dirty="0">
                <a:solidFill>
                  <a:srgbClr val="FF00FF"/>
                </a:solidFill>
              </a:rPr>
            </a:br>
            <a:r>
              <a:rPr lang="en-US" dirty="0"/>
              <a:t> in Cotton Gins</a:t>
            </a:r>
          </a:p>
        </p:txBody>
      </p:sp>
      <p:sp>
        <p:nvSpPr>
          <p:cNvPr id="11" name="Subtitle 10">
            <a:extLst>
              <a:ext uri="{FF2B5EF4-FFF2-40B4-BE49-F238E27FC236}">
                <a16:creationId xmlns:a16="http://schemas.microsoft.com/office/drawing/2014/main" xmlns="" id="{146E2EAE-3EDA-4AB7-AD6F-76DE7AB68A68}"/>
              </a:ext>
            </a:extLst>
          </p:cNvPr>
          <p:cNvSpPr>
            <a:spLocks noGrp="1"/>
          </p:cNvSpPr>
          <p:nvPr>
            <p:ph type="subTitle" idx="1"/>
          </p:nvPr>
        </p:nvSpPr>
        <p:spPr/>
        <p:txBody>
          <a:bodyPr/>
          <a:lstStyle/>
          <a:p>
            <a:r>
              <a:rPr lang="en-US" dirty="0"/>
              <a:t>Paul A. Funk, Robert G. Hardin IV, and Albert A. Terrazas</a:t>
            </a:r>
          </a:p>
          <a:p>
            <a:endParaRPr lang="en-US" dirty="0"/>
          </a:p>
        </p:txBody>
      </p:sp>
    </p:spTree>
    <p:custDataLst>
      <p:tags r:id="rId1"/>
    </p:custDataLst>
    <p:extLst>
      <p:ext uri="{BB962C8B-B14F-4D97-AF65-F5344CB8AC3E}">
        <p14:creationId xmlns:p14="http://schemas.microsoft.com/office/powerpoint/2010/main" val="1732720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normAutofit/>
          </a:bodyPr>
          <a:lstStyle/>
          <a:p>
            <a:r>
              <a:rPr lang="en-US" dirty="0"/>
              <a:t>Electricity:</a:t>
            </a:r>
            <a:r>
              <a:rPr lang="en-US" dirty="0">
                <a:solidFill>
                  <a:srgbClr val="FF00FF"/>
                </a:solidFill>
              </a:rPr>
              <a:t/>
            </a:r>
            <a:br>
              <a:rPr lang="en-US" dirty="0">
                <a:solidFill>
                  <a:srgbClr val="FF00FF"/>
                </a:solidFill>
              </a:rPr>
            </a:br>
            <a:r>
              <a:rPr lang="en-US" dirty="0"/>
              <a:t>Monitoring Methods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a:xfrm>
            <a:off x="620024" y="1609965"/>
            <a:ext cx="7886700" cy="4351338"/>
          </a:xfrm>
        </p:spPr>
        <p:txBody>
          <a:bodyPr/>
          <a:lstStyle/>
          <a:p>
            <a:r>
              <a:rPr lang="en-US" dirty="0"/>
              <a:t>Ammeter transmits current signal</a:t>
            </a:r>
          </a:p>
          <a:p>
            <a:r>
              <a:rPr lang="en-US" dirty="0"/>
              <a:t>Logger records values</a:t>
            </a:r>
          </a:p>
          <a:p>
            <a:endParaRPr lang="en-US" dirty="0"/>
          </a:p>
        </p:txBody>
      </p:sp>
      <p:pic>
        <p:nvPicPr>
          <p:cNvPr id="10" name="Picture 9">
            <a:extLst>
              <a:ext uri="{FF2B5EF4-FFF2-40B4-BE49-F238E27FC236}">
                <a16:creationId xmlns:a16="http://schemas.microsoft.com/office/drawing/2014/main" xmlns="" id="{F6AA5279-ADD6-45FC-9797-652E1A214EF0}"/>
              </a:ext>
            </a:extLst>
          </p:cNvPr>
          <p:cNvPicPr/>
          <p:nvPr/>
        </p:nvPicPr>
        <p:blipFill rotWithShape="1">
          <a:blip r:embed="rId5">
            <a:extLst>
              <a:ext uri="{28A0092B-C50C-407E-A947-70E740481C1C}">
                <a14:useLocalDpi xmlns:a14="http://schemas.microsoft.com/office/drawing/2010/main"/>
              </a:ext>
            </a:extLst>
          </a:blip>
          <a:srcRect/>
          <a:stretch/>
        </p:blipFill>
        <p:spPr bwMode="auto">
          <a:xfrm>
            <a:off x="3200400" y="3327400"/>
            <a:ext cx="5943600" cy="3530600"/>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xmlns="" id="{1540A882-5D08-4E07-94A2-585A01C8EE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3214" y="1664731"/>
            <a:ext cx="3260785" cy="1656437"/>
          </a:xfrm>
          <a:prstGeom prst="rect">
            <a:avLst/>
          </a:prstGeom>
        </p:spPr>
      </p:pic>
      <p:pic>
        <p:nvPicPr>
          <p:cNvPr id="11" name="Picture 10">
            <a:extLst>
              <a:ext uri="{FF2B5EF4-FFF2-40B4-BE49-F238E27FC236}">
                <a16:creationId xmlns:a16="http://schemas.microsoft.com/office/drawing/2014/main" xmlns="" id="{BAFEE0C8-7D7C-40FD-94E2-10DE12994E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2444151"/>
            <a:ext cx="2871638" cy="2438400"/>
          </a:xfrm>
          <a:prstGeom prst="rect">
            <a:avLst/>
          </a:prstGeom>
        </p:spPr>
      </p:pic>
      <p:pic>
        <p:nvPicPr>
          <p:cNvPr id="13" name="Picture 12">
            <a:extLst>
              <a:ext uri="{FF2B5EF4-FFF2-40B4-BE49-F238E27FC236}">
                <a16:creationId xmlns:a16="http://schemas.microsoft.com/office/drawing/2014/main" xmlns="" id="{37DF32BB-8797-428A-AB2C-89D192E700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970" y="4886960"/>
            <a:ext cx="2626360" cy="1971040"/>
          </a:xfrm>
          <a:prstGeom prst="rect">
            <a:avLst/>
          </a:prstGeom>
        </p:spPr>
      </p:pic>
      <p:pic>
        <p:nvPicPr>
          <p:cNvPr id="15" name="Picture 14">
            <a:extLst>
              <a:ext uri="{FF2B5EF4-FFF2-40B4-BE49-F238E27FC236}">
                <a16:creationId xmlns:a16="http://schemas.microsoft.com/office/drawing/2014/main" xmlns="" id="{D3D8EEFE-D118-4E9A-A9B0-1F1C98CD3F5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080000" y="0"/>
            <a:ext cx="4064000" cy="1664898"/>
          </a:xfrm>
          <a:prstGeom prst="rect">
            <a:avLst/>
          </a:prstGeom>
        </p:spPr>
      </p:pic>
    </p:spTree>
    <p:custDataLst>
      <p:tags r:id="rId1"/>
    </p:custDataLst>
    <p:extLst>
      <p:ext uri="{BB962C8B-B14F-4D97-AF65-F5344CB8AC3E}">
        <p14:creationId xmlns:p14="http://schemas.microsoft.com/office/powerpoint/2010/main" val="1029877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Electricity: Results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a:xfrm>
            <a:off x="628649" y="1825625"/>
            <a:ext cx="5841161" cy="3634896"/>
          </a:xfrm>
          <a:solidFill>
            <a:schemeClr val="bg1">
              <a:alpha val="50000"/>
            </a:schemeClr>
          </a:solidFill>
        </p:spPr>
        <p:txBody>
          <a:bodyPr>
            <a:normAutofit fontScale="92500"/>
          </a:bodyPr>
          <a:lstStyle/>
          <a:p>
            <a:pPr marL="0" indent="0">
              <a:buNone/>
            </a:pPr>
            <a:r>
              <a:rPr lang="en-US" sz="2400" dirty="0">
                <a:solidFill>
                  <a:srgbClr val="FF00FF"/>
                </a:solidFill>
              </a:rPr>
              <a:t>		</a:t>
            </a:r>
            <a:r>
              <a:rPr lang="en-US" sz="2400" dirty="0"/>
              <a:t>Electrical Energy Consumed (kWh/b)</a:t>
            </a:r>
          </a:p>
          <a:p>
            <a:pPr marL="0" indent="0">
              <a:buNone/>
            </a:pPr>
            <a:r>
              <a:rPr lang="en-US" sz="2400" dirty="0">
                <a:solidFill>
                  <a:srgbClr val="FF00FF"/>
                </a:solidFill>
              </a:rPr>
              <a:t>				</a:t>
            </a:r>
            <a:r>
              <a:rPr lang="en-US" sz="2400" u="sng" dirty="0"/>
              <a:t>1962</a:t>
            </a:r>
            <a:r>
              <a:rPr lang="en-US" sz="2400" u="sng" dirty="0">
                <a:solidFill>
                  <a:srgbClr val="FF00FF"/>
                </a:solidFill>
              </a:rPr>
              <a:t>	</a:t>
            </a:r>
            <a:r>
              <a:rPr lang="en-US" sz="2400" u="sng" dirty="0">
                <a:solidFill>
                  <a:srgbClr val="FF0000"/>
                </a:solidFill>
              </a:rPr>
              <a:t>1982</a:t>
            </a:r>
            <a:r>
              <a:rPr lang="en-US" sz="2400" u="sng" dirty="0">
                <a:solidFill>
                  <a:srgbClr val="FF00FF"/>
                </a:solidFill>
              </a:rPr>
              <a:t>	</a:t>
            </a:r>
            <a:r>
              <a:rPr lang="en-US" sz="2400" u="sng" dirty="0"/>
              <a:t>2009</a:t>
            </a:r>
          </a:p>
          <a:p>
            <a:pPr marL="0" indent="0">
              <a:buNone/>
            </a:pPr>
            <a:r>
              <a:rPr lang="en-US" sz="2400" dirty="0"/>
              <a:t>Seed Cotton Cleaning</a:t>
            </a:r>
            <a:r>
              <a:rPr lang="en-US" sz="2400" dirty="0">
                <a:solidFill>
                  <a:srgbClr val="FF00FF"/>
                </a:solidFill>
              </a:rPr>
              <a:t>	</a:t>
            </a:r>
            <a:r>
              <a:rPr lang="en-US" sz="2400" dirty="0"/>
              <a:t>  2.6</a:t>
            </a:r>
            <a:r>
              <a:rPr lang="en-US" sz="2400" dirty="0">
                <a:solidFill>
                  <a:srgbClr val="FF00FF"/>
                </a:solidFill>
              </a:rPr>
              <a:t>	</a:t>
            </a:r>
            <a:r>
              <a:rPr lang="en-US" sz="2400" dirty="0"/>
              <a:t>  </a:t>
            </a:r>
            <a:r>
              <a:rPr lang="en-US" sz="2400" dirty="0">
                <a:solidFill>
                  <a:srgbClr val="FF0000"/>
                </a:solidFill>
              </a:rPr>
              <a:t>5.4</a:t>
            </a:r>
            <a:r>
              <a:rPr lang="en-US" sz="2400" dirty="0">
                <a:solidFill>
                  <a:srgbClr val="FF00FF"/>
                </a:solidFill>
              </a:rPr>
              <a:t>	</a:t>
            </a:r>
            <a:r>
              <a:rPr lang="en-US" sz="2400" dirty="0"/>
              <a:t>  2.9</a:t>
            </a:r>
          </a:p>
          <a:p>
            <a:pPr marL="0" indent="0">
              <a:buNone/>
            </a:pPr>
            <a:r>
              <a:rPr lang="en-US" sz="2400" dirty="0"/>
              <a:t>Saw Ginning</a:t>
            </a:r>
            <a:r>
              <a:rPr lang="en-US" sz="2400" dirty="0">
                <a:solidFill>
                  <a:srgbClr val="FF00FF"/>
                </a:solidFill>
              </a:rPr>
              <a:t>		</a:t>
            </a:r>
            <a:r>
              <a:rPr lang="en-US" sz="2400" dirty="0"/>
              <a:t>  8.5</a:t>
            </a:r>
            <a:r>
              <a:rPr lang="en-US" sz="2400" dirty="0">
                <a:solidFill>
                  <a:srgbClr val="FF00FF"/>
                </a:solidFill>
              </a:rPr>
              <a:t>	</a:t>
            </a:r>
            <a:r>
              <a:rPr lang="en-US" sz="2400" dirty="0"/>
              <a:t>  </a:t>
            </a:r>
            <a:r>
              <a:rPr lang="en-US" sz="2400" dirty="0">
                <a:solidFill>
                  <a:srgbClr val="FF0000"/>
                </a:solidFill>
              </a:rPr>
              <a:t>7.0</a:t>
            </a:r>
            <a:r>
              <a:rPr lang="en-US" sz="2400" dirty="0">
                <a:solidFill>
                  <a:srgbClr val="FF00FF"/>
                </a:solidFill>
              </a:rPr>
              <a:t>	</a:t>
            </a:r>
            <a:r>
              <a:rPr lang="en-US" sz="2400" dirty="0"/>
              <a:t>  6.4</a:t>
            </a:r>
          </a:p>
          <a:p>
            <a:pPr marL="0" indent="0">
              <a:buNone/>
            </a:pPr>
            <a:r>
              <a:rPr lang="en-US" sz="2400" dirty="0"/>
              <a:t>Lint Cleaning</a:t>
            </a:r>
            <a:r>
              <a:rPr lang="en-US" sz="2400" dirty="0">
                <a:solidFill>
                  <a:srgbClr val="FF00FF"/>
                </a:solidFill>
              </a:rPr>
              <a:t>		</a:t>
            </a:r>
            <a:r>
              <a:rPr lang="en-US" sz="2400" dirty="0"/>
              <a:t>  7.7</a:t>
            </a:r>
            <a:r>
              <a:rPr lang="en-US" sz="2400" dirty="0">
                <a:solidFill>
                  <a:srgbClr val="FF00FF"/>
                </a:solidFill>
              </a:rPr>
              <a:t>	</a:t>
            </a:r>
            <a:r>
              <a:rPr lang="en-US" sz="2400" dirty="0"/>
              <a:t>  </a:t>
            </a:r>
            <a:r>
              <a:rPr lang="en-US" sz="2400" dirty="0">
                <a:solidFill>
                  <a:srgbClr val="FF0000"/>
                </a:solidFill>
              </a:rPr>
              <a:t>4.6</a:t>
            </a:r>
            <a:r>
              <a:rPr lang="en-US" sz="2400" dirty="0">
                <a:solidFill>
                  <a:srgbClr val="FF00FF"/>
                </a:solidFill>
              </a:rPr>
              <a:t>	</a:t>
            </a:r>
            <a:r>
              <a:rPr lang="en-US" sz="2400" dirty="0"/>
              <a:t>  2.4</a:t>
            </a:r>
          </a:p>
          <a:p>
            <a:pPr marL="0" indent="0">
              <a:buNone/>
            </a:pPr>
            <a:r>
              <a:rPr lang="en-US" sz="2400" dirty="0"/>
              <a:t>Bale Packaging</a:t>
            </a:r>
            <a:r>
              <a:rPr lang="en-US" sz="2400" dirty="0">
                <a:solidFill>
                  <a:srgbClr val="FF00FF"/>
                </a:solidFill>
              </a:rPr>
              <a:t>		</a:t>
            </a:r>
            <a:r>
              <a:rPr lang="en-US" sz="2400" dirty="0"/>
              <a:t>  5.8</a:t>
            </a:r>
            <a:r>
              <a:rPr lang="en-US" sz="2400" dirty="0">
                <a:solidFill>
                  <a:srgbClr val="FF00FF"/>
                </a:solidFill>
              </a:rPr>
              <a:t>	</a:t>
            </a:r>
            <a:r>
              <a:rPr lang="en-US" sz="2400" dirty="0"/>
              <a:t>  </a:t>
            </a:r>
            <a:r>
              <a:rPr lang="en-US" sz="2400" dirty="0">
                <a:solidFill>
                  <a:srgbClr val="FF0000"/>
                </a:solidFill>
              </a:rPr>
              <a:t>4.0</a:t>
            </a:r>
            <a:r>
              <a:rPr lang="en-US" sz="2400" dirty="0">
                <a:solidFill>
                  <a:srgbClr val="FF00FF"/>
                </a:solidFill>
              </a:rPr>
              <a:t>	</a:t>
            </a:r>
            <a:r>
              <a:rPr lang="en-US" sz="2400" dirty="0"/>
              <a:t>  4.7</a:t>
            </a:r>
          </a:p>
          <a:p>
            <a:pPr marL="0" indent="0">
              <a:buNone/>
            </a:pPr>
            <a:r>
              <a:rPr lang="en-US" sz="2400" dirty="0"/>
              <a:t>Materials Handling</a:t>
            </a:r>
            <a:r>
              <a:rPr lang="en-US" sz="2400" dirty="0">
                <a:solidFill>
                  <a:srgbClr val="FF00FF"/>
                </a:solidFill>
              </a:rPr>
              <a:t>	</a:t>
            </a:r>
            <a:r>
              <a:rPr lang="en-US" sz="2400" dirty="0"/>
              <a:t> </a:t>
            </a:r>
            <a:r>
              <a:rPr lang="en-US" sz="2400" u="sng" dirty="0"/>
              <a:t>22.9</a:t>
            </a:r>
            <a:r>
              <a:rPr lang="en-US" sz="2400" u="sng" dirty="0">
                <a:solidFill>
                  <a:srgbClr val="FF00FF"/>
                </a:solidFill>
              </a:rPr>
              <a:t>	</a:t>
            </a:r>
            <a:r>
              <a:rPr lang="en-US" sz="2400" u="sng" dirty="0"/>
              <a:t> </a:t>
            </a:r>
            <a:r>
              <a:rPr lang="en-US" sz="2400" u="sng" dirty="0">
                <a:solidFill>
                  <a:srgbClr val="FF0000"/>
                </a:solidFill>
              </a:rPr>
              <a:t>31.0</a:t>
            </a:r>
            <a:r>
              <a:rPr lang="en-US" sz="2400" u="sng" dirty="0">
                <a:solidFill>
                  <a:srgbClr val="FF00FF"/>
                </a:solidFill>
              </a:rPr>
              <a:t>	</a:t>
            </a:r>
            <a:r>
              <a:rPr lang="en-US" sz="2400" u="sng" dirty="0"/>
              <a:t> 23.2</a:t>
            </a:r>
          </a:p>
          <a:p>
            <a:pPr marL="0" indent="0">
              <a:buNone/>
            </a:pPr>
            <a:r>
              <a:rPr lang="en-US" sz="2400" u="sng" dirty="0"/>
              <a:t>Per Bale Total</a:t>
            </a:r>
            <a:r>
              <a:rPr lang="en-US" sz="2400" u="sng" dirty="0">
                <a:solidFill>
                  <a:srgbClr val="FF00FF"/>
                </a:solidFill>
              </a:rPr>
              <a:t>		</a:t>
            </a:r>
            <a:r>
              <a:rPr lang="en-US" sz="2400" u="sng" dirty="0"/>
              <a:t> 47.5</a:t>
            </a:r>
            <a:r>
              <a:rPr lang="en-US" sz="2400" u="sng" dirty="0">
                <a:solidFill>
                  <a:srgbClr val="FF00FF"/>
                </a:solidFill>
              </a:rPr>
              <a:t>	</a:t>
            </a:r>
            <a:r>
              <a:rPr lang="en-US" sz="2400" u="sng" dirty="0"/>
              <a:t> </a:t>
            </a:r>
            <a:r>
              <a:rPr lang="en-US" sz="2400" u="sng" dirty="0">
                <a:solidFill>
                  <a:srgbClr val="FF0000"/>
                </a:solidFill>
              </a:rPr>
              <a:t>52.0</a:t>
            </a:r>
            <a:r>
              <a:rPr lang="en-US" sz="2400" u="sng" dirty="0">
                <a:solidFill>
                  <a:srgbClr val="FF00FF"/>
                </a:solidFill>
              </a:rPr>
              <a:t>	</a:t>
            </a:r>
            <a:r>
              <a:rPr lang="en-US" sz="2400" u="sng" dirty="0"/>
              <a:t> 39.5</a:t>
            </a:r>
          </a:p>
          <a:p>
            <a:pPr marL="0" indent="0">
              <a:buNone/>
            </a:pPr>
            <a:r>
              <a:rPr lang="en-US" sz="2400" dirty="0"/>
              <a:t>Connected Power (hp)</a:t>
            </a:r>
            <a:r>
              <a:rPr lang="en-US" sz="2400" dirty="0">
                <a:solidFill>
                  <a:srgbClr val="FF00FF"/>
                </a:solidFill>
              </a:rPr>
              <a:t>	</a:t>
            </a:r>
            <a:r>
              <a:rPr lang="en-US" sz="2400" dirty="0"/>
              <a:t> 764</a:t>
            </a:r>
            <a:r>
              <a:rPr lang="en-US" sz="2400" dirty="0">
                <a:solidFill>
                  <a:srgbClr val="FF00FF"/>
                </a:solidFill>
              </a:rPr>
              <a:t>	</a:t>
            </a:r>
            <a:r>
              <a:rPr lang="en-US" sz="2400" dirty="0">
                <a:solidFill>
                  <a:srgbClr val="FF0000"/>
                </a:solidFill>
              </a:rPr>
              <a:t>1,709</a:t>
            </a:r>
            <a:r>
              <a:rPr lang="en-US" sz="2400" dirty="0">
                <a:solidFill>
                  <a:srgbClr val="FF00FF"/>
                </a:solidFill>
              </a:rPr>
              <a:t>	</a:t>
            </a:r>
            <a:r>
              <a:rPr lang="en-US" sz="2400" b="1" dirty="0"/>
              <a:t>3,030  </a:t>
            </a:r>
            <a:r>
              <a:rPr lang="en-US" sz="2400" b="1" dirty="0">
                <a:solidFill>
                  <a:srgbClr val="FF0000"/>
                </a:solidFill>
              </a:rPr>
              <a:t>^ 4x</a:t>
            </a:r>
          </a:p>
          <a:p>
            <a:endParaRPr lang="en-US" dirty="0"/>
          </a:p>
          <a:p>
            <a:endParaRPr lang="en-US" dirty="0"/>
          </a:p>
        </p:txBody>
      </p:sp>
    </p:spTree>
    <p:custDataLst>
      <p:tags r:id="rId1"/>
    </p:custDataLst>
    <p:extLst>
      <p:ext uri="{BB962C8B-B14F-4D97-AF65-F5344CB8AC3E}">
        <p14:creationId xmlns:p14="http://schemas.microsoft.com/office/powerpoint/2010/main" val="149659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Electricity: Results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a:xfrm>
            <a:off x="628649" y="1825625"/>
            <a:ext cx="5841161" cy="3634896"/>
          </a:xfrm>
          <a:solidFill>
            <a:schemeClr val="bg1">
              <a:alpha val="50000"/>
            </a:schemeClr>
          </a:solidFill>
        </p:spPr>
        <p:txBody>
          <a:bodyPr>
            <a:normAutofit fontScale="92500"/>
          </a:bodyPr>
          <a:lstStyle/>
          <a:p>
            <a:pPr marL="0" indent="0">
              <a:buNone/>
            </a:pPr>
            <a:r>
              <a:rPr lang="en-US" sz="2400" dirty="0">
                <a:solidFill>
                  <a:srgbClr val="FF00FF"/>
                </a:solidFill>
              </a:rPr>
              <a:t>		</a:t>
            </a:r>
            <a:r>
              <a:rPr lang="en-US" sz="2400" dirty="0"/>
              <a:t>Electrical Energy Consumed (kWh/b)</a:t>
            </a:r>
          </a:p>
          <a:p>
            <a:pPr marL="0" indent="0">
              <a:buNone/>
            </a:pPr>
            <a:r>
              <a:rPr lang="en-US" sz="2400" dirty="0">
                <a:solidFill>
                  <a:srgbClr val="FF00FF"/>
                </a:solidFill>
              </a:rPr>
              <a:t>				</a:t>
            </a:r>
            <a:r>
              <a:rPr lang="en-US" sz="2400" u="sng" dirty="0"/>
              <a:t>1962</a:t>
            </a:r>
            <a:r>
              <a:rPr lang="en-US" sz="2400" u="sng" dirty="0">
                <a:solidFill>
                  <a:srgbClr val="FF00FF"/>
                </a:solidFill>
              </a:rPr>
              <a:t>	</a:t>
            </a:r>
            <a:r>
              <a:rPr lang="en-US" sz="2400" u="sng" dirty="0">
                <a:solidFill>
                  <a:srgbClr val="FF0000"/>
                </a:solidFill>
              </a:rPr>
              <a:t>1982</a:t>
            </a:r>
            <a:r>
              <a:rPr lang="en-US" sz="2400" u="sng" dirty="0">
                <a:solidFill>
                  <a:srgbClr val="FF00FF"/>
                </a:solidFill>
              </a:rPr>
              <a:t>	</a:t>
            </a:r>
            <a:r>
              <a:rPr lang="en-US" sz="2400" u="sng" dirty="0"/>
              <a:t>2009</a:t>
            </a:r>
            <a:r>
              <a:rPr lang="en-US" sz="2400" u="sng" dirty="0">
                <a:solidFill>
                  <a:srgbClr val="FF00FF"/>
                </a:solidFill>
              </a:rPr>
              <a:t>	</a:t>
            </a:r>
            <a:r>
              <a:rPr lang="en-US" sz="2400" u="sng" dirty="0"/>
              <a:t>2009</a:t>
            </a:r>
          </a:p>
          <a:p>
            <a:pPr marL="0" indent="0">
              <a:buNone/>
            </a:pPr>
            <a:r>
              <a:rPr lang="en-US" sz="2400" dirty="0"/>
              <a:t>Seed Cotton Cleaning</a:t>
            </a:r>
            <a:r>
              <a:rPr lang="en-US" sz="2400" dirty="0">
                <a:solidFill>
                  <a:srgbClr val="FF00FF"/>
                </a:solidFill>
              </a:rPr>
              <a:t>	</a:t>
            </a:r>
            <a:r>
              <a:rPr lang="en-US" sz="2400" dirty="0"/>
              <a:t>  2.6</a:t>
            </a:r>
            <a:r>
              <a:rPr lang="en-US" sz="2400" dirty="0">
                <a:solidFill>
                  <a:srgbClr val="FF00FF"/>
                </a:solidFill>
              </a:rPr>
              <a:t>	</a:t>
            </a:r>
            <a:r>
              <a:rPr lang="en-US" sz="2400" dirty="0"/>
              <a:t>  </a:t>
            </a:r>
            <a:r>
              <a:rPr lang="en-US" sz="2400" dirty="0">
                <a:solidFill>
                  <a:srgbClr val="FF0000"/>
                </a:solidFill>
              </a:rPr>
              <a:t>5.4</a:t>
            </a:r>
            <a:r>
              <a:rPr lang="en-US" sz="2400" dirty="0">
                <a:solidFill>
                  <a:srgbClr val="FF00FF"/>
                </a:solidFill>
              </a:rPr>
              <a:t>	</a:t>
            </a:r>
            <a:r>
              <a:rPr lang="en-US" sz="2400" dirty="0"/>
              <a:t>  2.9</a:t>
            </a:r>
            <a:r>
              <a:rPr lang="en-US" sz="2400" dirty="0">
                <a:solidFill>
                  <a:srgbClr val="FF00FF"/>
                </a:solidFill>
              </a:rPr>
              <a:t>	</a:t>
            </a:r>
            <a:r>
              <a:rPr lang="en-US" sz="2400" dirty="0"/>
              <a:t>   7%</a:t>
            </a:r>
          </a:p>
          <a:p>
            <a:pPr marL="0" indent="0">
              <a:buNone/>
            </a:pPr>
            <a:r>
              <a:rPr lang="en-US" sz="2400" dirty="0"/>
              <a:t>Saw Ginning</a:t>
            </a:r>
            <a:r>
              <a:rPr lang="en-US" sz="2400" dirty="0">
                <a:solidFill>
                  <a:srgbClr val="FF00FF"/>
                </a:solidFill>
              </a:rPr>
              <a:t>		</a:t>
            </a:r>
            <a:r>
              <a:rPr lang="en-US" sz="2400" dirty="0"/>
              <a:t>  8.5</a:t>
            </a:r>
            <a:r>
              <a:rPr lang="en-US" sz="2400" dirty="0">
                <a:solidFill>
                  <a:srgbClr val="FF00FF"/>
                </a:solidFill>
              </a:rPr>
              <a:t>	</a:t>
            </a:r>
            <a:r>
              <a:rPr lang="en-US" sz="2400" dirty="0">
                <a:solidFill>
                  <a:srgbClr val="FF0000"/>
                </a:solidFill>
              </a:rPr>
              <a:t>  7.0</a:t>
            </a:r>
            <a:r>
              <a:rPr lang="en-US" sz="2400" dirty="0">
                <a:solidFill>
                  <a:srgbClr val="FF00FF"/>
                </a:solidFill>
              </a:rPr>
              <a:t>	</a:t>
            </a:r>
            <a:r>
              <a:rPr lang="en-US" sz="2400" dirty="0"/>
              <a:t>  6.4</a:t>
            </a:r>
            <a:r>
              <a:rPr lang="en-US" sz="2400" dirty="0">
                <a:solidFill>
                  <a:srgbClr val="FF00FF"/>
                </a:solidFill>
              </a:rPr>
              <a:t>	</a:t>
            </a:r>
            <a:r>
              <a:rPr lang="en-US" sz="2400" dirty="0"/>
              <a:t> 16%</a:t>
            </a:r>
          </a:p>
          <a:p>
            <a:pPr marL="0" indent="0">
              <a:buNone/>
            </a:pPr>
            <a:r>
              <a:rPr lang="en-US" sz="2400" dirty="0"/>
              <a:t>Lint Cleaning</a:t>
            </a:r>
            <a:r>
              <a:rPr lang="en-US" sz="2400" dirty="0">
                <a:solidFill>
                  <a:srgbClr val="FF00FF"/>
                </a:solidFill>
              </a:rPr>
              <a:t>		</a:t>
            </a:r>
            <a:r>
              <a:rPr lang="en-US" sz="2400" dirty="0"/>
              <a:t>  7.7</a:t>
            </a:r>
            <a:r>
              <a:rPr lang="en-US" sz="2400" dirty="0">
                <a:solidFill>
                  <a:srgbClr val="FF00FF"/>
                </a:solidFill>
              </a:rPr>
              <a:t>	</a:t>
            </a:r>
            <a:r>
              <a:rPr lang="en-US" sz="2400" dirty="0"/>
              <a:t>  </a:t>
            </a:r>
            <a:r>
              <a:rPr lang="en-US" sz="2400" dirty="0">
                <a:solidFill>
                  <a:srgbClr val="FF0000"/>
                </a:solidFill>
              </a:rPr>
              <a:t>4.6</a:t>
            </a:r>
            <a:r>
              <a:rPr lang="en-US" sz="2400" dirty="0">
                <a:solidFill>
                  <a:srgbClr val="FF00FF"/>
                </a:solidFill>
              </a:rPr>
              <a:t>	</a:t>
            </a:r>
            <a:r>
              <a:rPr lang="en-US" sz="2400" dirty="0"/>
              <a:t>  2.4</a:t>
            </a:r>
            <a:r>
              <a:rPr lang="en-US" sz="2400" dirty="0">
                <a:solidFill>
                  <a:srgbClr val="FF00FF"/>
                </a:solidFill>
              </a:rPr>
              <a:t>	</a:t>
            </a:r>
            <a:r>
              <a:rPr lang="en-US" sz="2400" dirty="0"/>
              <a:t>   6%</a:t>
            </a:r>
          </a:p>
          <a:p>
            <a:pPr marL="0" indent="0">
              <a:buNone/>
            </a:pPr>
            <a:r>
              <a:rPr lang="en-US" sz="2400" dirty="0"/>
              <a:t>Bale Packaging</a:t>
            </a:r>
            <a:r>
              <a:rPr lang="en-US" sz="2400" dirty="0">
                <a:solidFill>
                  <a:srgbClr val="FF00FF"/>
                </a:solidFill>
              </a:rPr>
              <a:t>		</a:t>
            </a:r>
            <a:r>
              <a:rPr lang="en-US" sz="2400" dirty="0"/>
              <a:t>  5.8</a:t>
            </a:r>
            <a:r>
              <a:rPr lang="en-US" sz="2400" dirty="0">
                <a:solidFill>
                  <a:srgbClr val="FF00FF"/>
                </a:solidFill>
              </a:rPr>
              <a:t>	</a:t>
            </a:r>
            <a:r>
              <a:rPr lang="en-US" sz="2400" dirty="0"/>
              <a:t>  </a:t>
            </a:r>
            <a:r>
              <a:rPr lang="en-US" sz="2400" dirty="0">
                <a:solidFill>
                  <a:srgbClr val="FF0000"/>
                </a:solidFill>
              </a:rPr>
              <a:t>4.0</a:t>
            </a:r>
            <a:r>
              <a:rPr lang="en-US" sz="2400" dirty="0">
                <a:solidFill>
                  <a:srgbClr val="FF00FF"/>
                </a:solidFill>
              </a:rPr>
              <a:t>	</a:t>
            </a:r>
            <a:r>
              <a:rPr lang="en-US" sz="2400" dirty="0"/>
              <a:t>  4.7</a:t>
            </a:r>
            <a:r>
              <a:rPr lang="en-US" sz="2400" dirty="0">
                <a:solidFill>
                  <a:srgbClr val="FF00FF"/>
                </a:solidFill>
              </a:rPr>
              <a:t>	</a:t>
            </a:r>
            <a:r>
              <a:rPr lang="en-US" sz="2400" dirty="0"/>
              <a:t> 12%</a:t>
            </a:r>
          </a:p>
          <a:p>
            <a:pPr marL="0" indent="0">
              <a:buNone/>
            </a:pPr>
            <a:r>
              <a:rPr lang="en-US" sz="2400" dirty="0"/>
              <a:t>Materials Handling</a:t>
            </a:r>
            <a:r>
              <a:rPr lang="en-US" sz="2400" dirty="0">
                <a:solidFill>
                  <a:srgbClr val="FF00FF"/>
                </a:solidFill>
              </a:rPr>
              <a:t>	</a:t>
            </a:r>
            <a:r>
              <a:rPr lang="en-US" sz="2400" dirty="0"/>
              <a:t> </a:t>
            </a:r>
            <a:r>
              <a:rPr lang="en-US" sz="2400" u="sng" dirty="0"/>
              <a:t>22.9</a:t>
            </a:r>
            <a:r>
              <a:rPr lang="en-US" sz="2400" u="sng" dirty="0">
                <a:solidFill>
                  <a:srgbClr val="FF00FF"/>
                </a:solidFill>
              </a:rPr>
              <a:t>	</a:t>
            </a:r>
            <a:r>
              <a:rPr lang="en-US" sz="2400" u="sng" dirty="0"/>
              <a:t> </a:t>
            </a:r>
            <a:r>
              <a:rPr lang="en-US" sz="2400" u="sng" dirty="0">
                <a:solidFill>
                  <a:srgbClr val="FF0000"/>
                </a:solidFill>
              </a:rPr>
              <a:t>31.0</a:t>
            </a:r>
            <a:r>
              <a:rPr lang="en-US" sz="2400" u="sng" dirty="0">
                <a:solidFill>
                  <a:srgbClr val="FF00FF"/>
                </a:solidFill>
              </a:rPr>
              <a:t>	</a:t>
            </a:r>
            <a:r>
              <a:rPr lang="en-US" sz="2400" u="sng" dirty="0"/>
              <a:t> 23.2</a:t>
            </a:r>
            <a:r>
              <a:rPr lang="en-US" sz="2400" u="sng" dirty="0">
                <a:solidFill>
                  <a:srgbClr val="FF00FF"/>
                </a:solidFill>
              </a:rPr>
              <a:t>	</a:t>
            </a:r>
            <a:r>
              <a:rPr lang="en-US" sz="2400" u="sng" dirty="0"/>
              <a:t> </a:t>
            </a:r>
            <a:r>
              <a:rPr lang="en-US" sz="2400" b="1" u="sng" dirty="0"/>
              <a:t>59%</a:t>
            </a:r>
          </a:p>
          <a:p>
            <a:pPr marL="0" indent="0">
              <a:buNone/>
            </a:pPr>
            <a:r>
              <a:rPr lang="en-US" sz="2400" u="sng" dirty="0"/>
              <a:t>Per Bale Total</a:t>
            </a:r>
            <a:r>
              <a:rPr lang="en-US" sz="2400" u="sng" dirty="0">
                <a:solidFill>
                  <a:srgbClr val="FF00FF"/>
                </a:solidFill>
              </a:rPr>
              <a:t>		</a:t>
            </a:r>
            <a:r>
              <a:rPr lang="en-US" sz="2400" u="sng" dirty="0"/>
              <a:t> 47.5</a:t>
            </a:r>
            <a:r>
              <a:rPr lang="en-US" sz="2400" u="sng" dirty="0">
                <a:solidFill>
                  <a:srgbClr val="FF00FF"/>
                </a:solidFill>
              </a:rPr>
              <a:t>	</a:t>
            </a:r>
            <a:r>
              <a:rPr lang="en-US" sz="2400" u="sng" dirty="0"/>
              <a:t> </a:t>
            </a:r>
            <a:r>
              <a:rPr lang="en-US" sz="2400" u="sng" dirty="0">
                <a:solidFill>
                  <a:srgbClr val="FF0000"/>
                </a:solidFill>
              </a:rPr>
              <a:t>52.0</a:t>
            </a:r>
            <a:r>
              <a:rPr lang="en-US" sz="2400" u="sng" dirty="0">
                <a:solidFill>
                  <a:srgbClr val="FF00FF"/>
                </a:solidFill>
              </a:rPr>
              <a:t>	</a:t>
            </a:r>
            <a:r>
              <a:rPr lang="en-US" sz="2400" u="sng" dirty="0"/>
              <a:t> 39.5</a:t>
            </a:r>
          </a:p>
          <a:p>
            <a:pPr marL="0" indent="0">
              <a:buNone/>
            </a:pPr>
            <a:r>
              <a:rPr lang="en-US" sz="2400" dirty="0"/>
              <a:t>Connected Power (hp)</a:t>
            </a:r>
            <a:r>
              <a:rPr lang="en-US" sz="2400" dirty="0">
                <a:solidFill>
                  <a:srgbClr val="FF00FF"/>
                </a:solidFill>
              </a:rPr>
              <a:t>	</a:t>
            </a:r>
            <a:r>
              <a:rPr lang="en-US" sz="2400" dirty="0"/>
              <a:t> 764</a:t>
            </a:r>
            <a:r>
              <a:rPr lang="en-US" sz="2400" dirty="0">
                <a:solidFill>
                  <a:srgbClr val="FF00FF"/>
                </a:solidFill>
              </a:rPr>
              <a:t>	</a:t>
            </a:r>
            <a:r>
              <a:rPr lang="en-US" sz="2400" dirty="0">
                <a:solidFill>
                  <a:srgbClr val="FF0000"/>
                </a:solidFill>
              </a:rPr>
              <a:t>1,709</a:t>
            </a:r>
            <a:r>
              <a:rPr lang="en-US" sz="2400" dirty="0">
                <a:solidFill>
                  <a:srgbClr val="FF00FF"/>
                </a:solidFill>
              </a:rPr>
              <a:t>	</a:t>
            </a:r>
            <a:r>
              <a:rPr lang="en-US" sz="2400" dirty="0"/>
              <a:t>3,030</a:t>
            </a:r>
          </a:p>
          <a:p>
            <a:endParaRPr lang="en-US" dirty="0"/>
          </a:p>
          <a:p>
            <a:endParaRPr lang="en-US" dirty="0"/>
          </a:p>
        </p:txBody>
      </p:sp>
      <p:sp>
        <p:nvSpPr>
          <p:cNvPr id="2" name="Oval 1">
            <a:extLst>
              <a:ext uri="{FF2B5EF4-FFF2-40B4-BE49-F238E27FC236}">
                <a16:creationId xmlns:a16="http://schemas.microsoft.com/office/drawing/2014/main" xmlns="" id="{BA026C82-6937-4D35-94BD-496B4F61FEA8}"/>
              </a:ext>
            </a:extLst>
          </p:cNvPr>
          <p:cNvSpPr/>
          <p:nvPr/>
        </p:nvSpPr>
        <p:spPr>
          <a:xfrm>
            <a:off x="5477774" y="4183811"/>
            <a:ext cx="681486" cy="51758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5A96D058-1156-4D28-BB37-4D1CE43B9046}"/>
              </a:ext>
            </a:extLst>
          </p:cNvPr>
          <p:cNvSpPr/>
          <p:nvPr/>
        </p:nvSpPr>
        <p:spPr>
          <a:xfrm>
            <a:off x="497457" y="4180935"/>
            <a:ext cx="2599426" cy="51758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23058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Electricity: Results</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p:txBody>
          <a:bodyPr/>
          <a:lstStyle/>
          <a:p>
            <a:r>
              <a:rPr lang="en-US" dirty="0"/>
              <a:t>Plug leaks</a:t>
            </a:r>
          </a:p>
          <a:p>
            <a:r>
              <a:rPr lang="en-US" dirty="0"/>
              <a:t>Seal covers and access doors</a:t>
            </a:r>
          </a:p>
          <a:p>
            <a:r>
              <a:rPr lang="en-US" dirty="0"/>
              <a:t>Repair vacuum dropper flashings</a:t>
            </a:r>
          </a:p>
        </p:txBody>
      </p:sp>
      <p:pic>
        <p:nvPicPr>
          <p:cNvPr id="8" name="Picture 2" descr="IMG_1159">
            <a:extLst>
              <a:ext uri="{FF2B5EF4-FFF2-40B4-BE49-F238E27FC236}">
                <a16:creationId xmlns:a16="http://schemas.microsoft.com/office/drawing/2014/main" xmlns="" id="{9418A1E0-C9CC-474D-A0B0-28B4D248C35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66581" y="655128"/>
            <a:ext cx="3048000" cy="4064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91307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Results - ELECTRICITY</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p:txBody>
          <a:bodyPr/>
          <a:lstStyle/>
          <a:p>
            <a:r>
              <a:rPr lang="en-US" dirty="0"/>
              <a:t>Upgrade fans (that handle air only)</a:t>
            </a:r>
          </a:p>
        </p:txBody>
      </p:sp>
      <p:graphicFrame>
        <p:nvGraphicFramePr>
          <p:cNvPr id="8" name="Object 9">
            <a:extLst>
              <a:ext uri="{FF2B5EF4-FFF2-40B4-BE49-F238E27FC236}">
                <a16:creationId xmlns:a16="http://schemas.microsoft.com/office/drawing/2014/main" xmlns="" id="{DB5FC30D-DA76-4468-9473-742FDB7E7015}"/>
              </a:ext>
            </a:extLst>
          </p:cNvPr>
          <p:cNvGraphicFramePr>
            <a:graphicFrameLocks noChangeAspect="1"/>
          </p:cNvGraphicFramePr>
          <p:nvPr>
            <p:extLst>
              <p:ext uri="{D42A27DB-BD31-4B8C-83A1-F6EECF244321}">
                <p14:modId xmlns:p14="http://schemas.microsoft.com/office/powerpoint/2010/main" val="1967900335"/>
              </p:ext>
            </p:extLst>
          </p:nvPr>
        </p:nvGraphicFramePr>
        <p:xfrm>
          <a:off x="5126038" y="0"/>
          <a:ext cx="4017962" cy="4419600"/>
        </p:xfrm>
        <a:graphic>
          <a:graphicData uri="http://schemas.openxmlformats.org/presentationml/2006/ole">
            <mc:AlternateContent xmlns:mc="http://schemas.openxmlformats.org/markup-compatibility/2006">
              <mc:Choice xmlns:v="urn:schemas-microsoft-com:vml" Requires="v">
                <p:oleObj spid="_x0000_s1114" r:id="rId6" imgW="1428949" imgH="1571844" progId="">
                  <p:embed/>
                </p:oleObj>
              </mc:Choice>
              <mc:Fallback>
                <p:oleObj r:id="rId6" imgW="1428949" imgH="1571844" progId="">
                  <p:embed/>
                  <p:pic>
                    <p:nvPicPr>
                      <p:cNvPr id="4105" name="Object 9">
                        <a:extLst>
                          <a:ext uri="{FF2B5EF4-FFF2-40B4-BE49-F238E27FC236}">
                            <a16:creationId xmlns:a16="http://schemas.microsoft.com/office/drawing/2014/main" xmlns="" id="{08D4E7E6-BADC-4461-B2D4-75CFF8A67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6038" y="0"/>
                        <a:ext cx="401796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4">
            <a:extLst>
              <a:ext uri="{FF2B5EF4-FFF2-40B4-BE49-F238E27FC236}">
                <a16:creationId xmlns:a16="http://schemas.microsoft.com/office/drawing/2014/main" xmlns="" id="{7146F84B-633F-44D7-81D9-B40BBBA7AC2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5442" y="3029145"/>
            <a:ext cx="4097547" cy="382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xmlns="" id="{54AB734B-5966-4EF9-A75A-C8EC8525C2B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21275" y="3433312"/>
            <a:ext cx="4026065" cy="342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2553631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a:xfrm>
            <a:off x="188703" y="183971"/>
            <a:ext cx="7886700" cy="1325563"/>
          </a:xfrm>
        </p:spPr>
        <p:txBody>
          <a:bodyPr/>
          <a:lstStyle/>
          <a:p>
            <a:r>
              <a:rPr lang="en-US" dirty="0"/>
              <a:t>Electricity: Results</a:t>
            </a:r>
          </a:p>
        </p:txBody>
      </p:sp>
      <p:pic>
        <p:nvPicPr>
          <p:cNvPr id="7" name="Picture 2" descr="IMG_8778">
            <a:extLst>
              <a:ext uri="{FF2B5EF4-FFF2-40B4-BE49-F238E27FC236}">
                <a16:creationId xmlns:a16="http://schemas.microsoft.com/office/drawing/2014/main" xmlns="" id="{D1B83C18-7D24-435E-A497-610079B314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873375"/>
            <a:ext cx="6553200" cy="3984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IMG_8947">
            <a:extLst>
              <a:ext uri="{FF2B5EF4-FFF2-40B4-BE49-F238E27FC236}">
                <a16:creationId xmlns:a16="http://schemas.microsoft.com/office/drawing/2014/main" xmlns="" id="{A41928DC-EFD3-4526-A88D-02F036CE82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2400" y="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xmlns="" id="{7D0F6E83-5639-4E9F-B5D7-B56AD07B439E}"/>
              </a:ext>
            </a:extLst>
          </p:cNvPr>
          <p:cNvSpPr>
            <a:spLocks noGrp="1"/>
          </p:cNvSpPr>
          <p:nvPr>
            <p:ph idx="1"/>
          </p:nvPr>
        </p:nvSpPr>
        <p:spPr>
          <a:xfrm>
            <a:off x="628650" y="1825625"/>
            <a:ext cx="7886700" cy="4351338"/>
          </a:xfrm>
        </p:spPr>
        <p:txBody>
          <a:bodyPr/>
          <a:lstStyle/>
          <a:p>
            <a:r>
              <a:rPr lang="en-US" dirty="0"/>
              <a:t>Simplify ductwork</a:t>
            </a:r>
          </a:p>
        </p:txBody>
      </p:sp>
    </p:spTree>
    <p:custDataLst>
      <p:tags r:id="rId1"/>
    </p:custDataLst>
    <p:extLst>
      <p:ext uri="{BB962C8B-B14F-4D97-AF65-F5344CB8AC3E}">
        <p14:creationId xmlns:p14="http://schemas.microsoft.com/office/powerpoint/2010/main" val="3122316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a:xfrm>
            <a:off x="4959111" y="175345"/>
            <a:ext cx="4184889" cy="1869115"/>
          </a:xfrm>
        </p:spPr>
        <p:txBody>
          <a:bodyPr>
            <a:normAutofit/>
          </a:bodyPr>
          <a:lstStyle/>
          <a:p>
            <a:r>
              <a:rPr lang="en-US" dirty="0"/>
              <a:t>Electricity: Results</a:t>
            </a:r>
            <a:r>
              <a:rPr lang="en-US" dirty="0">
                <a:solidFill>
                  <a:srgbClr val="FF00FF"/>
                </a:solidFill>
              </a:rPr>
              <a:t/>
            </a:r>
            <a:br>
              <a:rPr lang="en-US" dirty="0">
                <a:solidFill>
                  <a:srgbClr val="FF00FF"/>
                </a:solidFill>
              </a:rPr>
            </a:br>
            <a:r>
              <a:rPr lang="en-US" dirty="0"/>
              <a:t>…avoid chaos</a:t>
            </a:r>
            <a:r>
              <a:rPr lang="en-US" dirty="0">
                <a:solidFill>
                  <a:srgbClr val="FF00FF"/>
                </a:solidFill>
              </a:rPr>
              <a:t/>
            </a:r>
            <a:br>
              <a:rPr lang="en-US" dirty="0">
                <a:solidFill>
                  <a:srgbClr val="FF00FF"/>
                </a:solidFill>
              </a:rPr>
            </a:br>
            <a:endParaRPr lang="en-US" dirty="0">
              <a:solidFill>
                <a:srgbClr val="FF00FF"/>
              </a:solidFill>
            </a:endParaRPr>
          </a:p>
        </p:txBody>
      </p:sp>
      <p:pic>
        <p:nvPicPr>
          <p:cNvPr id="7" name="Content Placeholder 6">
            <a:extLst>
              <a:ext uri="{FF2B5EF4-FFF2-40B4-BE49-F238E27FC236}">
                <a16:creationId xmlns:a16="http://schemas.microsoft.com/office/drawing/2014/main" xmlns="" id="{B829D1E2-D750-4BF1-ADD8-1AA05C72F44E}"/>
              </a:ext>
            </a:extLst>
          </p:cNvPr>
          <p:cNvPicPr>
            <a:picLocks noGrp="1"/>
          </p:cNvPicPr>
          <p:nvPr>
            <p:ph idx="1"/>
          </p:nvPr>
        </p:nvPicPr>
        <p:blipFill>
          <a:blip r:embed="rId5" cstate="print">
            <a:extLst>
              <a:ext uri="{28A0092B-C50C-407E-A947-70E740481C1C}">
                <a14:useLocalDpi xmlns:a14="http://schemas.microsoft.com/office/drawing/2010/main"/>
              </a:ext>
            </a:extLst>
          </a:blip>
          <a:stretch>
            <a:fillRect/>
          </a:stretch>
        </p:blipFill>
        <p:spPr>
          <a:xfrm>
            <a:off x="0" y="0"/>
            <a:ext cx="3760294" cy="3038880"/>
          </a:xfrm>
          <a:prstGeom prst="rect">
            <a:avLst/>
          </a:prstGeom>
        </p:spPr>
      </p:pic>
      <p:pic>
        <p:nvPicPr>
          <p:cNvPr id="8" name="Picture 7">
            <a:extLst>
              <a:ext uri="{FF2B5EF4-FFF2-40B4-BE49-F238E27FC236}">
                <a16:creationId xmlns:a16="http://schemas.microsoft.com/office/drawing/2014/main" xmlns="" id="{7B93B461-A4EF-4882-BD16-DF0CCCD1AB49}"/>
              </a:ext>
            </a:extLst>
          </p:cNvPr>
          <p:cNvPicPr/>
          <p:nvPr/>
        </p:nvPicPr>
        <p:blipFill rotWithShape="1">
          <a:blip r:embed="rId6">
            <a:extLst>
              <a:ext uri="{28A0092B-C50C-407E-A947-70E740481C1C}">
                <a14:useLocalDpi xmlns:a14="http://schemas.microsoft.com/office/drawing/2010/main"/>
              </a:ext>
            </a:extLst>
          </a:blip>
          <a:srcRect/>
          <a:stretch/>
        </p:blipFill>
        <p:spPr>
          <a:xfrm>
            <a:off x="5296620" y="1802920"/>
            <a:ext cx="3847380" cy="5055079"/>
          </a:xfrm>
          <a:prstGeom prst="rect">
            <a:avLst/>
          </a:prstGeom>
        </p:spPr>
      </p:pic>
      <p:sp>
        <p:nvSpPr>
          <p:cNvPr id="2" name="Arrow: Bent 1">
            <a:extLst>
              <a:ext uri="{FF2B5EF4-FFF2-40B4-BE49-F238E27FC236}">
                <a16:creationId xmlns:a16="http://schemas.microsoft.com/office/drawing/2014/main" xmlns="" id="{8FFE11B1-DE0A-4FA7-8157-CD9DFC0CF7E7}"/>
              </a:ext>
            </a:extLst>
          </p:cNvPr>
          <p:cNvSpPr/>
          <p:nvPr/>
        </p:nvSpPr>
        <p:spPr>
          <a:xfrm>
            <a:off x="7203056" y="2881222"/>
            <a:ext cx="258793" cy="1009291"/>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Bent 8">
            <a:extLst>
              <a:ext uri="{FF2B5EF4-FFF2-40B4-BE49-F238E27FC236}">
                <a16:creationId xmlns:a16="http://schemas.microsoft.com/office/drawing/2014/main" xmlns="" id="{14DBEA4C-D280-4928-85B0-6AC88F2B2093}"/>
              </a:ext>
            </a:extLst>
          </p:cNvPr>
          <p:cNvSpPr/>
          <p:nvPr/>
        </p:nvSpPr>
        <p:spPr>
          <a:xfrm>
            <a:off x="6881002" y="2369388"/>
            <a:ext cx="322054" cy="1009291"/>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Circular 2">
            <a:extLst>
              <a:ext uri="{FF2B5EF4-FFF2-40B4-BE49-F238E27FC236}">
                <a16:creationId xmlns:a16="http://schemas.microsoft.com/office/drawing/2014/main" xmlns="" id="{B5703E77-AC6B-47F3-8F71-A9FB24D918BE}"/>
              </a:ext>
            </a:extLst>
          </p:cNvPr>
          <p:cNvSpPr/>
          <p:nvPr/>
        </p:nvSpPr>
        <p:spPr>
          <a:xfrm rot="417769" flipH="1" flipV="1">
            <a:off x="7322642" y="4400665"/>
            <a:ext cx="417639" cy="440944"/>
          </a:xfrm>
          <a:prstGeom prst="circular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ircular 9">
            <a:extLst>
              <a:ext uri="{FF2B5EF4-FFF2-40B4-BE49-F238E27FC236}">
                <a16:creationId xmlns:a16="http://schemas.microsoft.com/office/drawing/2014/main" xmlns="" id="{ABBBD5D6-2DCE-423A-B428-9ACCC61D38CF}"/>
              </a:ext>
            </a:extLst>
          </p:cNvPr>
          <p:cNvSpPr/>
          <p:nvPr/>
        </p:nvSpPr>
        <p:spPr>
          <a:xfrm rot="21397068" flipV="1">
            <a:off x="6281811" y="4382165"/>
            <a:ext cx="569342" cy="560686"/>
          </a:xfrm>
          <a:prstGeom prst="circularArrow">
            <a:avLst>
              <a:gd name="adj1" fmla="val 12500"/>
              <a:gd name="adj2" fmla="val 1121142"/>
              <a:gd name="adj3" fmla="val 20457681"/>
              <a:gd name="adj4" fmla="val 10800000"/>
              <a:gd name="adj5"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xmlns="" id="{176BDAC6-60A3-4ED7-B733-8FFB44634A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54370" y="2794000"/>
            <a:ext cx="3048000" cy="4064000"/>
          </a:xfrm>
          <a:prstGeom prst="rect">
            <a:avLst/>
          </a:prstGeom>
        </p:spPr>
      </p:pic>
    </p:spTree>
    <p:custDataLst>
      <p:tags r:id="rId1"/>
    </p:custDataLst>
    <p:extLst>
      <p:ext uri="{BB962C8B-B14F-4D97-AF65-F5344CB8AC3E}">
        <p14:creationId xmlns:p14="http://schemas.microsoft.com/office/powerpoint/2010/main" val="1979691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87311595-B713-49E3-92E1-6A081B27676B}"/>
              </a:ext>
            </a:extLst>
          </p:cNvPr>
          <p:cNvSpPr/>
          <p:nvPr/>
        </p:nvSpPr>
        <p:spPr>
          <a:xfrm>
            <a:off x="6728598" y="3477030"/>
            <a:ext cx="439947" cy="13882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09511837-2EC0-4ED9-9989-8CB4B6511810}"/>
              </a:ext>
            </a:extLst>
          </p:cNvPr>
          <p:cNvGrpSpPr/>
          <p:nvPr/>
        </p:nvGrpSpPr>
        <p:grpSpPr>
          <a:xfrm>
            <a:off x="1656277" y="4226943"/>
            <a:ext cx="1489494" cy="1500997"/>
            <a:chOff x="2199736" y="4209690"/>
            <a:chExt cx="1489494" cy="1500997"/>
          </a:xfrm>
          <a:solidFill>
            <a:srgbClr val="C00000"/>
          </a:solidFill>
        </p:grpSpPr>
        <p:sp>
          <p:nvSpPr>
            <p:cNvPr id="3" name="Oval 2">
              <a:extLst>
                <a:ext uri="{FF2B5EF4-FFF2-40B4-BE49-F238E27FC236}">
                  <a16:creationId xmlns:a16="http://schemas.microsoft.com/office/drawing/2014/main" xmlns="" id="{FF9A6AA2-0E22-46DF-B85A-8954FDEDBDB4}"/>
                </a:ext>
              </a:extLst>
            </p:cNvPr>
            <p:cNvSpPr/>
            <p:nvPr/>
          </p:nvSpPr>
          <p:spPr>
            <a:xfrm>
              <a:off x="2645434" y="4209691"/>
              <a:ext cx="1043796" cy="149236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F5038CFA-5C7D-4728-930B-90FB1F863E1C}"/>
                </a:ext>
              </a:extLst>
            </p:cNvPr>
            <p:cNvSpPr/>
            <p:nvPr/>
          </p:nvSpPr>
          <p:spPr>
            <a:xfrm>
              <a:off x="2639683" y="4209691"/>
              <a:ext cx="517585" cy="1500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xmlns="" id="{E98CBE3D-4422-4108-808E-93AAD4DC6F4F}"/>
                </a:ext>
              </a:extLst>
            </p:cNvPr>
            <p:cNvSpPr/>
            <p:nvPr/>
          </p:nvSpPr>
          <p:spPr>
            <a:xfrm>
              <a:off x="2199736" y="4209690"/>
              <a:ext cx="1043796" cy="149236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xmlns="" id="{B7F703F4-6957-437D-B12F-051F4A4C5FAC}"/>
              </a:ext>
            </a:extLst>
          </p:cNvPr>
          <p:cNvGrpSpPr/>
          <p:nvPr/>
        </p:nvGrpSpPr>
        <p:grpSpPr>
          <a:xfrm>
            <a:off x="6725728" y="4224068"/>
            <a:ext cx="1489494" cy="1500997"/>
            <a:chOff x="2199736" y="4209690"/>
            <a:chExt cx="1489494" cy="1500997"/>
          </a:xfrm>
          <a:solidFill>
            <a:schemeClr val="accent6">
              <a:lumMod val="75000"/>
            </a:schemeClr>
          </a:solidFill>
        </p:grpSpPr>
        <p:sp>
          <p:nvSpPr>
            <p:cNvPr id="7" name="Oval 6">
              <a:extLst>
                <a:ext uri="{FF2B5EF4-FFF2-40B4-BE49-F238E27FC236}">
                  <a16:creationId xmlns:a16="http://schemas.microsoft.com/office/drawing/2014/main" xmlns="" id="{B0C63B4A-D13B-4E1B-9CC4-45F447A87E2F}"/>
                </a:ext>
              </a:extLst>
            </p:cNvPr>
            <p:cNvSpPr/>
            <p:nvPr/>
          </p:nvSpPr>
          <p:spPr>
            <a:xfrm>
              <a:off x="2645434" y="4209691"/>
              <a:ext cx="1043796" cy="149236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73EDC7C8-5CA3-4D3D-B7A9-9C6C0CDC5409}"/>
                </a:ext>
              </a:extLst>
            </p:cNvPr>
            <p:cNvSpPr/>
            <p:nvPr/>
          </p:nvSpPr>
          <p:spPr>
            <a:xfrm>
              <a:off x="2639683" y="4209691"/>
              <a:ext cx="517585" cy="15009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B85134FD-2149-46C6-BD28-25D70534C839}"/>
                </a:ext>
              </a:extLst>
            </p:cNvPr>
            <p:cNvSpPr/>
            <p:nvPr/>
          </p:nvSpPr>
          <p:spPr>
            <a:xfrm>
              <a:off x="2199736" y="4209690"/>
              <a:ext cx="1043796" cy="149236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xmlns="" id="{4F0A8249-FC13-49FA-97F1-85DB471CC9F1}"/>
              </a:ext>
            </a:extLst>
          </p:cNvPr>
          <p:cNvSpPr/>
          <p:nvPr/>
        </p:nvSpPr>
        <p:spPr>
          <a:xfrm>
            <a:off x="1190445" y="3088257"/>
            <a:ext cx="439947" cy="189781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2E9259A-E96C-43E7-9036-18D77059D468}"/>
              </a:ext>
            </a:extLst>
          </p:cNvPr>
          <p:cNvSpPr/>
          <p:nvPr/>
        </p:nvSpPr>
        <p:spPr>
          <a:xfrm>
            <a:off x="3778371" y="2363638"/>
            <a:ext cx="445692" cy="10696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2BA0A93E-353D-495E-B08B-F1A4497246EA}"/>
              </a:ext>
            </a:extLst>
          </p:cNvPr>
          <p:cNvSpPr/>
          <p:nvPr/>
        </p:nvSpPr>
        <p:spPr>
          <a:xfrm>
            <a:off x="1915065" y="4735903"/>
            <a:ext cx="405442" cy="4226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5FEF4D6C-55FE-45C8-AE96-E06C7FE9862D}"/>
              </a:ext>
            </a:extLst>
          </p:cNvPr>
          <p:cNvSpPr/>
          <p:nvPr/>
        </p:nvSpPr>
        <p:spPr>
          <a:xfrm>
            <a:off x="1406104" y="4744530"/>
            <a:ext cx="715993" cy="4399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xmlns="" id="{159EC0E3-2B18-4336-A3F8-753EA02B336D}"/>
              </a:ext>
            </a:extLst>
          </p:cNvPr>
          <p:cNvSpPr/>
          <p:nvPr/>
        </p:nvSpPr>
        <p:spPr>
          <a:xfrm rot="2461764">
            <a:off x="1250907" y="4864939"/>
            <a:ext cx="293298" cy="260242"/>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xmlns="" id="{C1559493-15DA-4A95-B91A-8529B5C41C43}"/>
              </a:ext>
            </a:extLst>
          </p:cNvPr>
          <p:cNvSpPr/>
          <p:nvPr/>
        </p:nvSpPr>
        <p:spPr>
          <a:xfrm>
            <a:off x="1216325" y="2587919"/>
            <a:ext cx="396815" cy="4917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xmlns="" id="{C7F38A9F-FA98-4D4B-88CD-E711E628775F}"/>
              </a:ext>
            </a:extLst>
          </p:cNvPr>
          <p:cNvSpPr/>
          <p:nvPr/>
        </p:nvSpPr>
        <p:spPr>
          <a:xfrm>
            <a:off x="3818626" y="1869057"/>
            <a:ext cx="396815" cy="49170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67216E28-87E6-4061-90F7-DE0C458B10C7}"/>
              </a:ext>
            </a:extLst>
          </p:cNvPr>
          <p:cNvSpPr/>
          <p:nvPr/>
        </p:nvSpPr>
        <p:spPr>
          <a:xfrm>
            <a:off x="2702936" y="2389518"/>
            <a:ext cx="439947" cy="245278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Block Arc 18">
            <a:extLst>
              <a:ext uri="{FF2B5EF4-FFF2-40B4-BE49-F238E27FC236}">
                <a16:creationId xmlns:a16="http://schemas.microsoft.com/office/drawing/2014/main" xmlns="" id="{24A81BB8-7AC7-43B0-BDD9-29762CBCE412}"/>
              </a:ext>
            </a:extLst>
          </p:cNvPr>
          <p:cNvSpPr/>
          <p:nvPr/>
        </p:nvSpPr>
        <p:spPr>
          <a:xfrm>
            <a:off x="2691440" y="1673510"/>
            <a:ext cx="1483744" cy="1414732"/>
          </a:xfrm>
          <a:prstGeom prst="blockArc">
            <a:avLst>
              <a:gd name="adj1" fmla="val 10800000"/>
              <a:gd name="adj2" fmla="val 16179159"/>
              <a:gd name="adj3" fmla="val 3135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Isosceles Triangle 19">
            <a:extLst>
              <a:ext uri="{FF2B5EF4-FFF2-40B4-BE49-F238E27FC236}">
                <a16:creationId xmlns:a16="http://schemas.microsoft.com/office/drawing/2014/main" xmlns="" id="{1343E019-7DD7-4549-93DF-9A5250796C9C}"/>
              </a:ext>
            </a:extLst>
          </p:cNvPr>
          <p:cNvSpPr/>
          <p:nvPr/>
        </p:nvSpPr>
        <p:spPr>
          <a:xfrm>
            <a:off x="2700066" y="3476446"/>
            <a:ext cx="439947" cy="603849"/>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xmlns="" id="{10F2DA2A-50D4-418F-A658-EBE9BF149AB3}"/>
              </a:ext>
            </a:extLst>
          </p:cNvPr>
          <p:cNvSpPr/>
          <p:nvPr/>
        </p:nvSpPr>
        <p:spPr>
          <a:xfrm>
            <a:off x="6725728" y="1713770"/>
            <a:ext cx="3375804" cy="3505206"/>
          </a:xfrm>
          <a:prstGeom prst="blockArc">
            <a:avLst>
              <a:gd name="adj1" fmla="val 10800000"/>
              <a:gd name="adj2" fmla="val 16301715"/>
              <a:gd name="adj3" fmla="val 1294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Isosceles Triangle 24">
            <a:extLst>
              <a:ext uri="{FF2B5EF4-FFF2-40B4-BE49-F238E27FC236}">
                <a16:creationId xmlns:a16="http://schemas.microsoft.com/office/drawing/2014/main" xmlns="" id="{60FFE584-055F-4B14-A044-40A4E52AE7CD}"/>
              </a:ext>
            </a:extLst>
          </p:cNvPr>
          <p:cNvSpPr/>
          <p:nvPr/>
        </p:nvSpPr>
        <p:spPr>
          <a:xfrm>
            <a:off x="6725728" y="3499450"/>
            <a:ext cx="439947" cy="603849"/>
          </a:xfrm>
          <a:prstGeom prs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lock Arc 25">
            <a:extLst>
              <a:ext uri="{FF2B5EF4-FFF2-40B4-BE49-F238E27FC236}">
                <a16:creationId xmlns:a16="http://schemas.microsoft.com/office/drawing/2014/main" xmlns="" id="{B1A42ECF-4256-44CB-9053-D60340485E61}"/>
              </a:ext>
            </a:extLst>
          </p:cNvPr>
          <p:cNvSpPr/>
          <p:nvPr/>
        </p:nvSpPr>
        <p:spPr>
          <a:xfrm rot="16032414">
            <a:off x="3729486" y="1650514"/>
            <a:ext cx="3594340" cy="3490829"/>
          </a:xfrm>
          <a:prstGeom prst="blockArc">
            <a:avLst>
              <a:gd name="adj1" fmla="val 10800000"/>
              <a:gd name="adj2" fmla="val 16301715"/>
              <a:gd name="adj3" fmla="val 1294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xmlns="" id="{CE1D8DC8-B500-4BE1-88B1-FAB1C2E24D87}"/>
              </a:ext>
            </a:extLst>
          </p:cNvPr>
          <p:cNvSpPr/>
          <p:nvPr/>
        </p:nvSpPr>
        <p:spPr>
          <a:xfrm>
            <a:off x="7001773" y="4735902"/>
            <a:ext cx="405442" cy="44857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D23845AD-C664-4AE8-8DA3-58D5F5782FC3}"/>
              </a:ext>
            </a:extLst>
          </p:cNvPr>
          <p:cNvSpPr/>
          <p:nvPr/>
        </p:nvSpPr>
        <p:spPr>
          <a:xfrm>
            <a:off x="5477774" y="4733026"/>
            <a:ext cx="1705154" cy="4600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Bent 28">
            <a:extLst>
              <a:ext uri="{FF2B5EF4-FFF2-40B4-BE49-F238E27FC236}">
                <a16:creationId xmlns:a16="http://schemas.microsoft.com/office/drawing/2014/main" xmlns="" id="{54219FA5-DD6E-40D2-B763-7F5A950CF9BD}"/>
              </a:ext>
            </a:extLst>
          </p:cNvPr>
          <p:cNvSpPr/>
          <p:nvPr/>
        </p:nvSpPr>
        <p:spPr>
          <a:xfrm>
            <a:off x="2214111" y="1670640"/>
            <a:ext cx="546342" cy="1055307"/>
          </a:xfrm>
          <a:prstGeom prst="bentArrow">
            <a:avLst>
              <a:gd name="adj1" fmla="val 25000"/>
              <a:gd name="adj2" fmla="val 37054"/>
              <a:gd name="adj3" fmla="val 25000"/>
              <a:gd name="adj4" fmla="val 437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Bent 29">
            <a:extLst>
              <a:ext uri="{FF2B5EF4-FFF2-40B4-BE49-F238E27FC236}">
                <a16:creationId xmlns:a16="http://schemas.microsoft.com/office/drawing/2014/main" xmlns="" id="{997AB157-AFED-4E10-BE34-A1FD232162C4}"/>
              </a:ext>
            </a:extLst>
          </p:cNvPr>
          <p:cNvSpPr/>
          <p:nvPr/>
        </p:nvSpPr>
        <p:spPr>
          <a:xfrm>
            <a:off x="6331787" y="1613135"/>
            <a:ext cx="1138687" cy="1009291"/>
          </a:xfrm>
          <a:prstGeom prst="bentArrow">
            <a:avLst>
              <a:gd name="adj1" fmla="val 18162"/>
              <a:gd name="adj2" fmla="val 25000"/>
              <a:gd name="adj3" fmla="val 25000"/>
              <a:gd name="adj4" fmla="val 7410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ircular 30">
            <a:extLst>
              <a:ext uri="{FF2B5EF4-FFF2-40B4-BE49-F238E27FC236}">
                <a16:creationId xmlns:a16="http://schemas.microsoft.com/office/drawing/2014/main" xmlns="" id="{18C0D528-67CC-40BC-8896-37CAD45ADC00}"/>
              </a:ext>
            </a:extLst>
          </p:cNvPr>
          <p:cNvSpPr/>
          <p:nvPr/>
        </p:nvSpPr>
        <p:spPr>
          <a:xfrm rot="417769" flipH="1" flipV="1">
            <a:off x="6845990" y="4867520"/>
            <a:ext cx="774515" cy="702924"/>
          </a:xfrm>
          <a:prstGeom prst="circularArrow">
            <a:avLst>
              <a:gd name="adj1" fmla="val 12500"/>
              <a:gd name="adj2" fmla="val 1142319"/>
              <a:gd name="adj3" fmla="val 20457681"/>
              <a:gd name="adj4" fmla="val 10475641"/>
              <a:gd name="adj5" fmla="val 1493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ircular 31">
            <a:extLst>
              <a:ext uri="{FF2B5EF4-FFF2-40B4-BE49-F238E27FC236}">
                <a16:creationId xmlns:a16="http://schemas.microsoft.com/office/drawing/2014/main" xmlns="" id="{04345FEC-3090-430E-BE0A-6C2EE66AA8D3}"/>
              </a:ext>
            </a:extLst>
          </p:cNvPr>
          <p:cNvSpPr/>
          <p:nvPr/>
        </p:nvSpPr>
        <p:spPr>
          <a:xfrm rot="21397068" flipV="1">
            <a:off x="1934096" y="4899751"/>
            <a:ext cx="569342" cy="560686"/>
          </a:xfrm>
          <a:prstGeom prst="circularArrow">
            <a:avLst>
              <a:gd name="adj1" fmla="val 12500"/>
              <a:gd name="adj2" fmla="val 1121142"/>
              <a:gd name="adj3" fmla="val 20457681"/>
              <a:gd name="adj4" fmla="val 10800000"/>
              <a:gd name="adj5"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xmlns="" id="{83041C79-B5CC-403B-9977-3BDE7F01D99D}"/>
              </a:ext>
            </a:extLst>
          </p:cNvPr>
          <p:cNvSpPr txBox="1"/>
          <p:nvPr/>
        </p:nvSpPr>
        <p:spPr>
          <a:xfrm>
            <a:off x="4908430" y="1242199"/>
            <a:ext cx="3657600" cy="461665"/>
          </a:xfrm>
          <a:prstGeom prst="rect">
            <a:avLst/>
          </a:prstGeom>
          <a:noFill/>
        </p:spPr>
        <p:txBody>
          <a:bodyPr wrap="square" rtlCol="0">
            <a:spAutoFit/>
          </a:bodyPr>
          <a:lstStyle/>
          <a:p>
            <a:pPr algn="r"/>
            <a:r>
              <a:rPr lang="en-US" sz="2400" dirty="0"/>
              <a:t>Flow Compliments Rotation</a:t>
            </a:r>
          </a:p>
        </p:txBody>
      </p:sp>
      <p:sp>
        <p:nvSpPr>
          <p:cNvPr id="34" name="TextBox 33">
            <a:extLst>
              <a:ext uri="{FF2B5EF4-FFF2-40B4-BE49-F238E27FC236}">
                <a16:creationId xmlns:a16="http://schemas.microsoft.com/office/drawing/2014/main" xmlns="" id="{DF115769-172E-44A8-9A13-11DB46E80F1A}"/>
              </a:ext>
            </a:extLst>
          </p:cNvPr>
          <p:cNvSpPr txBox="1"/>
          <p:nvPr/>
        </p:nvSpPr>
        <p:spPr>
          <a:xfrm>
            <a:off x="-158151" y="1239319"/>
            <a:ext cx="3657600" cy="461665"/>
          </a:xfrm>
          <a:prstGeom prst="rect">
            <a:avLst/>
          </a:prstGeom>
          <a:noFill/>
        </p:spPr>
        <p:txBody>
          <a:bodyPr wrap="square" rtlCol="0">
            <a:spAutoFit/>
          </a:bodyPr>
          <a:lstStyle/>
          <a:p>
            <a:pPr algn="r"/>
            <a:r>
              <a:rPr lang="en-US" sz="2400" dirty="0"/>
              <a:t>Flow Fights Rotation</a:t>
            </a:r>
          </a:p>
        </p:txBody>
      </p:sp>
      <p:sp>
        <p:nvSpPr>
          <p:cNvPr id="35" name="TextBox 34">
            <a:extLst>
              <a:ext uri="{FF2B5EF4-FFF2-40B4-BE49-F238E27FC236}">
                <a16:creationId xmlns:a16="http://schemas.microsoft.com/office/drawing/2014/main" xmlns="" id="{1C41E14C-EC38-4577-9528-D4D46D1C9F86}"/>
              </a:ext>
            </a:extLst>
          </p:cNvPr>
          <p:cNvSpPr txBox="1"/>
          <p:nvPr/>
        </p:nvSpPr>
        <p:spPr>
          <a:xfrm>
            <a:off x="6702725" y="2464275"/>
            <a:ext cx="1618890" cy="1200329"/>
          </a:xfrm>
          <a:prstGeom prst="rect">
            <a:avLst/>
          </a:prstGeom>
          <a:noFill/>
        </p:spPr>
        <p:txBody>
          <a:bodyPr wrap="square" rtlCol="0">
            <a:spAutoFit/>
          </a:bodyPr>
          <a:lstStyle/>
          <a:p>
            <a:pPr algn="r"/>
            <a:r>
              <a:rPr lang="en-US" sz="2400" dirty="0"/>
              <a:t>Long Sweep Elbows</a:t>
            </a:r>
          </a:p>
        </p:txBody>
      </p:sp>
      <p:sp>
        <p:nvSpPr>
          <p:cNvPr id="36" name="TextBox 35">
            <a:extLst>
              <a:ext uri="{FF2B5EF4-FFF2-40B4-BE49-F238E27FC236}">
                <a16:creationId xmlns:a16="http://schemas.microsoft.com/office/drawing/2014/main" xmlns="" id="{D869FE0D-BA35-4080-87FC-8C5BE551CA06}"/>
              </a:ext>
            </a:extLst>
          </p:cNvPr>
          <p:cNvSpPr txBox="1"/>
          <p:nvPr/>
        </p:nvSpPr>
        <p:spPr>
          <a:xfrm>
            <a:off x="-218536" y="5138465"/>
            <a:ext cx="1961072" cy="830997"/>
          </a:xfrm>
          <a:prstGeom prst="rect">
            <a:avLst/>
          </a:prstGeom>
          <a:noFill/>
        </p:spPr>
        <p:txBody>
          <a:bodyPr wrap="square" rtlCol="0">
            <a:spAutoFit/>
          </a:bodyPr>
          <a:lstStyle/>
          <a:p>
            <a:pPr algn="r"/>
            <a:r>
              <a:rPr lang="en-US" sz="2400" dirty="0"/>
              <a:t>Turbulent Inlet</a:t>
            </a:r>
          </a:p>
        </p:txBody>
      </p:sp>
      <p:sp>
        <p:nvSpPr>
          <p:cNvPr id="37" name="TextBox 36">
            <a:extLst>
              <a:ext uri="{FF2B5EF4-FFF2-40B4-BE49-F238E27FC236}">
                <a16:creationId xmlns:a16="http://schemas.microsoft.com/office/drawing/2014/main" xmlns="" id="{27514C65-820B-473D-ACFB-A35D7A7172F9}"/>
              </a:ext>
            </a:extLst>
          </p:cNvPr>
          <p:cNvSpPr txBox="1"/>
          <p:nvPr/>
        </p:nvSpPr>
        <p:spPr>
          <a:xfrm>
            <a:off x="3899140" y="5239107"/>
            <a:ext cx="2817962" cy="461665"/>
          </a:xfrm>
          <a:prstGeom prst="rect">
            <a:avLst/>
          </a:prstGeom>
          <a:noFill/>
        </p:spPr>
        <p:txBody>
          <a:bodyPr wrap="square" rtlCol="0">
            <a:spAutoFit/>
          </a:bodyPr>
          <a:lstStyle/>
          <a:p>
            <a:pPr algn="r"/>
            <a:r>
              <a:rPr lang="en-US" sz="2400" dirty="0"/>
              <a:t>Laminar Flow Inlet</a:t>
            </a:r>
          </a:p>
        </p:txBody>
      </p:sp>
      <p:sp>
        <p:nvSpPr>
          <p:cNvPr id="38" name="TextBox 37">
            <a:extLst>
              <a:ext uri="{FF2B5EF4-FFF2-40B4-BE49-F238E27FC236}">
                <a16:creationId xmlns:a16="http://schemas.microsoft.com/office/drawing/2014/main" xmlns="" id="{55E32EFE-9240-4872-BB82-A8313732CE82}"/>
              </a:ext>
            </a:extLst>
          </p:cNvPr>
          <p:cNvSpPr txBox="1"/>
          <p:nvPr/>
        </p:nvSpPr>
        <p:spPr>
          <a:xfrm>
            <a:off x="4327583" y="3358547"/>
            <a:ext cx="1618890" cy="1200329"/>
          </a:xfrm>
          <a:prstGeom prst="rect">
            <a:avLst/>
          </a:prstGeom>
          <a:noFill/>
        </p:spPr>
        <p:txBody>
          <a:bodyPr wrap="square" rtlCol="0">
            <a:spAutoFit/>
          </a:bodyPr>
          <a:lstStyle/>
          <a:p>
            <a:r>
              <a:rPr lang="en-US" sz="2400" dirty="0"/>
              <a:t>Long</a:t>
            </a:r>
          </a:p>
          <a:p>
            <a:r>
              <a:rPr lang="en-US" sz="2400" dirty="0"/>
              <a:t>  Sweep</a:t>
            </a:r>
          </a:p>
          <a:p>
            <a:r>
              <a:rPr lang="en-US" sz="2400" dirty="0"/>
              <a:t>       Elbows</a:t>
            </a:r>
          </a:p>
        </p:txBody>
      </p:sp>
      <p:cxnSp>
        <p:nvCxnSpPr>
          <p:cNvPr id="40" name="Straight Connector 39">
            <a:extLst>
              <a:ext uri="{FF2B5EF4-FFF2-40B4-BE49-F238E27FC236}">
                <a16:creationId xmlns:a16="http://schemas.microsoft.com/office/drawing/2014/main" xmlns="" id="{289F0DD8-471A-4520-8388-0544F43EF97C}"/>
              </a:ext>
            </a:extLst>
          </p:cNvPr>
          <p:cNvCxnSpPr>
            <a:cxnSpLocks/>
          </p:cNvCxnSpPr>
          <p:nvPr/>
        </p:nvCxnSpPr>
        <p:spPr>
          <a:xfrm>
            <a:off x="3605840" y="1250830"/>
            <a:ext cx="0" cy="560717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4DE0EECD-5F2D-4862-9CE6-F305FF7B0267}"/>
              </a:ext>
            </a:extLst>
          </p:cNvPr>
          <p:cNvSpPr txBox="1"/>
          <p:nvPr/>
        </p:nvSpPr>
        <p:spPr>
          <a:xfrm>
            <a:off x="0" y="207034"/>
            <a:ext cx="9144000" cy="584775"/>
          </a:xfrm>
          <a:prstGeom prst="rect">
            <a:avLst/>
          </a:prstGeom>
          <a:noFill/>
        </p:spPr>
        <p:txBody>
          <a:bodyPr wrap="square" rtlCol="0">
            <a:spAutoFit/>
          </a:bodyPr>
          <a:lstStyle/>
          <a:p>
            <a:pPr algn="ctr"/>
            <a:r>
              <a:rPr lang="en-US" sz="3200" dirty="0"/>
              <a:t>Electricity: Results - Reduce Fan Turbulence in/out </a:t>
            </a:r>
          </a:p>
        </p:txBody>
      </p:sp>
    </p:spTree>
    <p:custDataLst>
      <p:tags r:id="rId1"/>
    </p:custDataLst>
    <p:extLst>
      <p:ext uri="{BB962C8B-B14F-4D97-AF65-F5344CB8AC3E}">
        <p14:creationId xmlns:p14="http://schemas.microsoft.com/office/powerpoint/2010/main" val="19882344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6840" y="2545685"/>
            <a:ext cx="1843440" cy="180503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1806839" y="4350720"/>
            <a:ext cx="1843439" cy="6067990"/>
          </a:xfrm>
          <a:prstGeom prst="triangle">
            <a:avLst>
              <a:gd name="adj" fmla="val 5042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00225" y="2545685"/>
            <a:ext cx="1843440" cy="180503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6300224" y="4350720"/>
            <a:ext cx="1843439" cy="6067990"/>
          </a:xfrm>
          <a:prstGeom prst="triangle">
            <a:avLst>
              <a:gd name="adj" fmla="val 5042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587094" y="2396419"/>
            <a:ext cx="556571" cy="61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00223" y="2397034"/>
            <a:ext cx="499265"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300222" y="2084825"/>
            <a:ext cx="921720" cy="7681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99081" y="2084825"/>
            <a:ext cx="944584" cy="7681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170709" y="2373172"/>
            <a:ext cx="1075340" cy="13260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87423" y="1547155"/>
            <a:ext cx="844910"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118358" y="1431940"/>
            <a:ext cx="1075340" cy="115216"/>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15550" y="663840"/>
            <a:ext cx="2611540" cy="400110"/>
          </a:xfrm>
          <a:prstGeom prst="rect">
            <a:avLst/>
          </a:prstGeom>
          <a:solidFill>
            <a:schemeClr val="bg1"/>
          </a:solidFill>
        </p:spPr>
        <p:txBody>
          <a:bodyPr wrap="square" rtlCol="0">
            <a:spAutoFit/>
          </a:bodyPr>
          <a:lstStyle/>
          <a:p>
            <a:pPr algn="ctr"/>
            <a:r>
              <a:rPr lang="en-US" sz="2000" dirty="0">
                <a:latin typeface="Arial" panose="020B0604020202020204" pitchFamily="34" charset="0"/>
                <a:cs typeface="Arial" panose="020B0604020202020204" pitchFamily="34" charset="0"/>
              </a:rPr>
              <a:t>Rectangular evasé </a:t>
            </a:r>
          </a:p>
        </p:txBody>
      </p:sp>
      <p:sp>
        <p:nvSpPr>
          <p:cNvPr id="34" name="TextBox 33"/>
          <p:cNvSpPr txBox="1"/>
          <p:nvPr/>
        </p:nvSpPr>
        <p:spPr>
          <a:xfrm>
            <a:off x="5685745" y="663840"/>
            <a:ext cx="2611540" cy="400110"/>
          </a:xfrm>
          <a:prstGeom prst="rect">
            <a:avLst/>
          </a:prstGeom>
          <a:solidFill>
            <a:schemeClr val="bg1"/>
          </a:solidFill>
        </p:spPr>
        <p:txBody>
          <a:bodyPr wrap="square" rtlCol="0">
            <a:spAutoFit/>
          </a:bodyPr>
          <a:lstStyle/>
          <a:p>
            <a:pPr algn="ctr"/>
            <a:r>
              <a:rPr lang="en-US" sz="2000" dirty="0">
                <a:latin typeface="Arial" panose="020B0604020202020204" pitchFamily="34" charset="0"/>
                <a:cs typeface="Arial" panose="020B0604020202020204" pitchFamily="34" charset="0"/>
              </a:rPr>
              <a:t>Radial evasé </a:t>
            </a:r>
          </a:p>
        </p:txBody>
      </p:sp>
      <p:sp>
        <p:nvSpPr>
          <p:cNvPr id="35" name="Rectangle 34"/>
          <p:cNvSpPr/>
          <p:nvPr/>
        </p:nvSpPr>
        <p:spPr>
          <a:xfrm>
            <a:off x="2344205" y="2084825"/>
            <a:ext cx="776025" cy="145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811069" y="2340786"/>
            <a:ext cx="776025" cy="1203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V="1">
            <a:off x="3148260" y="2340787"/>
            <a:ext cx="0" cy="120342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827509" y="2366763"/>
            <a:ext cx="0" cy="117745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587094" y="2366763"/>
            <a:ext cx="8824" cy="117745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318208" y="1547156"/>
            <a:ext cx="0" cy="1997059"/>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00335" y="1623965"/>
            <a:ext cx="806505" cy="707886"/>
          </a:xfrm>
          <a:prstGeom prst="rect">
            <a:avLst/>
          </a:prstGeom>
          <a:solidFill>
            <a:schemeClr val="bg1"/>
          </a:solidFill>
        </p:spPr>
        <p:txBody>
          <a:bodyPr wrap="square" rtlCol="0">
            <a:spAutoFit/>
          </a:bodyPr>
          <a:lstStyle/>
          <a:p>
            <a:pPr algn="ctr"/>
            <a:r>
              <a:rPr lang="en-US" sz="2000" dirty="0">
                <a:latin typeface="Arial" panose="020B0604020202020204" pitchFamily="34" charset="0"/>
                <a:cs typeface="Arial" panose="020B0604020202020204" pitchFamily="34" charset="0"/>
              </a:rPr>
              <a:t>Spin Cap</a:t>
            </a:r>
          </a:p>
        </p:txBody>
      </p:sp>
      <p:cxnSp>
        <p:nvCxnSpPr>
          <p:cNvPr id="21" name="Straight Arrow Connector 20"/>
          <p:cNvCxnSpPr>
            <a:stCxn id="30" idx="3"/>
          </p:cNvCxnSpPr>
          <p:nvPr/>
        </p:nvCxnSpPr>
        <p:spPr>
          <a:xfrm flipV="1">
            <a:off x="1806840" y="1947132"/>
            <a:ext cx="480583" cy="307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885120" y="2545684"/>
            <a:ext cx="921720" cy="90251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366840" y="2545685"/>
            <a:ext cx="921720" cy="90251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501070" y="2814520"/>
            <a:ext cx="345645" cy="345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a:off x="4994455" y="2814520"/>
            <a:ext cx="345645" cy="345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4111140" y="1777585"/>
            <a:ext cx="345645" cy="34564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8182070" y="2161635"/>
            <a:ext cx="268835" cy="22799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rot="10800000">
            <a:off x="5992985" y="2161635"/>
            <a:ext cx="268835" cy="22799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3170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Electricity: Results</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p:txBody>
          <a:bodyPr/>
          <a:lstStyle/>
          <a:p>
            <a:r>
              <a:rPr lang="en-US" dirty="0"/>
              <a:t>Match motor sizes to loads</a:t>
            </a:r>
          </a:p>
          <a:p>
            <a:r>
              <a:rPr lang="en-US" dirty="0"/>
              <a:t>Buy high efficiency motors, but only when replacement is needed</a:t>
            </a:r>
          </a:p>
        </p:txBody>
      </p:sp>
    </p:spTree>
    <p:custDataLst>
      <p:tags r:id="rId1"/>
    </p:custDataLst>
    <p:extLst>
      <p:ext uri="{BB962C8B-B14F-4D97-AF65-F5344CB8AC3E}">
        <p14:creationId xmlns:p14="http://schemas.microsoft.com/office/powerpoint/2010/main" val="2329469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Energy</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p:txBody>
          <a:bodyPr/>
          <a:lstStyle/>
          <a:p>
            <a:pPr marL="0" indent="0">
              <a:buNone/>
            </a:pPr>
            <a:r>
              <a:rPr lang="en-US" dirty="0"/>
              <a:t>Energy costs represent 20% of the total cost of post-harvest processing.</a:t>
            </a:r>
          </a:p>
          <a:p>
            <a:pPr marL="0" indent="0">
              <a:buNone/>
            </a:pPr>
            <a:r>
              <a:rPr lang="en-US" dirty="0"/>
              <a:t>A national industry survey indicated:</a:t>
            </a:r>
          </a:p>
          <a:p>
            <a:r>
              <a:rPr lang="en-US" sz="2400" dirty="0"/>
              <a:t>Electricity cost varied from $1.62 to $21.58 </a:t>
            </a:r>
          </a:p>
          <a:p>
            <a:r>
              <a:rPr lang="en-US" sz="2400" dirty="0"/>
              <a:t>Fuel costs from $0.23 to $9.07 per bale</a:t>
            </a:r>
          </a:p>
        </p:txBody>
      </p:sp>
    </p:spTree>
    <p:custDataLst>
      <p:tags r:id="rId1"/>
    </p:custDataLst>
    <p:extLst>
      <p:ext uri="{BB962C8B-B14F-4D97-AF65-F5344CB8AC3E}">
        <p14:creationId xmlns:p14="http://schemas.microsoft.com/office/powerpoint/2010/main" val="1570619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Electricity: Results</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a:xfrm>
            <a:off x="1146235" y="1446063"/>
            <a:ext cx="7886700" cy="4351338"/>
          </a:xfrm>
        </p:spPr>
        <p:txBody>
          <a:bodyPr/>
          <a:lstStyle/>
          <a:p>
            <a:r>
              <a:rPr lang="en-US" dirty="0"/>
              <a:t>Mechanical conveying wherever practical</a:t>
            </a:r>
          </a:p>
        </p:txBody>
      </p:sp>
      <p:pic>
        <p:nvPicPr>
          <p:cNvPr id="7" name="Picture 5" descr="IMG0029">
            <a:extLst>
              <a:ext uri="{FF2B5EF4-FFF2-40B4-BE49-F238E27FC236}">
                <a16:creationId xmlns:a16="http://schemas.microsoft.com/office/drawing/2014/main" xmlns="" id="{4B0D006C-DFCC-4A8E-A3A2-E8AC5F7BCBE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0000" contrast="9000"/>
                    </a14:imgEffect>
                  </a14:imgLayer>
                </a14:imgProps>
              </a:ext>
              <a:ext uri="{28A0092B-C50C-407E-A947-70E740481C1C}">
                <a14:useLocalDpi xmlns:a14="http://schemas.microsoft.com/office/drawing/2010/main"/>
              </a:ext>
            </a:extLst>
          </a:blip>
          <a:srcRect/>
          <a:stretch>
            <a:fillRect/>
          </a:stretch>
        </p:blipFill>
        <p:spPr>
          <a:xfrm>
            <a:off x="1680522" y="2232686"/>
            <a:ext cx="7469664" cy="462556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168546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Electricity: Impacts</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p:txBody>
          <a:bodyPr/>
          <a:lstStyle/>
          <a:p>
            <a:r>
              <a:rPr lang="en-US" dirty="0"/>
              <a:t>Industry has responded to rising costs by increasing efficiency</a:t>
            </a:r>
          </a:p>
          <a:p>
            <a:r>
              <a:rPr lang="en-US" dirty="0"/>
              <a:t>Electricity consumption per bale has decreased 0.6 kWh each year</a:t>
            </a:r>
          </a:p>
          <a:p>
            <a:r>
              <a:rPr lang="en-US" dirty="0"/>
              <a:t>Improved sustainability and environmental stewardship</a:t>
            </a:r>
          </a:p>
          <a:p>
            <a:r>
              <a:rPr lang="en-US" dirty="0"/>
              <a:t>National savings about $10 million each season</a:t>
            </a:r>
          </a:p>
        </p:txBody>
      </p:sp>
    </p:spTree>
    <p:custDataLst>
      <p:tags r:id="rId1"/>
    </p:custDataLst>
    <p:extLst>
      <p:ext uri="{BB962C8B-B14F-4D97-AF65-F5344CB8AC3E}">
        <p14:creationId xmlns:p14="http://schemas.microsoft.com/office/powerpoint/2010/main" val="2453829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D606A65-58AA-4993-AEBC-1336B65423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3400228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D781ED-02A2-4A37-A72E-29289ADAC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 y="0"/>
            <a:ext cx="9142835" cy="6858000"/>
          </a:xfrm>
          <a:prstGeom prst="rect">
            <a:avLst/>
          </a:prstGeom>
        </p:spPr>
      </p:pic>
      <p:sp>
        <p:nvSpPr>
          <p:cNvPr id="6" name="Title 6">
            <a:extLst>
              <a:ext uri="{FF2B5EF4-FFF2-40B4-BE49-F238E27FC236}">
                <a16:creationId xmlns:a16="http://schemas.microsoft.com/office/drawing/2014/main" xmlns="" id="{FAF7869B-7972-4FB1-8E29-B71A9BF20166}"/>
              </a:ext>
            </a:extLst>
          </p:cNvPr>
          <p:cNvSpPr txBox="1">
            <a:spLocks/>
          </p:cNvSpPr>
          <p:nvPr/>
        </p:nvSpPr>
        <p:spPr>
          <a:xfrm>
            <a:off x="266341" y="218477"/>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Fuel: Rationale</a:t>
            </a:r>
            <a:r>
              <a:rPr lang="en-US" dirty="0">
                <a:solidFill>
                  <a:srgbClr val="FF00FF"/>
                </a:solidFill>
              </a:rPr>
              <a:t>				</a:t>
            </a:r>
            <a:r>
              <a:rPr lang="en-US" dirty="0"/>
              <a:t>…big gas meter</a:t>
            </a:r>
          </a:p>
        </p:txBody>
      </p:sp>
    </p:spTree>
    <p:custDataLst>
      <p:tags r:id="rId1"/>
    </p:custDataLst>
    <p:extLst>
      <p:ext uri="{BB962C8B-B14F-4D97-AF65-F5344CB8AC3E}">
        <p14:creationId xmlns:p14="http://schemas.microsoft.com/office/powerpoint/2010/main" val="3904722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67154E-27D6-4CE9-B478-E301F327B0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44"/>
            <a:ext cx="9144000" cy="6854912"/>
          </a:xfrm>
          <a:prstGeom prst="rect">
            <a:avLst/>
          </a:prstGeom>
        </p:spPr>
      </p:pic>
      <p:sp>
        <p:nvSpPr>
          <p:cNvPr id="7" name="Title 6">
            <a:extLst>
              <a:ext uri="{FF2B5EF4-FFF2-40B4-BE49-F238E27FC236}">
                <a16:creationId xmlns:a16="http://schemas.microsoft.com/office/drawing/2014/main" xmlns="" id="{0624BC15-3617-49E4-A716-0BEAB2F120A0}"/>
              </a:ext>
            </a:extLst>
          </p:cNvPr>
          <p:cNvSpPr txBox="1">
            <a:spLocks/>
          </p:cNvSpPr>
          <p:nvPr/>
        </p:nvSpPr>
        <p:spPr>
          <a:xfrm>
            <a:off x="266341" y="218477"/>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Fuel: Rationale</a:t>
            </a:r>
            <a:r>
              <a:rPr lang="en-US" dirty="0">
                <a:solidFill>
                  <a:srgbClr val="FF00FF"/>
                </a:solidFill>
              </a:rPr>
              <a:t>			</a:t>
            </a:r>
            <a:r>
              <a:rPr lang="en-US" dirty="0"/>
              <a:t>…big propane tank</a:t>
            </a:r>
          </a:p>
        </p:txBody>
      </p:sp>
    </p:spTree>
    <p:custDataLst>
      <p:tags r:id="rId1"/>
    </p:custDataLst>
    <p:extLst>
      <p:ext uri="{BB962C8B-B14F-4D97-AF65-F5344CB8AC3E}">
        <p14:creationId xmlns:p14="http://schemas.microsoft.com/office/powerpoint/2010/main" val="628119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Rationale</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t>Fuel = 6½ % to 8½ % of ginning cost </a:t>
            </a:r>
          </a:p>
          <a:p>
            <a:r>
              <a:rPr lang="en-US" dirty="0"/>
              <a:t>Prices volatile, propane doubled in 10 y; can’t control cost of fuel</a:t>
            </a:r>
          </a:p>
          <a:p>
            <a:r>
              <a:rPr lang="en-US" dirty="0"/>
              <a:t>Weather unpredictable; can’t control drying amount needed</a:t>
            </a:r>
          </a:p>
          <a:p>
            <a:r>
              <a:rPr lang="en-US" dirty="0"/>
              <a:t>Fuel = most variable cost = biggest threat to profitability</a:t>
            </a:r>
          </a:p>
        </p:txBody>
      </p:sp>
    </p:spTree>
    <p:custDataLst>
      <p:tags r:id="rId1"/>
    </p:custDataLst>
    <p:extLst>
      <p:ext uri="{BB962C8B-B14F-4D97-AF65-F5344CB8AC3E}">
        <p14:creationId xmlns:p14="http://schemas.microsoft.com/office/powerpoint/2010/main" val="1887045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Rationale</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solidFill>
                  <a:schemeClr val="tx1">
                    <a:lumMod val="65000"/>
                    <a:lumOff val="35000"/>
                  </a:schemeClr>
                </a:solidFill>
              </a:rPr>
              <a:t>Fuel = 6½ % to 8½ % of ginning cost </a:t>
            </a:r>
          </a:p>
          <a:p>
            <a:r>
              <a:rPr lang="en-US" dirty="0">
                <a:solidFill>
                  <a:schemeClr val="tx1">
                    <a:lumMod val="65000"/>
                    <a:lumOff val="35000"/>
                  </a:schemeClr>
                </a:solidFill>
              </a:rPr>
              <a:t>Prices volatile, propane doubled in 10 y; can’t control cost of fuel</a:t>
            </a:r>
          </a:p>
          <a:p>
            <a:r>
              <a:rPr lang="en-US" dirty="0">
                <a:solidFill>
                  <a:schemeClr val="tx1">
                    <a:lumMod val="65000"/>
                    <a:lumOff val="35000"/>
                  </a:schemeClr>
                </a:solidFill>
              </a:rPr>
              <a:t>Weather unpredictable; can’t control drying amount needed</a:t>
            </a:r>
          </a:p>
          <a:p>
            <a:r>
              <a:rPr lang="en-US" dirty="0">
                <a:solidFill>
                  <a:schemeClr val="tx1">
                    <a:lumMod val="65000"/>
                    <a:lumOff val="35000"/>
                  </a:schemeClr>
                </a:solidFill>
              </a:rPr>
              <a:t>Fuel = most variable cost = biggest threat to profitability</a:t>
            </a: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a:p>
            <a:pPr lvl="2"/>
            <a:r>
              <a:rPr lang="en-US" sz="3350" dirty="0" smtClean="0">
                <a:solidFill>
                  <a:srgbClr val="FFFF00"/>
                </a:solidFill>
                <a:effectLst>
                  <a:outerShdw blurRad="38100" dist="38100" dir="2700000" algn="tl">
                    <a:srgbClr val="000000">
                      <a:alpha val="43137"/>
                    </a:srgbClr>
                  </a:outerShdw>
                </a:effectLst>
              </a:rPr>
              <a:t> Can </a:t>
            </a:r>
            <a:r>
              <a:rPr lang="en-US" sz="3350" dirty="0">
                <a:solidFill>
                  <a:srgbClr val="FFFF00"/>
                </a:solidFill>
                <a:effectLst>
                  <a:outerShdw blurRad="38100" dist="38100" dir="2700000" algn="tl">
                    <a:srgbClr val="000000">
                      <a:alpha val="43137"/>
                    </a:srgbClr>
                  </a:outerShdw>
                </a:effectLst>
              </a:rPr>
              <a:t>we improve utilization?</a:t>
            </a:r>
          </a:p>
          <a:p>
            <a:endParaRPr lang="en-US" dirty="0"/>
          </a:p>
        </p:txBody>
      </p:sp>
    </p:spTree>
    <p:custDataLst>
      <p:tags r:id="rId1"/>
    </p:custDataLst>
    <p:extLst>
      <p:ext uri="{BB962C8B-B14F-4D97-AF65-F5344CB8AC3E}">
        <p14:creationId xmlns:p14="http://schemas.microsoft.com/office/powerpoint/2010/main" val="3654774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Rationale</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pPr marL="0" indent="0">
              <a:buNone/>
            </a:pPr>
            <a:r>
              <a:rPr lang="en-US" sz="2400" dirty="0"/>
              <a:t>Fuel Use Audits in Commercial Gins: in-season</a:t>
            </a:r>
          </a:p>
          <a:p>
            <a:r>
              <a:rPr lang="en-US" dirty="0"/>
              <a:t>It would be disruptive to cut gas flow to install a meter on each burner while the gin is running</a:t>
            </a:r>
          </a:p>
          <a:p>
            <a:endParaRPr lang="en-US" sz="1000" dirty="0"/>
          </a:p>
          <a:p>
            <a:pPr marL="0" indent="0">
              <a:buNone/>
            </a:pPr>
            <a:r>
              <a:rPr lang="en-US" sz="2400" dirty="0"/>
              <a:t>Fuel Use Audits in Commercial Gins: repair-season</a:t>
            </a:r>
          </a:p>
          <a:p>
            <a:r>
              <a:rPr lang="en-US" dirty="0"/>
              <a:t>It would be expensive to install meters on every burner in every cooperating commercial gin</a:t>
            </a:r>
          </a:p>
        </p:txBody>
      </p:sp>
    </p:spTree>
    <p:custDataLst>
      <p:tags r:id="rId1"/>
    </p:custDataLst>
    <p:extLst>
      <p:ext uri="{BB962C8B-B14F-4D97-AF65-F5344CB8AC3E}">
        <p14:creationId xmlns:p14="http://schemas.microsoft.com/office/powerpoint/2010/main" val="3889800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louds in the sky&#10;&#10;Description generated with very high confidence">
            <a:extLst>
              <a:ext uri="{FF2B5EF4-FFF2-40B4-BE49-F238E27FC236}">
                <a16:creationId xmlns:a16="http://schemas.microsoft.com/office/drawing/2014/main" xmlns="" id="{8F3EED09-F0DA-4CE8-B6B5-D701694D02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Fuel: Methods</a:t>
            </a:r>
          </a:p>
        </p:txBody>
      </p:sp>
      <p:sp>
        <p:nvSpPr>
          <p:cNvPr id="3" name="Content Placeholder 2"/>
          <p:cNvSpPr>
            <a:spLocks noGrp="1"/>
          </p:cNvSpPr>
          <p:nvPr>
            <p:ph idx="1"/>
          </p:nvPr>
        </p:nvSpPr>
        <p:spPr/>
        <p:txBody>
          <a:bodyPr>
            <a:normAutofit/>
          </a:bodyPr>
          <a:lstStyle/>
          <a:p>
            <a:r>
              <a:rPr lang="en-US" sz="2400" dirty="0"/>
              <a:t>Proxy fuel use: velocity pressure and air temperatures</a:t>
            </a:r>
          </a:p>
          <a:p>
            <a:pPr lvl="1"/>
            <a:r>
              <a:rPr lang="en-US" sz="2000" dirty="0"/>
              <a:t>Velocity pressure &amp; density → velocity</a:t>
            </a:r>
          </a:p>
          <a:p>
            <a:pPr lvl="1"/>
            <a:r>
              <a:rPr lang="en-US" sz="2000" dirty="0"/>
              <a:t>Velocity &amp; pipe diameter </a:t>
            </a:r>
            <a:r>
              <a:rPr lang="en-US" sz="2000" dirty="0">
                <a:latin typeface="Calibri"/>
              </a:rPr>
              <a:t>→ </a:t>
            </a:r>
            <a:r>
              <a:rPr lang="en-US" sz="2000" dirty="0"/>
              <a:t>volumetric flow</a:t>
            </a:r>
          </a:p>
          <a:p>
            <a:pPr lvl="1"/>
            <a:r>
              <a:rPr lang="en-US" sz="2000" dirty="0"/>
              <a:t>Volumetric flow &amp; density → mass flow</a:t>
            </a:r>
          </a:p>
          <a:p>
            <a:pPr lvl="1"/>
            <a:r>
              <a:rPr lang="en-US" sz="2000" dirty="0"/>
              <a:t>Mass flow, temperature change, &amp; </a:t>
            </a:r>
            <a:r>
              <a:rPr lang="en-US" sz="2000" dirty="0">
                <a:latin typeface="Calibri"/>
              </a:rPr>
              <a:t>burner efficiency</a:t>
            </a:r>
            <a:r>
              <a:rPr lang="en-US" sz="2000" dirty="0"/>
              <a:t> → fuel used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BBDADC7E-3568-4186-83B7-9BA116FE36D2}"/>
                  </a:ext>
                </a:extLst>
              </p:cNvPr>
              <p:cNvSpPr txBox="1"/>
              <p:nvPr/>
            </p:nvSpPr>
            <p:spPr>
              <a:xfrm>
                <a:off x="1828800" y="3614211"/>
                <a:ext cx="5486400" cy="12813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a:rPr>
                            <m:t>𝑃</m:t>
                          </m:r>
                        </m:e>
                        <m:sub>
                          <m:r>
                            <a:rPr lang="en-US" sz="2400" i="1">
                              <a:solidFill>
                                <a:schemeClr val="tx1"/>
                              </a:solidFill>
                              <a:latin typeface="Cambria Math"/>
                            </a:rPr>
                            <m:t>𝑖𝑛</m:t>
                          </m:r>
                        </m:sub>
                      </m:sSub>
                      <m:r>
                        <a:rPr lang="en-US" sz="2400" i="1">
                          <a:solidFill>
                            <a:schemeClr val="tx1"/>
                          </a:solidFill>
                          <a:latin typeface="Cambria Math"/>
                        </a:rPr>
                        <m:t>=</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a:rPr>
                            <m:t>𝜌𝜋</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a:rPr>
                                <m:t>𝑟</m:t>
                              </m:r>
                            </m:e>
                            <m:sup>
                              <m:r>
                                <a:rPr lang="en-US" sz="2400" i="1">
                                  <a:solidFill>
                                    <a:schemeClr val="tx1"/>
                                  </a:solidFill>
                                  <a:latin typeface="Cambria Math"/>
                                </a:rPr>
                                <m:t>2</m:t>
                              </m:r>
                            </m:sup>
                          </m:sSup>
                          <m:r>
                            <a:rPr lang="en-US" sz="2400" b="0" i="1" smtClean="0">
                              <a:solidFill>
                                <a:schemeClr val="tx1"/>
                              </a:solidFill>
                              <a:latin typeface="Cambria Math"/>
                            </a:rPr>
                            <m:t>0.92</m:t>
                          </m:r>
                          <m:rad>
                            <m:radPr>
                              <m:degHide m:val="on"/>
                              <m:ctrlPr>
                                <a:rPr lang="en-US" sz="2400" i="1">
                                  <a:solidFill>
                                    <a:schemeClr val="tx1"/>
                                  </a:solidFill>
                                  <a:latin typeface="Cambria Math" panose="02040503050406030204" pitchFamily="18" charset="0"/>
                                </a:rPr>
                              </m:ctrlPr>
                            </m:radPr>
                            <m:deg/>
                            <m:e>
                              <m:f>
                                <m:fPr>
                                  <m:ctrlPr>
                                    <a:rPr lang="en-US" sz="2400" i="1">
                                      <a:solidFill>
                                        <a:schemeClr val="tx1"/>
                                      </a:solidFill>
                                      <a:latin typeface="Cambria Math" panose="02040503050406030204" pitchFamily="18" charset="0"/>
                                    </a:rPr>
                                  </m:ctrlPr>
                                </m:fPr>
                                <m:num>
                                  <m:r>
                                    <a:rPr lang="en-US" sz="2400" i="1">
                                      <a:solidFill>
                                        <a:schemeClr val="tx1"/>
                                      </a:solidFill>
                                      <a:latin typeface="Cambria Math"/>
                                    </a:rPr>
                                    <m:t>2</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a:rPr>
                                        <m:t>𝑝</m:t>
                                      </m:r>
                                    </m:e>
                                    <m:sub>
                                      <m:r>
                                        <a:rPr lang="en-US" sz="2400" i="1">
                                          <a:solidFill>
                                            <a:schemeClr val="tx1"/>
                                          </a:solidFill>
                                          <a:latin typeface="Cambria Math"/>
                                        </a:rPr>
                                        <m:t>𝑣</m:t>
                                      </m:r>
                                    </m:sub>
                                  </m:sSub>
                                </m:num>
                                <m:den>
                                  <m:r>
                                    <a:rPr lang="en-US" sz="2400" i="1">
                                      <a:solidFill>
                                        <a:schemeClr val="tx1"/>
                                      </a:solidFill>
                                      <a:latin typeface="Cambria Math"/>
                                    </a:rPr>
                                    <m:t>𝜌</m:t>
                                  </m:r>
                                </m:den>
                              </m:f>
                            </m:e>
                          </m:rad>
                          <m:r>
                            <a:rPr lang="en-US" sz="2400" i="1">
                              <a:solidFill>
                                <a:schemeClr val="tx1"/>
                              </a:solidFill>
                              <a:latin typeface="Cambria Math"/>
                            </a:rPr>
                            <m:t> </m:t>
                          </m:r>
                        </m:e>
                      </m:d>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a:rPr>
                            <m:t>𝐶</m:t>
                          </m:r>
                        </m:e>
                        <m:sub>
                          <m:r>
                            <a:rPr lang="en-US" sz="2400" i="1">
                              <a:solidFill>
                                <a:schemeClr val="tx1"/>
                              </a:solidFill>
                              <a:latin typeface="Cambria Math"/>
                            </a:rPr>
                            <m:t>𝑝</m:t>
                          </m:r>
                        </m:sub>
                      </m:sSub>
                      <m:r>
                        <a:rPr lang="en-US" sz="2400" b="0" i="0" smtClean="0">
                          <a:solidFill>
                            <a:schemeClr val="tx1"/>
                          </a:solidFill>
                          <a:latin typeface="Cambria Math"/>
                        </a:rPr>
                        <m:t> </m:t>
                      </m:r>
                      <m:r>
                        <m:rPr>
                          <m:sty m:val="p"/>
                        </m:rPr>
                        <a:rPr lang="en-US" sz="2400">
                          <a:solidFill>
                            <a:schemeClr val="tx1"/>
                          </a:solidFill>
                          <a:latin typeface="Cambria Math"/>
                        </a:rPr>
                        <m:t>Δ</m:t>
                      </m:r>
                      <m:r>
                        <a:rPr lang="en-US" sz="2400" i="1">
                          <a:solidFill>
                            <a:schemeClr val="tx1"/>
                          </a:solidFill>
                          <a:latin typeface="Cambria Math"/>
                        </a:rPr>
                        <m:t>𝑇</m:t>
                      </m:r>
                      <m:r>
                        <a:rPr lang="en-US" sz="2400" b="0" i="1" smtClean="0">
                          <a:solidFill>
                            <a:schemeClr val="tx1"/>
                          </a:solidFill>
                          <a:latin typeface="Cambria Math"/>
                        </a:rPr>
                        <m:t> </m:t>
                      </m:r>
                      <m:sSup>
                        <m:sSupPr>
                          <m:ctrlPr>
                            <a:rPr lang="en-US" sz="2400" i="1">
                              <a:solidFill>
                                <a:schemeClr val="tx1"/>
                              </a:solidFill>
                              <a:latin typeface="Cambria Math" panose="02040503050406030204" pitchFamily="18" charset="0"/>
                            </a:rPr>
                          </m:ctrlPr>
                        </m:sSupPr>
                        <m:e>
                          <m:r>
                            <a:rPr lang="en-US" sz="2400" i="1">
                              <a:solidFill>
                                <a:schemeClr val="tx1"/>
                              </a:solidFill>
                              <a:latin typeface="Cambria Math"/>
                            </a:rPr>
                            <m:t>𝜂</m:t>
                          </m:r>
                        </m:e>
                        <m:sup>
                          <m:r>
                            <a:rPr lang="en-US" sz="2400" i="1">
                              <a:solidFill>
                                <a:schemeClr val="tx1"/>
                              </a:solidFill>
                              <a:latin typeface="Cambria Math"/>
                            </a:rPr>
                            <m:t>−1</m:t>
                          </m:r>
                        </m:sup>
                      </m:sSup>
                    </m:oMath>
                  </m:oMathPara>
                </a14:m>
                <a:endParaRPr lang="en-US" sz="2400" dirty="0">
                  <a:solidFill>
                    <a:schemeClr val="tx1"/>
                  </a:solidFill>
                </a:endParaRPr>
              </a:p>
            </p:txBody>
          </p:sp>
        </mc:Choice>
        <mc:Fallback xmlns="">
          <p:sp>
            <p:nvSpPr>
              <p:cNvPr id="7" name="TextBox 6">
                <a:extLst>
                  <a:ext uri="{FF2B5EF4-FFF2-40B4-BE49-F238E27FC236}">
                    <a16:creationId xmlns:a16="http://schemas.microsoft.com/office/drawing/2014/main" id="{BBDADC7E-3568-4186-83B7-9BA116FE36D2}"/>
                  </a:ext>
                </a:extLst>
              </p:cNvPr>
              <p:cNvSpPr txBox="1">
                <a:spLocks noRot="1" noChangeAspect="1" noMove="1" noResize="1" noEditPoints="1" noAdjustHandles="1" noChangeArrowheads="1" noChangeShapeType="1" noTextEdit="1"/>
              </p:cNvSpPr>
              <p:nvPr/>
            </p:nvSpPr>
            <p:spPr>
              <a:xfrm>
                <a:off x="1828800" y="3614211"/>
                <a:ext cx="5486400" cy="1281376"/>
              </a:xfrm>
              <a:prstGeom prst="rect">
                <a:avLst/>
              </a:prstGeom>
              <a:blipFill>
                <a:blip r:embed="rId5"/>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655081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floor, indoor&#10;&#10;Description generated with very high confidence">
            <a:extLst>
              <a:ext uri="{FF2B5EF4-FFF2-40B4-BE49-F238E27FC236}">
                <a16:creationId xmlns:a16="http://schemas.microsoft.com/office/drawing/2014/main" xmlns="" id="{FBC6F33E-6B0E-4B03-BC1B-43A3B3B317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0"/>
            <a:ext cx="10287000" cy="6858000"/>
          </a:xfrm>
          <a:prstGeom prst="rect">
            <a:avLst/>
          </a:prstGeom>
        </p:spPr>
      </p:pic>
    </p:spTree>
    <p:custDataLst>
      <p:tags r:id="rId1"/>
    </p:custDataLst>
    <p:extLst>
      <p:ext uri="{BB962C8B-B14F-4D97-AF65-F5344CB8AC3E}">
        <p14:creationId xmlns:p14="http://schemas.microsoft.com/office/powerpoint/2010/main" val="1183291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Energy</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p:txBody>
          <a:bodyPr/>
          <a:lstStyle/>
          <a:p>
            <a:pPr marL="0" indent="0">
              <a:buNone/>
            </a:pPr>
            <a:r>
              <a:rPr lang="en-US" dirty="0">
                <a:solidFill>
                  <a:schemeClr val="bg1">
                    <a:lumMod val="50000"/>
                  </a:schemeClr>
                </a:solidFill>
              </a:rPr>
              <a:t>Energy costs represent 20% of the total cost of ginning; a national industry survey indicated:</a:t>
            </a:r>
          </a:p>
          <a:p>
            <a:r>
              <a:rPr lang="en-US" dirty="0">
                <a:solidFill>
                  <a:schemeClr val="bg1">
                    <a:lumMod val="50000"/>
                  </a:schemeClr>
                </a:solidFill>
              </a:rPr>
              <a:t>Electricity cost varied from $1.62 to $21.58 </a:t>
            </a:r>
          </a:p>
          <a:p>
            <a:r>
              <a:rPr lang="en-US" dirty="0">
                <a:solidFill>
                  <a:schemeClr val="bg1">
                    <a:lumMod val="50000"/>
                  </a:schemeClr>
                </a:solidFill>
              </a:rPr>
              <a:t>Fuel costs from $0.23 to $9.07 per bale</a:t>
            </a:r>
          </a:p>
          <a:p>
            <a:r>
              <a:rPr lang="en-US" sz="2800" dirty="0"/>
              <a:t>Huge disparities = huge opportunities!</a:t>
            </a:r>
          </a:p>
        </p:txBody>
      </p:sp>
    </p:spTree>
    <p:custDataLst>
      <p:tags r:id="rId1"/>
    </p:custDataLst>
    <p:extLst>
      <p:ext uri="{BB962C8B-B14F-4D97-AF65-F5344CB8AC3E}">
        <p14:creationId xmlns:p14="http://schemas.microsoft.com/office/powerpoint/2010/main" val="27690664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y old room&#10;&#10;Description generated with high confidence">
            <a:extLst>
              <a:ext uri="{FF2B5EF4-FFF2-40B4-BE49-F238E27FC236}">
                <a16:creationId xmlns:a16="http://schemas.microsoft.com/office/drawing/2014/main" xmlns="" id="{F01EDF80-8ADF-4125-9962-16DC267AD9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3429001" y="1143001"/>
            <a:ext cx="6857999" cy="4571999"/>
          </a:xfrm>
          <a:prstGeom prst="rect">
            <a:avLst/>
          </a:prstGeom>
        </p:spPr>
      </p:pic>
      <p:pic>
        <p:nvPicPr>
          <p:cNvPr id="5" name="Picture 4" descr="A picture containing ground, building, person, indoor&#10;&#10;Description generated with high confidence">
            <a:extLst>
              <a:ext uri="{FF2B5EF4-FFF2-40B4-BE49-F238E27FC236}">
                <a16:creationId xmlns:a16="http://schemas.microsoft.com/office/drawing/2014/main" xmlns="" id="{CA87CA23-2BFF-442D-ADAE-7244C7F7F8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142998" y="1143001"/>
            <a:ext cx="6857999" cy="4571999"/>
          </a:xfrm>
          <a:prstGeom prst="rect">
            <a:avLst/>
          </a:prstGeom>
        </p:spPr>
      </p:pic>
    </p:spTree>
    <p:custDataLst>
      <p:tags r:id="rId1"/>
    </p:custDataLst>
    <p:extLst>
      <p:ext uri="{BB962C8B-B14F-4D97-AF65-F5344CB8AC3E}">
        <p14:creationId xmlns:p14="http://schemas.microsoft.com/office/powerpoint/2010/main" val="2987153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10;&#10;Description generated with high confidence">
            <a:extLst>
              <a:ext uri="{FF2B5EF4-FFF2-40B4-BE49-F238E27FC236}">
                <a16:creationId xmlns:a16="http://schemas.microsoft.com/office/drawing/2014/main" xmlns="" id="{3DC8F041-908A-4C85-A72A-AD2259E468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893"/>
            <a:ext cx="9144000" cy="6867787"/>
          </a:xfrm>
          <a:prstGeom prst="rect">
            <a:avLst/>
          </a:prstGeom>
        </p:spPr>
      </p:pic>
    </p:spTree>
    <p:custDataLst>
      <p:tags r:id="rId1"/>
    </p:custDataLst>
    <p:extLst>
      <p:ext uri="{BB962C8B-B14F-4D97-AF65-F5344CB8AC3E}">
        <p14:creationId xmlns:p14="http://schemas.microsoft.com/office/powerpoint/2010/main" val="347066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Methods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solidFill>
                  <a:schemeClr val="tx1">
                    <a:lumMod val="65000"/>
                    <a:lumOff val="35000"/>
                  </a:schemeClr>
                </a:solidFill>
              </a:rPr>
              <a:t>Quantify fuel consumption</a:t>
            </a:r>
          </a:p>
          <a:p>
            <a:r>
              <a:rPr lang="en-US" dirty="0"/>
              <a:t>Quantify effective drying</a:t>
            </a:r>
          </a:p>
          <a:p>
            <a:pPr lvl="1"/>
            <a:r>
              <a:rPr lang="en-US" dirty="0"/>
              <a:t>Bales per hour  &amp; turnout → seed cotton mass flow rate</a:t>
            </a:r>
          </a:p>
          <a:p>
            <a:pPr lvl="1"/>
            <a:r>
              <a:rPr lang="en-US" dirty="0"/>
              <a:t>Change in moisture content of that mass flow → water evaporated</a:t>
            </a:r>
          </a:p>
          <a:p>
            <a:pPr lvl="1"/>
            <a:r>
              <a:rPr lang="en-US" dirty="0"/>
              <a:t>Enthalpy of vaporization &amp; rate of evaporation → benefit (kW)</a:t>
            </a:r>
          </a:p>
        </p:txBody>
      </p:sp>
    </p:spTree>
    <p:custDataLst>
      <p:tags r:id="rId1"/>
    </p:custDataLst>
    <p:extLst>
      <p:ext uri="{BB962C8B-B14F-4D97-AF65-F5344CB8AC3E}">
        <p14:creationId xmlns:p14="http://schemas.microsoft.com/office/powerpoint/2010/main" val="4031180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kitchen, man&#10;&#10;Description generated with very high confidence">
            <a:extLst>
              <a:ext uri="{FF2B5EF4-FFF2-40B4-BE49-F238E27FC236}">
                <a16:creationId xmlns:a16="http://schemas.microsoft.com/office/drawing/2014/main" xmlns="" id="{3CE974E5-5F59-4FF8-86AF-36B3A83DF3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Tree>
    <p:custDataLst>
      <p:tags r:id="rId1"/>
    </p:custDataLst>
    <p:extLst>
      <p:ext uri="{BB962C8B-B14F-4D97-AF65-F5344CB8AC3E}">
        <p14:creationId xmlns:p14="http://schemas.microsoft.com/office/powerpoint/2010/main" val="75444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uilding&#10;&#10;Description generated with high confidence">
            <a:extLst>
              <a:ext uri="{FF2B5EF4-FFF2-40B4-BE49-F238E27FC236}">
                <a16:creationId xmlns:a16="http://schemas.microsoft.com/office/drawing/2014/main" xmlns="" id="{17E432CE-E214-4693-9EA8-32BA140F3A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9144000" cy="6862195"/>
          </a:xfrm>
          <a:prstGeom prst="rect">
            <a:avLst/>
          </a:prstGeom>
        </p:spPr>
      </p:pic>
    </p:spTree>
    <p:custDataLst>
      <p:tags r:id="rId1"/>
    </p:custDataLst>
    <p:extLst>
      <p:ext uri="{BB962C8B-B14F-4D97-AF65-F5344CB8AC3E}">
        <p14:creationId xmlns:p14="http://schemas.microsoft.com/office/powerpoint/2010/main" val="2904258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F727091-907E-4E5B-93DD-72E9ED58E4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8897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Methods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solidFill>
                  <a:schemeClr val="tx1">
                    <a:lumMod val="65000"/>
                    <a:lumOff val="35000"/>
                  </a:schemeClr>
                </a:solidFill>
              </a:rPr>
              <a:t>Quantify fuel consumption</a:t>
            </a:r>
          </a:p>
          <a:p>
            <a:r>
              <a:rPr lang="en-US" dirty="0">
                <a:solidFill>
                  <a:schemeClr val="tx1">
                    <a:lumMod val="65000"/>
                    <a:lumOff val="35000"/>
                  </a:schemeClr>
                </a:solidFill>
              </a:rPr>
              <a:t>Quantify effective drying</a:t>
            </a:r>
          </a:p>
          <a:p>
            <a:r>
              <a:rPr lang="en-US" dirty="0"/>
              <a:t>Estimate portion of energy used for drying (fuel use efficiency)</a:t>
            </a:r>
          </a:p>
          <a:p>
            <a:pPr lvl="1"/>
            <a:r>
              <a:rPr lang="en-US" dirty="0"/>
              <a:t>Drying benefit/Fuel used cost → efficiency</a:t>
            </a:r>
          </a:p>
        </p:txBody>
      </p:sp>
    </p:spTree>
    <p:custDataLst>
      <p:tags r:id="rId1"/>
    </p:custDataLst>
    <p:extLst>
      <p:ext uri="{BB962C8B-B14F-4D97-AF65-F5344CB8AC3E}">
        <p14:creationId xmlns:p14="http://schemas.microsoft.com/office/powerpoint/2010/main" val="23495338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Methods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solidFill>
                  <a:schemeClr val="tx1">
                    <a:lumMod val="65000"/>
                    <a:lumOff val="35000"/>
                  </a:schemeClr>
                </a:solidFill>
              </a:rPr>
              <a:t>Quantify fuel consumption</a:t>
            </a:r>
          </a:p>
          <a:p>
            <a:r>
              <a:rPr lang="en-US" dirty="0">
                <a:solidFill>
                  <a:schemeClr val="tx1">
                    <a:lumMod val="65000"/>
                    <a:lumOff val="35000"/>
                  </a:schemeClr>
                </a:solidFill>
              </a:rPr>
              <a:t>Quantify effective drying</a:t>
            </a:r>
          </a:p>
          <a:p>
            <a:r>
              <a:rPr lang="en-US" dirty="0">
                <a:solidFill>
                  <a:schemeClr val="tx1">
                    <a:lumMod val="65000"/>
                    <a:lumOff val="35000"/>
                  </a:schemeClr>
                </a:solidFill>
              </a:rPr>
              <a:t>Estimate portion of energy used for drying (fuel use efficiency)</a:t>
            </a:r>
          </a:p>
          <a:p>
            <a:r>
              <a:rPr lang="en-US" sz="2400" dirty="0"/>
              <a:t>Find operating strategies, equipment selections, and facility designs that use fuel more efficiently</a:t>
            </a:r>
          </a:p>
        </p:txBody>
      </p:sp>
    </p:spTree>
    <p:custDataLst>
      <p:tags r:id="rId1"/>
    </p:custDataLst>
    <p:extLst>
      <p:ext uri="{BB962C8B-B14F-4D97-AF65-F5344CB8AC3E}">
        <p14:creationId xmlns:p14="http://schemas.microsoft.com/office/powerpoint/2010/main" val="32489437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Results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solidFill>
                  <a:schemeClr val="tx1">
                    <a:lumMod val="50000"/>
                    <a:lumOff val="50000"/>
                  </a:schemeClr>
                </a:solidFill>
              </a:rPr>
              <a:t>Find operating strategies, equipment selections, and facility designs that use fuel more efficiently</a:t>
            </a:r>
          </a:p>
          <a:p>
            <a:pPr marL="0" indent="0">
              <a:buNone/>
            </a:pPr>
            <a:r>
              <a:rPr lang="en-US" dirty="0"/>
              <a:t>…hasn’t been as easy as it first looked</a:t>
            </a:r>
          </a:p>
          <a:p>
            <a:pPr lvl="1"/>
            <a:r>
              <a:rPr lang="en-US" sz="2000" dirty="0"/>
              <a:t>Weather</a:t>
            </a:r>
          </a:p>
          <a:p>
            <a:pPr lvl="1"/>
            <a:r>
              <a:rPr lang="en-US" sz="2000" dirty="0"/>
              <a:t>Crop condition</a:t>
            </a:r>
          </a:p>
          <a:p>
            <a:pPr lvl="1"/>
            <a:r>
              <a:rPr lang="en-US" sz="2000" dirty="0"/>
              <a:t>Unmeasured factors</a:t>
            </a:r>
          </a:p>
        </p:txBody>
      </p:sp>
    </p:spTree>
    <p:custDataLst>
      <p:tags r:id="rId1"/>
    </p:custDataLst>
    <p:extLst>
      <p:ext uri="{BB962C8B-B14F-4D97-AF65-F5344CB8AC3E}">
        <p14:creationId xmlns:p14="http://schemas.microsoft.com/office/powerpoint/2010/main" val="35901298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1251219773"/>
              </p:ext>
            </p:extLst>
          </p:nvPr>
        </p:nvGraphicFramePr>
        <p:xfrm>
          <a:off x="239485" y="286657"/>
          <a:ext cx="8665029" cy="6284686"/>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068934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a:xfrm>
            <a:off x="628650" y="1201890"/>
            <a:ext cx="7886700" cy="1325563"/>
          </a:xfrm>
        </p:spPr>
        <p:txBody>
          <a:bodyPr/>
          <a:lstStyle/>
          <a:p>
            <a:endParaRPr lang="en-US"/>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a:xfrm>
            <a:off x="628650" y="2662389"/>
            <a:ext cx="7886700" cy="4351338"/>
          </a:xfrm>
        </p:spPr>
        <p:txBody>
          <a:bodyPr/>
          <a:lstStyle/>
          <a:p>
            <a:endParaRPr lang="en-US"/>
          </a:p>
        </p:txBody>
      </p:sp>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26" name="Picture 2" descr="Image result for US Map">
            <a:extLst>
              <a:ext uri="{FF2B5EF4-FFF2-40B4-BE49-F238E27FC236}">
                <a16:creationId xmlns:a16="http://schemas.microsoft.com/office/drawing/2014/main" xmlns="" id="{02E42D03-6033-4BF0-A8CD-9CBA982A7B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836764"/>
            <a:ext cx="9144000" cy="60065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589B2BE-CDDD-4C9C-82FB-D41952EC7811}"/>
              </a:ext>
            </a:extLst>
          </p:cNvPr>
          <p:cNvSpPr txBox="1"/>
          <p:nvPr/>
        </p:nvSpPr>
        <p:spPr>
          <a:xfrm>
            <a:off x="0" y="182391"/>
            <a:ext cx="9143999" cy="523220"/>
          </a:xfrm>
          <a:prstGeom prst="rect">
            <a:avLst/>
          </a:prstGeom>
          <a:noFill/>
        </p:spPr>
        <p:txBody>
          <a:bodyPr wrap="square" rtlCol="0">
            <a:spAutoFit/>
          </a:bodyPr>
          <a:lstStyle/>
          <a:p>
            <a:pPr algn="ctr"/>
            <a:r>
              <a:rPr lang="en-US" sz="2800" dirty="0"/>
              <a:t>Study locations across US cotton belt</a:t>
            </a:r>
          </a:p>
        </p:txBody>
      </p:sp>
      <p:sp>
        <p:nvSpPr>
          <p:cNvPr id="9" name="Oval 8">
            <a:extLst>
              <a:ext uri="{FF2B5EF4-FFF2-40B4-BE49-F238E27FC236}">
                <a16:creationId xmlns:a16="http://schemas.microsoft.com/office/drawing/2014/main" xmlns="" id="{2CE1F595-A301-4692-9D4D-D43715BBDF5A}"/>
              </a:ext>
            </a:extLst>
          </p:cNvPr>
          <p:cNvSpPr/>
          <p:nvPr/>
        </p:nvSpPr>
        <p:spPr>
          <a:xfrm>
            <a:off x="635904" y="4065036"/>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60FE8CFA-F036-436F-8322-AF21205F8C72}"/>
              </a:ext>
            </a:extLst>
          </p:cNvPr>
          <p:cNvSpPr/>
          <p:nvPr/>
        </p:nvSpPr>
        <p:spPr>
          <a:xfrm>
            <a:off x="635904" y="3678272"/>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01A3E133-CE58-4862-90F5-60D476E35B3B}"/>
              </a:ext>
            </a:extLst>
          </p:cNvPr>
          <p:cNvSpPr/>
          <p:nvPr/>
        </p:nvSpPr>
        <p:spPr>
          <a:xfrm>
            <a:off x="3054903" y="4971902"/>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8D625DAB-F3D2-4F22-A6F9-D8F08E70D068}"/>
              </a:ext>
            </a:extLst>
          </p:cNvPr>
          <p:cNvSpPr/>
          <p:nvPr/>
        </p:nvSpPr>
        <p:spPr>
          <a:xfrm>
            <a:off x="5625868" y="4813496"/>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4301F65C-CA3F-456A-8C47-594C7645A883}"/>
              </a:ext>
            </a:extLst>
          </p:cNvPr>
          <p:cNvSpPr/>
          <p:nvPr/>
        </p:nvSpPr>
        <p:spPr>
          <a:xfrm>
            <a:off x="5412474" y="3884066"/>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5A833B85-26BE-4C10-B6CB-C37C72067A83}"/>
              </a:ext>
            </a:extLst>
          </p:cNvPr>
          <p:cNvSpPr/>
          <p:nvPr/>
        </p:nvSpPr>
        <p:spPr>
          <a:xfrm>
            <a:off x="5446205" y="4534911"/>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9894B88C-CECD-4C13-81F9-A025CD701AAF}"/>
              </a:ext>
            </a:extLst>
          </p:cNvPr>
          <p:cNvSpPr/>
          <p:nvPr/>
        </p:nvSpPr>
        <p:spPr>
          <a:xfrm>
            <a:off x="5824844" y="4382511"/>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31B21871-4B86-4315-94ED-21D035858622}"/>
              </a:ext>
            </a:extLst>
          </p:cNvPr>
          <p:cNvSpPr/>
          <p:nvPr/>
        </p:nvSpPr>
        <p:spPr>
          <a:xfrm>
            <a:off x="3535000" y="5022787"/>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1F08B5E7-C20C-4002-8A75-17DD6F1D65A2}"/>
              </a:ext>
            </a:extLst>
          </p:cNvPr>
          <p:cNvSpPr/>
          <p:nvPr/>
        </p:nvSpPr>
        <p:spPr>
          <a:xfrm>
            <a:off x="2960484" y="5379403"/>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12CD2B21-C669-424B-99B2-6DC2998109D4}"/>
              </a:ext>
            </a:extLst>
          </p:cNvPr>
          <p:cNvSpPr/>
          <p:nvPr/>
        </p:nvSpPr>
        <p:spPr>
          <a:xfrm>
            <a:off x="467250" y="3510056"/>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283E3140-A655-430F-B75A-BE5C877CCFA3}"/>
              </a:ext>
            </a:extLst>
          </p:cNvPr>
          <p:cNvSpPr/>
          <p:nvPr/>
        </p:nvSpPr>
        <p:spPr>
          <a:xfrm>
            <a:off x="301130" y="3678272"/>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xmlns="" id="{309D4432-9798-42D4-B874-8651F2D0AAD0}"/>
              </a:ext>
            </a:extLst>
          </p:cNvPr>
          <p:cNvSpPr/>
          <p:nvPr/>
        </p:nvSpPr>
        <p:spPr>
          <a:xfrm>
            <a:off x="467250" y="3867763"/>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4C50F413-E83C-42FC-B6C3-49D92522DC14}"/>
              </a:ext>
            </a:extLst>
          </p:cNvPr>
          <p:cNvSpPr/>
          <p:nvPr/>
        </p:nvSpPr>
        <p:spPr>
          <a:xfrm>
            <a:off x="811024" y="3875545"/>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xmlns="" id="{7A460455-8E2A-4F0A-9A90-CE3CCD5B8FBD}"/>
              </a:ext>
            </a:extLst>
          </p:cNvPr>
          <p:cNvSpPr/>
          <p:nvPr/>
        </p:nvSpPr>
        <p:spPr>
          <a:xfrm>
            <a:off x="5839351" y="4948347"/>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786A094F-D74E-4F7A-8D2D-248CE2BFF4AE}"/>
              </a:ext>
            </a:extLst>
          </p:cNvPr>
          <p:cNvSpPr/>
          <p:nvPr/>
        </p:nvSpPr>
        <p:spPr>
          <a:xfrm>
            <a:off x="5625868" y="5062369"/>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F185A550-D4B9-47C9-BFDE-32537FD5F29D}"/>
              </a:ext>
            </a:extLst>
          </p:cNvPr>
          <p:cNvSpPr/>
          <p:nvPr/>
        </p:nvSpPr>
        <p:spPr>
          <a:xfrm>
            <a:off x="5203274" y="4382511"/>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10C0B646-C4AD-4C43-92F5-292E52CE2C7A}"/>
              </a:ext>
            </a:extLst>
          </p:cNvPr>
          <p:cNvSpPr/>
          <p:nvPr/>
        </p:nvSpPr>
        <p:spPr>
          <a:xfrm>
            <a:off x="5440874" y="4304227"/>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1C508FA5-C6BF-4F74-B62D-FAB96F381AF9}"/>
              </a:ext>
            </a:extLst>
          </p:cNvPr>
          <p:cNvSpPr/>
          <p:nvPr/>
        </p:nvSpPr>
        <p:spPr>
          <a:xfrm>
            <a:off x="5545474" y="4072818"/>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9AF7510E-9D88-45BB-82B6-7BDDA5D78450}"/>
              </a:ext>
            </a:extLst>
          </p:cNvPr>
          <p:cNvSpPr/>
          <p:nvPr/>
        </p:nvSpPr>
        <p:spPr>
          <a:xfrm>
            <a:off x="3793834" y="4990563"/>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F24BCFEB-F07F-4C71-977E-DA5A8BC0FFD9}"/>
              </a:ext>
            </a:extLst>
          </p:cNvPr>
          <p:cNvSpPr/>
          <p:nvPr/>
        </p:nvSpPr>
        <p:spPr>
          <a:xfrm>
            <a:off x="3744200" y="4741585"/>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62F74AD2-D10C-4A8D-8380-FACD3618085D}"/>
              </a:ext>
            </a:extLst>
          </p:cNvPr>
          <p:cNvSpPr/>
          <p:nvPr/>
        </p:nvSpPr>
        <p:spPr>
          <a:xfrm>
            <a:off x="3448138" y="4778956"/>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D9A7C367-A529-4C4D-AE99-875E4EEC3FEE}"/>
              </a:ext>
            </a:extLst>
          </p:cNvPr>
          <p:cNvSpPr/>
          <p:nvPr/>
        </p:nvSpPr>
        <p:spPr>
          <a:xfrm>
            <a:off x="3953400" y="5523413"/>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xmlns="" id="{F889A8C9-26C6-4E86-AA0F-1C0595C42CF7}"/>
              </a:ext>
            </a:extLst>
          </p:cNvPr>
          <p:cNvSpPr/>
          <p:nvPr/>
        </p:nvSpPr>
        <p:spPr>
          <a:xfrm>
            <a:off x="3552738" y="4534911"/>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AD34B1C5-9900-4652-B17C-A9BD07B37340}"/>
              </a:ext>
            </a:extLst>
          </p:cNvPr>
          <p:cNvSpPr/>
          <p:nvPr/>
        </p:nvSpPr>
        <p:spPr>
          <a:xfrm>
            <a:off x="5795483" y="5233994"/>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xmlns="" id="{DC75E11D-8862-4ED6-8C52-FC1C5A640C05}"/>
              </a:ext>
            </a:extLst>
          </p:cNvPr>
          <p:cNvSpPr/>
          <p:nvPr/>
        </p:nvSpPr>
        <p:spPr>
          <a:xfrm>
            <a:off x="6149393" y="5215733"/>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84F6DEBD-30B2-46EA-9423-B71F06B6CC16}"/>
              </a:ext>
            </a:extLst>
          </p:cNvPr>
          <p:cNvSpPr/>
          <p:nvPr/>
        </p:nvSpPr>
        <p:spPr>
          <a:xfrm>
            <a:off x="6364799" y="4990563"/>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xmlns="" id="{4AD328E6-0A17-4F66-9952-D4C43FE2D6F9}"/>
              </a:ext>
            </a:extLst>
          </p:cNvPr>
          <p:cNvSpPr/>
          <p:nvPr/>
        </p:nvSpPr>
        <p:spPr>
          <a:xfrm>
            <a:off x="6438813" y="5250977"/>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CACC18FA-DF2E-423F-AB99-4EF8E0E29032}"/>
              </a:ext>
            </a:extLst>
          </p:cNvPr>
          <p:cNvSpPr/>
          <p:nvPr/>
        </p:nvSpPr>
        <p:spPr>
          <a:xfrm>
            <a:off x="6728233" y="4936054"/>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FCB95565-040A-4204-A6CD-0F7F7EC3A640}"/>
              </a:ext>
            </a:extLst>
          </p:cNvPr>
          <p:cNvSpPr/>
          <p:nvPr/>
        </p:nvSpPr>
        <p:spPr>
          <a:xfrm>
            <a:off x="6832833" y="5233994"/>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DE045FB0-DCCE-40EB-9A2D-3B57857664D2}"/>
              </a:ext>
            </a:extLst>
          </p:cNvPr>
          <p:cNvSpPr/>
          <p:nvPr/>
        </p:nvSpPr>
        <p:spPr>
          <a:xfrm>
            <a:off x="7747358" y="4157235"/>
            <a:ext cx="209200" cy="192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777718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3105322514"/>
              </p:ext>
            </p:extLst>
          </p:nvPr>
        </p:nvGraphicFramePr>
        <p:xfrm>
          <a:off x="239485" y="286657"/>
          <a:ext cx="8665029" cy="6284686"/>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6149864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808510305"/>
              </p:ext>
            </p:extLst>
          </p:nvPr>
        </p:nvGraphicFramePr>
        <p:xfrm>
          <a:off x="239485" y="286657"/>
          <a:ext cx="8665029" cy="6284686"/>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5551884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00000000-0008-0000-0200-000002000000}"/>
              </a:ext>
            </a:extLst>
          </p:cNvPr>
          <p:cNvGraphicFramePr>
            <a:graphicFrameLocks noGrp="1"/>
          </p:cNvGraphicFramePr>
          <p:nvPr>
            <p:extLst>
              <p:ext uri="{D42A27DB-BD31-4B8C-83A1-F6EECF244321}">
                <p14:modId xmlns:p14="http://schemas.microsoft.com/office/powerpoint/2010/main" val="3880133323"/>
              </p:ext>
            </p:extLst>
          </p:nvPr>
        </p:nvGraphicFramePr>
        <p:xfrm>
          <a:off x="239796" y="283243"/>
          <a:ext cx="8664408" cy="629151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1">
            <a:extLst>
              <a:ext uri="{FF2B5EF4-FFF2-40B4-BE49-F238E27FC236}">
                <a16:creationId xmlns:a16="http://schemas.microsoft.com/office/drawing/2014/main" xmlns="" id="{918E3DA4-9AD2-441C-92F9-BC1C85DA3621}"/>
              </a:ext>
            </a:extLst>
          </p:cNvPr>
          <p:cNvSpPr txBox="1"/>
          <p:nvPr/>
        </p:nvSpPr>
        <p:spPr>
          <a:xfrm>
            <a:off x="4102216" y="4058174"/>
            <a:ext cx="1694576" cy="302005"/>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2017, 1</a:t>
            </a:r>
            <a:r>
              <a:rPr lang="en-US" sz="1400" baseline="30000" dirty="0"/>
              <a:t>st</a:t>
            </a:r>
            <a:r>
              <a:rPr lang="en-US" sz="1400" dirty="0"/>
              <a:t> Stage: 26%</a:t>
            </a:r>
          </a:p>
        </p:txBody>
      </p:sp>
      <p:sp>
        <p:nvSpPr>
          <p:cNvPr id="4" name="TextBox 1">
            <a:extLst>
              <a:ext uri="{FF2B5EF4-FFF2-40B4-BE49-F238E27FC236}">
                <a16:creationId xmlns:a16="http://schemas.microsoft.com/office/drawing/2014/main" xmlns="" id="{9B4E3510-89A4-4D19-96F4-BC5DF24EC6A4}"/>
              </a:ext>
            </a:extLst>
          </p:cNvPr>
          <p:cNvSpPr txBox="1"/>
          <p:nvPr/>
        </p:nvSpPr>
        <p:spPr>
          <a:xfrm>
            <a:off x="2954322" y="4806192"/>
            <a:ext cx="1694576" cy="302005"/>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2017, 2</a:t>
            </a:r>
            <a:r>
              <a:rPr lang="en-US" sz="1400" baseline="30000" dirty="0"/>
              <a:t>nd</a:t>
            </a:r>
            <a:r>
              <a:rPr lang="en-US" sz="1400" dirty="0"/>
              <a:t> Stage: 15%</a:t>
            </a:r>
          </a:p>
        </p:txBody>
      </p:sp>
    </p:spTree>
    <p:custDataLst>
      <p:tags r:id="rId1"/>
    </p:custDataLst>
    <p:extLst>
      <p:ext uri="{BB962C8B-B14F-4D97-AF65-F5344CB8AC3E}">
        <p14:creationId xmlns:p14="http://schemas.microsoft.com/office/powerpoint/2010/main" val="11322584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4ABE3D01-853D-4A7F-98CF-AA7F79A96ACB}"/>
              </a:ext>
            </a:extLst>
          </p:cNvPr>
          <p:cNvGraphicFramePr>
            <a:graphicFrameLocks noGrp="1"/>
          </p:cNvGraphicFramePr>
          <p:nvPr>
            <p:extLst>
              <p:ext uri="{D42A27DB-BD31-4B8C-83A1-F6EECF244321}">
                <p14:modId xmlns:p14="http://schemas.microsoft.com/office/powerpoint/2010/main" val="1709941389"/>
              </p:ext>
            </p:extLst>
          </p:nvPr>
        </p:nvGraphicFramePr>
        <p:xfrm>
          <a:off x="239796" y="283243"/>
          <a:ext cx="8664408" cy="629151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xmlns="" id="{5A2E08F6-785B-4AF2-ACDB-91967C06ADDC}"/>
              </a:ext>
            </a:extLst>
          </p:cNvPr>
          <p:cNvSpPr txBox="1"/>
          <p:nvPr/>
        </p:nvSpPr>
        <p:spPr>
          <a:xfrm>
            <a:off x="637563" y="973123"/>
            <a:ext cx="8061820" cy="369332"/>
          </a:xfrm>
          <a:prstGeom prst="rect">
            <a:avLst/>
          </a:prstGeom>
          <a:solidFill>
            <a:schemeClr val="bg1"/>
          </a:solidFill>
        </p:spPr>
        <p:txBody>
          <a:bodyPr wrap="square" rtlCol="0">
            <a:spAutoFit/>
          </a:bodyPr>
          <a:lstStyle/>
          <a:p>
            <a:pPr algn="ctr"/>
            <a:r>
              <a:rPr lang="en-US" dirty="0"/>
              <a:t>Low efficiency ascribed to long, uninsulated pipe from burner to seed cotton pickup</a:t>
            </a:r>
          </a:p>
        </p:txBody>
      </p:sp>
    </p:spTree>
    <p:custDataLst>
      <p:tags r:id="rId1"/>
    </p:custDataLst>
    <p:extLst>
      <p:ext uri="{BB962C8B-B14F-4D97-AF65-F5344CB8AC3E}">
        <p14:creationId xmlns:p14="http://schemas.microsoft.com/office/powerpoint/2010/main" val="14643107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B19F8C6B-8924-4695-A9C6-F9A366FB546F}"/>
              </a:ext>
            </a:extLst>
          </p:cNvPr>
          <p:cNvGraphicFramePr>
            <a:graphicFrameLocks noGrp="1"/>
          </p:cNvGraphicFramePr>
          <p:nvPr>
            <p:extLst>
              <p:ext uri="{D42A27DB-BD31-4B8C-83A1-F6EECF244321}">
                <p14:modId xmlns:p14="http://schemas.microsoft.com/office/powerpoint/2010/main" val="490194892"/>
              </p:ext>
            </p:extLst>
          </p:nvPr>
        </p:nvGraphicFramePr>
        <p:xfrm>
          <a:off x="239796" y="283243"/>
          <a:ext cx="8664408" cy="629151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xmlns="" id="{E4838265-7F47-48BC-B4A4-B4066954A4CA}"/>
              </a:ext>
            </a:extLst>
          </p:cNvPr>
          <p:cNvSpPr txBox="1"/>
          <p:nvPr/>
        </p:nvSpPr>
        <p:spPr>
          <a:xfrm>
            <a:off x="755009" y="973123"/>
            <a:ext cx="7944374" cy="646331"/>
          </a:xfrm>
          <a:prstGeom prst="rect">
            <a:avLst/>
          </a:prstGeom>
          <a:solidFill>
            <a:schemeClr val="bg1"/>
          </a:solidFill>
        </p:spPr>
        <p:txBody>
          <a:bodyPr wrap="square" rtlCol="0">
            <a:spAutoFit/>
          </a:bodyPr>
          <a:lstStyle/>
          <a:p>
            <a:pPr algn="ctr"/>
            <a:r>
              <a:rPr lang="en-US" dirty="0"/>
              <a:t>High efficiency ascribed to burners being close to dryers,</a:t>
            </a:r>
          </a:p>
          <a:p>
            <a:pPr algn="ctr"/>
            <a:r>
              <a:rPr lang="en-US" dirty="0"/>
              <a:t>with insulated pipe from burner to pickup point</a:t>
            </a:r>
          </a:p>
        </p:txBody>
      </p:sp>
      <p:sp>
        <p:nvSpPr>
          <p:cNvPr id="4" name="TextBox 1">
            <a:extLst>
              <a:ext uri="{FF2B5EF4-FFF2-40B4-BE49-F238E27FC236}">
                <a16:creationId xmlns:a16="http://schemas.microsoft.com/office/drawing/2014/main" xmlns="" id="{FFD8CFAE-44DF-40C1-A52E-7B7AB5D582FE}"/>
              </a:ext>
            </a:extLst>
          </p:cNvPr>
          <p:cNvSpPr txBox="1"/>
          <p:nvPr/>
        </p:nvSpPr>
        <p:spPr>
          <a:xfrm>
            <a:off x="4882393" y="3697680"/>
            <a:ext cx="1694576" cy="301539"/>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2016, 1st Stage: 43%</a:t>
            </a:r>
          </a:p>
        </p:txBody>
      </p:sp>
      <p:sp>
        <p:nvSpPr>
          <p:cNvPr id="5" name="TextBox 1">
            <a:extLst>
              <a:ext uri="{FF2B5EF4-FFF2-40B4-BE49-F238E27FC236}">
                <a16:creationId xmlns:a16="http://schemas.microsoft.com/office/drawing/2014/main" xmlns="" id="{7352FF4F-3873-4458-B2D0-3789E66D24CA}"/>
              </a:ext>
            </a:extLst>
          </p:cNvPr>
          <p:cNvSpPr txBox="1"/>
          <p:nvPr/>
        </p:nvSpPr>
        <p:spPr>
          <a:xfrm>
            <a:off x="4908958" y="5007761"/>
            <a:ext cx="1694576" cy="301539"/>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t>2017, 1st Stage: 55%</a:t>
            </a:r>
          </a:p>
        </p:txBody>
      </p:sp>
    </p:spTree>
    <p:custDataLst>
      <p:tags r:id="rId1"/>
    </p:custDataLst>
    <p:extLst>
      <p:ext uri="{BB962C8B-B14F-4D97-AF65-F5344CB8AC3E}">
        <p14:creationId xmlns:p14="http://schemas.microsoft.com/office/powerpoint/2010/main" val="40235871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Results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t>Easy fruit to pick: Operation</a:t>
            </a:r>
          </a:p>
          <a:p>
            <a:pPr lvl="1"/>
            <a:r>
              <a:rPr lang="en-US" dirty="0"/>
              <a:t>Ambient temperature dry air can make cotton drier, so</a:t>
            </a:r>
          </a:p>
          <a:p>
            <a:pPr lvl="1"/>
            <a:r>
              <a:rPr lang="en-US" dirty="0"/>
              <a:t>Turn off the second stage when drying is not needed</a:t>
            </a:r>
          </a:p>
        </p:txBody>
      </p:sp>
    </p:spTree>
    <p:custDataLst>
      <p:tags r:id="rId1"/>
    </p:custDataLst>
    <p:extLst>
      <p:ext uri="{BB962C8B-B14F-4D97-AF65-F5344CB8AC3E}">
        <p14:creationId xmlns:p14="http://schemas.microsoft.com/office/powerpoint/2010/main" val="4906142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Results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solidFill>
                  <a:schemeClr val="bg1">
                    <a:lumMod val="50000"/>
                  </a:schemeClr>
                </a:solidFill>
              </a:rPr>
              <a:t>Easy fruit to pick: Operation</a:t>
            </a:r>
          </a:p>
          <a:p>
            <a:pPr lvl="1"/>
            <a:r>
              <a:rPr lang="en-US" dirty="0">
                <a:solidFill>
                  <a:schemeClr val="bg1">
                    <a:lumMod val="50000"/>
                  </a:schemeClr>
                </a:solidFill>
              </a:rPr>
              <a:t>Ambient temperature dry air can make cotton drier, so</a:t>
            </a:r>
          </a:p>
          <a:p>
            <a:pPr lvl="1"/>
            <a:r>
              <a:rPr lang="en-US" dirty="0">
                <a:solidFill>
                  <a:schemeClr val="bg1">
                    <a:lumMod val="50000"/>
                  </a:schemeClr>
                </a:solidFill>
              </a:rPr>
              <a:t>Turn off the second stage when drying is not needed</a:t>
            </a:r>
          </a:p>
          <a:p>
            <a:r>
              <a:rPr lang="en-US" dirty="0"/>
              <a:t>Easy fruit to pick: Infrastructure</a:t>
            </a:r>
          </a:p>
          <a:p>
            <a:pPr lvl="1"/>
            <a:r>
              <a:rPr lang="en-US" dirty="0"/>
              <a:t>Install a burner control to save fuel when cotton is dry</a:t>
            </a:r>
          </a:p>
          <a:p>
            <a:pPr lvl="1"/>
            <a:r>
              <a:rPr lang="en-US" dirty="0"/>
              <a:t>Follow ASABE Standard 530.1 for sensor locations</a:t>
            </a:r>
          </a:p>
          <a:p>
            <a:pPr lvl="1"/>
            <a:r>
              <a:rPr lang="en-US" dirty="0"/>
              <a:t>Insulate the hottest pipe – from burner to mix point</a:t>
            </a:r>
          </a:p>
          <a:p>
            <a:pPr lvl="1"/>
            <a:r>
              <a:rPr lang="en-US" dirty="0"/>
              <a:t>Place the burner close to the mix point</a:t>
            </a:r>
          </a:p>
        </p:txBody>
      </p:sp>
    </p:spTree>
    <p:custDataLst>
      <p:tags r:id="rId1"/>
    </p:custDataLst>
    <p:extLst>
      <p:ext uri="{BB962C8B-B14F-4D97-AF65-F5344CB8AC3E}">
        <p14:creationId xmlns:p14="http://schemas.microsoft.com/office/powerpoint/2010/main" val="11439827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Fuel: Results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t>Complications: Operation</a:t>
            </a:r>
          </a:p>
          <a:p>
            <a:pPr lvl="1"/>
            <a:r>
              <a:rPr lang="en-US" dirty="0"/>
              <a:t>Can’t skip first stage because pre-cleaning efficiency depends on moisture content being low</a:t>
            </a:r>
          </a:p>
          <a:p>
            <a:r>
              <a:rPr lang="en-US" dirty="0"/>
              <a:t>Complications: Infrastructure</a:t>
            </a:r>
          </a:p>
          <a:p>
            <a:pPr lvl="1"/>
            <a:r>
              <a:rPr lang="en-US" dirty="0"/>
              <a:t>Modification of major components may be cost prohibitive</a:t>
            </a:r>
          </a:p>
        </p:txBody>
      </p:sp>
    </p:spTree>
    <p:custDataLst>
      <p:tags r:id="rId1"/>
    </p:custDataLst>
    <p:extLst>
      <p:ext uri="{BB962C8B-B14F-4D97-AF65-F5344CB8AC3E}">
        <p14:creationId xmlns:p14="http://schemas.microsoft.com/office/powerpoint/2010/main" val="33635388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D1A8C08-0DDF-4DA7-A157-D35CF8B05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a:xfrm>
            <a:off x="628650" y="1678976"/>
            <a:ext cx="5798029" cy="399990"/>
          </a:xfrm>
          <a:solidFill>
            <a:schemeClr val="bg1">
              <a:alpha val="50000"/>
            </a:schemeClr>
          </a:solidFill>
        </p:spPr>
        <p:txBody>
          <a:bodyPr/>
          <a:lstStyle/>
          <a:p>
            <a:r>
              <a:rPr lang="en-US" dirty="0"/>
              <a:t>Persuade growers to harvest when cotton is dry</a:t>
            </a:r>
          </a:p>
        </p:txBody>
      </p:sp>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a:xfrm>
            <a:off x="628650" y="365127"/>
            <a:ext cx="2330210" cy="540648"/>
          </a:xfrm>
          <a:solidFill>
            <a:schemeClr val="bg1">
              <a:alpha val="50000"/>
            </a:schemeClr>
          </a:solidFill>
        </p:spPr>
        <p:txBody>
          <a:bodyPr>
            <a:normAutofit fontScale="90000"/>
          </a:bodyPr>
          <a:lstStyle/>
          <a:p>
            <a:r>
              <a:rPr lang="en-US" dirty="0"/>
              <a:t>Fuel: Results</a:t>
            </a:r>
          </a:p>
        </p:txBody>
      </p:sp>
    </p:spTree>
    <p:custDataLst>
      <p:tags r:id="rId1"/>
    </p:custDataLst>
    <p:extLst>
      <p:ext uri="{BB962C8B-B14F-4D97-AF65-F5344CB8AC3E}">
        <p14:creationId xmlns:p14="http://schemas.microsoft.com/office/powerpoint/2010/main" val="16046036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a:xfrm>
            <a:off x="628650" y="365126"/>
            <a:ext cx="2563124" cy="445757"/>
          </a:xfrm>
          <a:solidFill>
            <a:schemeClr val="bg1">
              <a:alpha val="50000"/>
            </a:schemeClr>
          </a:solidFill>
        </p:spPr>
        <p:txBody>
          <a:bodyPr>
            <a:normAutofit fontScale="90000"/>
          </a:bodyPr>
          <a:lstStyle/>
          <a:p>
            <a:r>
              <a:rPr lang="en-US" dirty="0"/>
              <a:t>Fuel: Results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a:xfrm>
            <a:off x="628650" y="905774"/>
            <a:ext cx="4667969" cy="750497"/>
          </a:xfrm>
          <a:solidFill>
            <a:schemeClr val="bg1">
              <a:alpha val="50000"/>
            </a:schemeClr>
          </a:solidFill>
        </p:spPr>
        <p:txBody>
          <a:bodyPr>
            <a:normAutofit lnSpcReduction="10000"/>
          </a:bodyPr>
          <a:lstStyle/>
          <a:p>
            <a:r>
              <a:rPr lang="en-US" dirty="0"/>
              <a:t>Protect covers/wraps from damage</a:t>
            </a:r>
          </a:p>
          <a:p>
            <a:r>
              <a:rPr lang="en-US" dirty="0"/>
              <a:t>Store cotton in dry conditions</a:t>
            </a:r>
          </a:p>
        </p:txBody>
      </p:sp>
      <p:pic>
        <p:nvPicPr>
          <p:cNvPr id="5" name="Picture 5">
            <a:extLst>
              <a:ext uri="{FF2B5EF4-FFF2-40B4-BE49-F238E27FC236}">
                <a16:creationId xmlns:a16="http://schemas.microsoft.com/office/drawing/2014/main" xmlns="" id="{3EC4C484-13A5-41D0-9B2D-2684CE6FF3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681163"/>
            <a:ext cx="9144000" cy="517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ustDataLst>
      <p:tags r:id="rId1"/>
    </p:custDataLst>
    <p:extLst>
      <p:ext uri="{BB962C8B-B14F-4D97-AF65-F5344CB8AC3E}">
        <p14:creationId xmlns:p14="http://schemas.microsoft.com/office/powerpoint/2010/main" val="2798023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Energy</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p:txBody>
          <a:bodyPr/>
          <a:lstStyle/>
          <a:p>
            <a:r>
              <a:rPr lang="en-US" dirty="0"/>
              <a:t>Two types: electricity (2009-2011) and fuel (2016-2018)</a:t>
            </a:r>
          </a:p>
          <a:p>
            <a:r>
              <a:rPr lang="en-US" dirty="0"/>
              <a:t>Two tools: audits and monitoring studies</a:t>
            </a:r>
          </a:p>
        </p:txBody>
      </p:sp>
    </p:spTree>
    <p:custDataLst>
      <p:tags r:id="rId1"/>
    </p:custDataLst>
    <p:extLst>
      <p:ext uri="{BB962C8B-B14F-4D97-AF65-F5344CB8AC3E}">
        <p14:creationId xmlns:p14="http://schemas.microsoft.com/office/powerpoint/2010/main" val="30533950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a:xfrm>
            <a:off x="353684" y="365126"/>
            <a:ext cx="8522898" cy="3214836"/>
          </a:xfrm>
        </p:spPr>
        <p:txBody>
          <a:bodyPr>
            <a:normAutofit/>
          </a:bodyPr>
          <a:lstStyle/>
          <a:p>
            <a:r>
              <a:rPr lang="en-US" sz="4000" dirty="0"/>
              <a:t>USDA-Agricultural Research Service:</a:t>
            </a:r>
            <a:r>
              <a:rPr lang="en-US" dirty="0">
                <a:solidFill>
                  <a:srgbClr val="FF00FF"/>
                </a:solidFill>
              </a:rPr>
              <a:t/>
            </a:r>
            <a:br>
              <a:rPr lang="en-US" dirty="0">
                <a:solidFill>
                  <a:srgbClr val="FF00FF"/>
                </a:solidFill>
              </a:rPr>
            </a:br>
            <a:r>
              <a:rPr lang="en-US" dirty="0"/>
              <a:t>Southwestern Cotton Ginning Research Lab (NM)</a:t>
            </a:r>
            <a:r>
              <a:rPr lang="en-US" dirty="0">
                <a:solidFill>
                  <a:srgbClr val="FF00FF"/>
                </a:solidFill>
              </a:rPr>
              <a:t/>
            </a:r>
            <a:br>
              <a:rPr lang="en-US" dirty="0">
                <a:solidFill>
                  <a:srgbClr val="FF00FF"/>
                </a:solidFill>
              </a:rPr>
            </a:br>
            <a:r>
              <a:rPr lang="en-US" dirty="0"/>
              <a:t>US Cotton Ginning Research Unit (MS)</a:t>
            </a:r>
            <a:r>
              <a:rPr lang="en-US" dirty="0">
                <a:solidFill>
                  <a:srgbClr val="FF00FF"/>
                </a:solidFill>
              </a:rPr>
              <a:t/>
            </a:r>
            <a:br>
              <a:rPr lang="en-US" dirty="0">
                <a:solidFill>
                  <a:srgbClr val="FF00FF"/>
                </a:solidFill>
              </a:rPr>
            </a:br>
            <a:endParaRPr lang="en-US" dirty="0">
              <a:solidFill>
                <a:srgbClr val="FF00FF"/>
              </a:solidFill>
            </a:endParaRPr>
          </a:p>
        </p:txBody>
      </p:sp>
    </p:spTree>
    <p:custDataLst>
      <p:tags r:id="rId1"/>
    </p:custDataLst>
    <p:extLst>
      <p:ext uri="{BB962C8B-B14F-4D97-AF65-F5344CB8AC3E}">
        <p14:creationId xmlns:p14="http://schemas.microsoft.com/office/powerpoint/2010/main" val="3034227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Energy Audits</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p:txBody>
          <a:bodyPr/>
          <a:lstStyle/>
          <a:p>
            <a:r>
              <a:rPr lang="en-US" dirty="0"/>
              <a:t>An audit is a snapshot – one moment in time</a:t>
            </a:r>
          </a:p>
          <a:p>
            <a:r>
              <a:rPr lang="en-US" dirty="0"/>
              <a:t>An audit quantifies energy consumption</a:t>
            </a:r>
          </a:p>
          <a:p>
            <a:r>
              <a:rPr lang="en-US" dirty="0"/>
              <a:t>Resolution depends on sample size</a:t>
            </a:r>
          </a:p>
          <a:p>
            <a:r>
              <a:rPr lang="en-US" dirty="0"/>
              <a:t>Typical cotton gin has ~120 motors and ~8 burners – we measured all</a:t>
            </a:r>
          </a:p>
          <a:p>
            <a:r>
              <a:rPr lang="en-US" dirty="0"/>
              <a:t>An audit asks, “What proportion is consumed by each subsystem?”</a:t>
            </a:r>
          </a:p>
          <a:p>
            <a:r>
              <a:rPr lang="en-US" sz="2400" dirty="0"/>
              <a:t>Differences between facilities due to infrastructure</a:t>
            </a:r>
          </a:p>
        </p:txBody>
      </p:sp>
    </p:spTree>
    <p:custDataLst>
      <p:tags r:id="rId1"/>
    </p:custDataLst>
    <p:extLst>
      <p:ext uri="{BB962C8B-B14F-4D97-AF65-F5344CB8AC3E}">
        <p14:creationId xmlns:p14="http://schemas.microsoft.com/office/powerpoint/2010/main" val="1688773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xmlns="" id="{EAC0028D-D758-4DC4-91B1-ED195F041587}"/>
              </a:ext>
            </a:extLst>
          </p:cNvPr>
          <p:cNvSpPr>
            <a:spLocks noGrp="1"/>
          </p:cNvSpPr>
          <p:nvPr>
            <p:ph type="title"/>
          </p:nvPr>
        </p:nvSpPr>
        <p:spPr/>
        <p:txBody>
          <a:bodyPr/>
          <a:lstStyle/>
          <a:p>
            <a:r>
              <a:rPr lang="en-US" dirty="0"/>
              <a:t>Energy Monitoring</a:t>
            </a:r>
          </a:p>
        </p:txBody>
      </p:sp>
      <p:sp>
        <p:nvSpPr>
          <p:cNvPr id="5" name="Content Placeholder 4">
            <a:extLst>
              <a:ext uri="{FF2B5EF4-FFF2-40B4-BE49-F238E27FC236}">
                <a16:creationId xmlns:a16="http://schemas.microsoft.com/office/drawing/2014/main" xmlns="" id="{3DBBA071-EFF1-4ABA-9BDB-EA736E5C8F6D}"/>
              </a:ext>
            </a:extLst>
          </p:cNvPr>
          <p:cNvSpPr>
            <a:spLocks noGrp="1"/>
          </p:cNvSpPr>
          <p:nvPr>
            <p:ph idx="1"/>
          </p:nvPr>
        </p:nvSpPr>
        <p:spPr>
          <a:xfrm>
            <a:off x="628649" y="1825625"/>
            <a:ext cx="8515351" cy="4351338"/>
          </a:xfrm>
        </p:spPr>
        <p:txBody>
          <a:bodyPr/>
          <a:lstStyle/>
          <a:p>
            <a:r>
              <a:rPr lang="en-US" dirty="0"/>
              <a:t>A monitoring study is like a video</a:t>
            </a:r>
          </a:p>
          <a:p>
            <a:r>
              <a:rPr lang="en-US" dirty="0"/>
              <a:t>It records changes in energy consumption</a:t>
            </a:r>
          </a:p>
          <a:p>
            <a:r>
              <a:rPr lang="en-US" dirty="0"/>
              <a:t>Resolution depends on sampling rate</a:t>
            </a:r>
          </a:p>
          <a:p>
            <a:r>
              <a:rPr lang="en-US" dirty="0"/>
              <a:t>Monitoring asks, “What might be causing the change?”</a:t>
            </a:r>
          </a:p>
          <a:p>
            <a:r>
              <a:rPr lang="en-US" sz="2400" dirty="0"/>
              <a:t>Differences with time due to operating parameters</a:t>
            </a:r>
          </a:p>
        </p:txBody>
      </p:sp>
    </p:spTree>
    <p:custDataLst>
      <p:tags r:id="rId1"/>
    </p:custDataLst>
    <p:extLst>
      <p:ext uri="{BB962C8B-B14F-4D97-AF65-F5344CB8AC3E}">
        <p14:creationId xmlns:p14="http://schemas.microsoft.com/office/powerpoint/2010/main" val="471631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p:txBody>
          <a:bodyPr/>
          <a:lstStyle/>
          <a:p>
            <a:r>
              <a:rPr lang="en-US" dirty="0"/>
              <a:t>Electricity: Rationale</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t>Electricity is about 13% of the total cost of post harvest processing</a:t>
            </a:r>
          </a:p>
          <a:p>
            <a:endParaRPr lang="en-US" dirty="0"/>
          </a:p>
        </p:txBody>
      </p:sp>
    </p:spTree>
    <p:custDataLst>
      <p:tags r:id="rId1"/>
    </p:custDataLst>
    <p:extLst>
      <p:ext uri="{BB962C8B-B14F-4D97-AF65-F5344CB8AC3E}">
        <p14:creationId xmlns:p14="http://schemas.microsoft.com/office/powerpoint/2010/main" val="3977936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louds in the sky&#10;&#10;Description generated with very high confidence">
            <a:extLst>
              <a:ext uri="{FF2B5EF4-FFF2-40B4-BE49-F238E27FC236}">
                <a16:creationId xmlns:a16="http://schemas.microsoft.com/office/drawing/2014/main" xmlns="" id="{B7934D1E-5784-4DCE-85BA-ED174CB13D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a:extLst>
              <a:ext uri="{FF2B5EF4-FFF2-40B4-BE49-F238E27FC236}">
                <a16:creationId xmlns:a16="http://schemas.microsoft.com/office/drawing/2014/main" xmlns="" id="{3F537B28-4D3C-4B56-82E5-4F1AEECE08C0}"/>
              </a:ext>
            </a:extLst>
          </p:cNvPr>
          <p:cNvSpPr>
            <a:spLocks noGrp="1"/>
          </p:cNvSpPr>
          <p:nvPr>
            <p:ph type="title"/>
          </p:nvPr>
        </p:nvSpPr>
        <p:spPr>
          <a:xfrm>
            <a:off x="0" y="365126"/>
            <a:ext cx="5261294" cy="1325563"/>
          </a:xfrm>
        </p:spPr>
        <p:txBody>
          <a:bodyPr/>
          <a:lstStyle/>
          <a:p>
            <a:pPr algn="ctr"/>
            <a:r>
              <a:rPr lang="en-US" dirty="0"/>
              <a:t>Electricity: Audit Methods</a:t>
            </a:r>
          </a:p>
        </p:txBody>
      </p:sp>
      <p:sp>
        <p:nvSpPr>
          <p:cNvPr id="8" name="Content Placeholder 7">
            <a:extLst>
              <a:ext uri="{FF2B5EF4-FFF2-40B4-BE49-F238E27FC236}">
                <a16:creationId xmlns:a16="http://schemas.microsoft.com/office/drawing/2014/main" xmlns="" id="{FDA3995B-EDCF-42CC-A392-5CED51902DC7}"/>
              </a:ext>
            </a:extLst>
          </p:cNvPr>
          <p:cNvSpPr>
            <a:spLocks noGrp="1"/>
          </p:cNvSpPr>
          <p:nvPr>
            <p:ph idx="1"/>
          </p:nvPr>
        </p:nvSpPr>
        <p:spPr/>
        <p:txBody>
          <a:bodyPr/>
          <a:lstStyle/>
          <a:p>
            <a:r>
              <a:rPr lang="en-US" dirty="0"/>
              <a:t>Open motor control boxes</a:t>
            </a:r>
          </a:p>
          <a:p>
            <a:r>
              <a:rPr lang="en-US" dirty="0"/>
              <a:t>Ammeters measure current</a:t>
            </a:r>
          </a:p>
          <a:p>
            <a:r>
              <a:rPr lang="en-US" dirty="0"/>
              <a:t>Record values</a:t>
            </a:r>
          </a:p>
          <a:p>
            <a:r>
              <a:rPr lang="en-US" dirty="0"/>
              <a:t>P = V*I*√3</a:t>
            </a:r>
          </a:p>
          <a:p>
            <a:endParaRPr lang="en-US" dirty="0"/>
          </a:p>
          <a:p>
            <a:endParaRPr lang="en-US" dirty="0"/>
          </a:p>
        </p:txBody>
      </p:sp>
      <p:pic>
        <p:nvPicPr>
          <p:cNvPr id="3" name="Picture 2">
            <a:extLst>
              <a:ext uri="{FF2B5EF4-FFF2-40B4-BE49-F238E27FC236}">
                <a16:creationId xmlns:a16="http://schemas.microsoft.com/office/drawing/2014/main" xmlns="" id="{3892CBF7-EAD8-4894-A008-16C2EA96ABE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84121" y="2838090"/>
            <a:ext cx="5359879" cy="4019909"/>
          </a:xfrm>
          <a:prstGeom prst="rect">
            <a:avLst/>
          </a:prstGeom>
        </p:spPr>
      </p:pic>
      <p:pic>
        <p:nvPicPr>
          <p:cNvPr id="5" name="Picture 4">
            <a:extLst>
              <a:ext uri="{FF2B5EF4-FFF2-40B4-BE49-F238E27FC236}">
                <a16:creationId xmlns:a16="http://schemas.microsoft.com/office/drawing/2014/main" xmlns="" id="{7E0BE49B-659A-4179-9E31-A11D098628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638910"/>
            <a:ext cx="4064000" cy="3048000"/>
          </a:xfrm>
          <a:prstGeom prst="rect">
            <a:avLst/>
          </a:prstGeom>
        </p:spPr>
      </p:pic>
      <p:pic>
        <p:nvPicPr>
          <p:cNvPr id="2050" name="Picture 2" descr="Audit Tools">
            <a:extLst>
              <a:ext uri="{FF2B5EF4-FFF2-40B4-BE49-F238E27FC236}">
                <a16:creationId xmlns:a16="http://schemas.microsoft.com/office/drawing/2014/main" xmlns="" id="{F3BC8168-1D59-4FDD-8F2D-5ABDC5D57AB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61294" y="0"/>
            <a:ext cx="3882706" cy="290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788404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0"/>
  <p:tag name="ARTICULATE_REFERENCE_ID" val="fcffea90-b72d-4bfb-9840-6ea1eafb12c0"/>
  <p:tag name="ARTICULATE_PROJECT_OPEN" val="1"/>
  <p:tag name="ARTICULATE_PRESENTER_VERSION" val="8"/>
  <p:tag name="ARTICULATE_REFERENCE_COUNT" val="0"/>
  <p:tag name="ARTICULATE_PLAYER_GLOSSARY_XML" val="&lt;?xml version=&quot;1.0&quot; encoding=&quot;utf-16&quot;?&gt;&lt;glossary xmlns:xsi=&quot;http://www.w3.org/2001/XMLSchema-instance&quot; xmlns:xsd=&quot;http://www.w3.org/2001/XMLSchema&quot;&gt;&lt;terms /&gt;&lt;/glossary&gt;"/>
  <p:tag name="ARTICULATE_DESIGN_ID_OFFICE THEME" val="5xhh2F2bSKt"/>
  <p:tag name="TAG_BACKING_FORM_KEY" val="3018044-c:\users\owner\desktop\pmn webcasts\cotton\paul funk\paul funk - saving energy.pptx"/>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UDIO_ID" val="379"/>
  <p:tag name="ORIGINAL_AUDIO_FILEPATH" val="C:\Users\444\Desktop\PMN Webcasts\Paul Funk\Paul Funk Audio\Slide 9.mp3"/>
  <p:tag name="ELAPSEDTIME" val="11.342"/>
  <p:tag name="ARTICULATE_TITLE_TAG" val="Electricity: Audit Method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UDIO_ID" val="380"/>
  <p:tag name="ORIGINAL_AUDIO_FILEPATH" val="C:\Users\444\Desktop\PMN Webcasts\Paul Funk\Paul Funk Audio\Slide 10.mp3"/>
  <p:tag name="ELAPSEDTIME" val="7.872"/>
  <p:tag name="ARTICULATE_TITLE_TAG" val="Electricity: Monitoring Method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UDIO_ID" val="367"/>
  <p:tag name="ORIGINAL_AUDIO_FILEPATH" val="C:\Users\444\Desktop\PMN Webcasts\Paul Funk\Paul Funk Audio\Slide 11.mp3"/>
  <p:tag name="ELAPSEDTIME" val="35.102"/>
  <p:tag name="ARTICULATE_TITLE_TAG" val="Electricity: Results - Table (1)"/>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368"/>
  <p:tag name="ORIGINAL_AUDIO_FILEPATH" val="C:\Users\444\Desktop\PMN Webcasts\Paul Funk\Paul Funk Audio\Slide 12.mp3"/>
  <p:tag name="ELAPSEDTIME" val="17.992"/>
  <p:tag name="ARTICULATE_TITLE_TAG" val="Electricity: Results - Table (2)"/>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UDIO_ID" val="356"/>
  <p:tag name="ORIGINAL_AUDIO_FILEPATH" val="C:\Users\444\Desktop\PMN Webcasts\Paul Funk\Paul Funk Audio\Slide 13.mp3"/>
  <p:tag name="ELAPSEDTIME" val="10.062"/>
  <p:tag name="ARTICULATE_TITLE_TAG" val="Electricity: Results - Plug Leak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AUDIO_ID" val="355"/>
  <p:tag name="ORIGINAL_AUDIO_FILEPATH" val="C:\Users\444\Desktop\PMN Webcasts\Paul Funk\Paul Funk Audio\Slide 14.mp3"/>
  <p:tag name="ELAPSEDTIME" val="10.352"/>
  <p:tag name="ARTICULATE_TITLE_TAG" val="Electricity: Results - New Fan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AUDIO_ID" val="373"/>
  <p:tag name="ORIGINAL_AUDIO_FILEPATH" val="C:\Users\444\Desktop\PMN Webcasts\Paul Funk\Paul Funk Audio\Slide 15.mp3"/>
  <p:tag name="ELAPSEDTIME" val="11.392"/>
  <p:tag name="ARTICULATE_TITLE_TAG" val="Electricity: Results - Simplif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17.xml><?xml version="1.0" encoding="utf-8"?>
<p:tagLst xmlns:a="http://schemas.openxmlformats.org/drawingml/2006/main" xmlns:r="http://schemas.openxmlformats.org/officeDocument/2006/relationships" xmlns:p="http://schemas.openxmlformats.org/presentationml/2006/main">
  <p:tag name="AUDIO_ID" val="372"/>
  <p:tag name="ORIGINAL_AUDIO_FILEPATH" val="C:\Users\444\Desktop\PMN Webcasts\Paul Funk\Paul Funk Audio\Slide 16.mp3"/>
  <p:tag name="ELAPSEDTIME" val="10.192"/>
  <p:tag name="ARTICULATE_TITLE_TAG" val="Electricity: Results - Avoid Chao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UDIO_ID" val="389"/>
  <p:tag name="ORIGINAL_AUDIO_FILEPATH" val="C:\Users\444\Desktop\PMN Webcasts\Paul Funk\Paul Funk Audio\Slide 17.mp3"/>
  <p:tag name="ELAPSEDTIME" val="9.542"/>
  <p:tag name="ARTICULATE_TITLE_TAG" val="Electricity: Results - Reduce Turbulence"/>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19.xml><?xml version="1.0" encoding="utf-8"?>
<p:tagLst xmlns:a="http://schemas.openxmlformats.org/drawingml/2006/main" xmlns:r="http://schemas.openxmlformats.org/officeDocument/2006/relationships" xmlns:p="http://schemas.openxmlformats.org/presentationml/2006/main">
  <p:tag name="AUDIO_ID" val="268"/>
  <p:tag name="ORIGINAL_AUDIO_FILEPATH" val="C:\Users\444\Desktop\PMN Webcasts\Paul Funk\Paul Funk Audio\Slide 18.mp3"/>
  <p:tag name="ELAPSEDTIME" val="17.262"/>
  <p:tag name="ARTICULATE_TITLE_TAG" val="Electricity: Results - Evase"/>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ORIGINAL_AUDIO_FILEPATH" val="C:\Users\444\Desktop\PMN Webcasts\Paul Funk\Paul Funk Audio\Slide 1.mp3"/>
  <p:tag name="ELAPSEDTIME" val="18.672"/>
  <p:tag name="ARTICULATE_TITLE_TAG" val="Introduction"/>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UDIO_ID" val="374"/>
  <p:tag name="ORIGINAL_AUDIO_FILEPATH" val="C:\Users\444\Desktop\PMN Webcasts\Paul Funk\Paul Funk Audio\Slide 19.mp3"/>
  <p:tag name="ELAPSEDTIME" val="26.552"/>
  <p:tag name="ARTICULATE_TITLE_TAG" val="Electricity: Results - Motor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21.xml><?xml version="1.0" encoding="utf-8"?>
<p:tagLst xmlns:a="http://schemas.openxmlformats.org/drawingml/2006/main" xmlns:r="http://schemas.openxmlformats.org/officeDocument/2006/relationships" xmlns:p="http://schemas.openxmlformats.org/presentationml/2006/main">
  <p:tag name="AUDIO_ID" val="375"/>
  <p:tag name="ORIGINAL_AUDIO_FILEPATH" val="C:\Users\444\Desktop\PMN Webcasts\Paul Funk\Paul Funk Audio\Slide 20.mp3"/>
  <p:tag name="ELAPSEDTIME" val="15.412"/>
  <p:tag name="ARTICULATE_TITLE_TAG" val="Electricity: Results - Mechanical Conveying"/>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AUDIO_ID" val="364"/>
  <p:tag name="ORIGINAL_AUDIO_FILEPATH" val="C:\Users\444\Desktop\PMN Webcasts\Paul Funk\Paul Funk Audio\Slide 21.mp3"/>
  <p:tag name="ELAPSEDTIME" val="15.882"/>
  <p:tag name="ARTICULATE_TITLE_TAG" val="Electricity: Impact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AUDIO_ID" val="381"/>
  <p:tag name="ARTICULATE_TITLE_TAG" val="Burner"/>
  <p:tag name="ARTICULATE_LOCK_SLIDE" val="0"/>
  <p:tag name="ORIGINAL_AUDIO_FILEPATH" val="C:\Users\444\Desktop\PMN Webcasts\Paul Funk\Paul Funk Audio\Slide 22.mp3"/>
  <p:tag name="ELAPSEDTIME" val="4.612"/>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24.xml><?xml version="1.0" encoding="utf-8"?>
<p:tagLst xmlns:a="http://schemas.openxmlformats.org/drawingml/2006/main" xmlns:r="http://schemas.openxmlformats.org/officeDocument/2006/relationships" xmlns:p="http://schemas.openxmlformats.org/presentationml/2006/main">
  <p:tag name="AUDIO_ID" val="387"/>
  <p:tag name="ORIGINAL_AUDIO_FILEPATH" val="C:\Users\444\Desktop\PMN Webcasts\Paul Funk\Paul Funk Audio\Slide 23.mp3"/>
  <p:tag name="ELAPSEDTIME" val="3.852"/>
  <p:tag name="ARTICULATE_TITLE_TAG" val="Fuel: Rationale - Big Meter"/>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25.xml><?xml version="1.0" encoding="utf-8"?>
<p:tagLst xmlns:a="http://schemas.openxmlformats.org/drawingml/2006/main" xmlns:r="http://schemas.openxmlformats.org/officeDocument/2006/relationships" xmlns:p="http://schemas.openxmlformats.org/presentationml/2006/main">
  <p:tag name="AUDIO_ID" val="386"/>
  <p:tag name="ORIGINAL_AUDIO_FILEPATH" val="C:\Users\444\Desktop\PMN Webcasts\Paul Funk\Paul Funk Audio\Slide 24.mp3"/>
  <p:tag name="ELAPSEDTIME" val="5.782"/>
  <p:tag name="ARTICULATE_TITLE_TAG" val="Fuel: Rationale - Big Tank"/>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26.xml><?xml version="1.0" encoding="utf-8"?>
<p:tagLst xmlns:a="http://schemas.openxmlformats.org/drawingml/2006/main" xmlns:r="http://schemas.openxmlformats.org/officeDocument/2006/relationships" xmlns:p="http://schemas.openxmlformats.org/presentationml/2006/main">
  <p:tag name="AUDIO_ID" val="329"/>
  <p:tag name="ORIGINAL_AUDIO_FILEPATH" val="C:\Users\444\Desktop\PMN Webcasts\Paul Funk\Paul Funk Audio\Slide 25.mp3"/>
  <p:tag name="ELAPSEDTIME" val="10.382"/>
  <p:tag name="ARTICULATE_TITLE_TAG" val="Fuel: Rationale - Number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AUDIO_ID" val="378"/>
  <p:tag name="ORIGINAL_AUDIO_FILEPATH" val="C:\Users\444\Desktop\PMN Webcasts\Paul Funk\Paul Funk Audio\Slide 26.mp3"/>
  <p:tag name="ELAPSEDTIME" val="9.072"/>
  <p:tag name="ARTICULATE_TITLE_TAG" val="Fuel: Rationale - Fuel Dollar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AUDIO_ID" val="330"/>
  <p:tag name="ORIGINAL_AUDIO_FILEPATH" val="C:\Users\444\Desktop\PMN Webcasts\Paul Funk\Paul Funk Audio\Slide 27.mp3"/>
  <p:tag name="ELAPSEDTIME" val="13.952"/>
  <p:tag name="ARTICULATE_TITLE_TAG" val="Fuel: Rationale - Methodolog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UDIO_ID" val="335"/>
  <p:tag name="ORIGINAL_AUDIO_FILEPATH" val="C:\Users\444\Desktop\PMN Webcasts\Paul Funk\Paul Funk Audio\Slide 28.mp3"/>
  <p:tag name="ELAPSEDTIME" val="12.122"/>
  <p:tag name="ARTICULATE_TITLE_TAG" val="Fuel: Method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UDIO_ID" val="354"/>
  <p:tag name="ORIGINAL_AUDIO_FILEPATH" val="C:\Users\444\Desktop\PMN Webcasts\Paul Funk\Paul Funk Audio\Slide 2.mp3"/>
  <p:tag name="ELAPSEDTIME" val="15.442"/>
  <p:tag name="ARTICULATE_TITLE_TAG" val="Energy - Cost and Variabilit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30.xml><?xml version="1.0" encoding="utf-8"?>
<p:tagLst xmlns:a="http://schemas.openxmlformats.org/drawingml/2006/main" xmlns:r="http://schemas.openxmlformats.org/officeDocument/2006/relationships" xmlns:p="http://schemas.openxmlformats.org/presentationml/2006/main">
  <p:tag name="AUDIO_ID" val="336"/>
  <p:tag name="ORIGINAL_AUDIO_FILEPATH" val="C:\Users\444\Desktop\PMN Webcasts\Paul Funk\Paul Funk Audio\Slide 29.mp3"/>
  <p:tag name="ELAPSEDTIME" val="7.792"/>
  <p:tag name="ARTICULATE_TITLE_TAG" val="Pitot Tube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31.xml><?xml version="1.0" encoding="utf-8"?>
<p:tagLst xmlns:a="http://schemas.openxmlformats.org/drawingml/2006/main" xmlns:r="http://schemas.openxmlformats.org/officeDocument/2006/relationships" xmlns:p="http://schemas.openxmlformats.org/presentationml/2006/main">
  <p:tag name="AUDIO_ID" val="337"/>
  <p:tag name="ORIGINAL_AUDIO_FILEPATH" val="C:\Users\444\Desktop\PMN Webcasts\Paul Funk\Paul Funk Audio\Slide 30.mp3"/>
  <p:tag name="ELAPSEDTIME" val="4.922"/>
  <p:tag name="ARTICULATE_TITLE_TAG" val="Installation"/>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32.xml><?xml version="1.0" encoding="utf-8"?>
<p:tagLst xmlns:a="http://schemas.openxmlformats.org/drawingml/2006/main" xmlns:r="http://schemas.openxmlformats.org/officeDocument/2006/relationships" xmlns:p="http://schemas.openxmlformats.org/presentationml/2006/main">
  <p:tag name="AUDIO_ID" val="342"/>
  <p:tag name="ORIGINAL_AUDIO_FILEPATH" val="C:\Users\444\Desktop\PMN Webcasts\Paul Funk\Paul Funk Audio\Slide 31.mp3"/>
  <p:tag name="ELAPSEDTIME" val="12.592"/>
  <p:tag name="ARTICULATE_TITLE_TAG" val="Instrumentation"/>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33.xml><?xml version="1.0" encoding="utf-8"?>
<p:tagLst xmlns:a="http://schemas.openxmlformats.org/drawingml/2006/main" xmlns:r="http://schemas.openxmlformats.org/officeDocument/2006/relationships" xmlns:p="http://schemas.openxmlformats.org/presentationml/2006/main">
  <p:tag name="AUDIO_ID" val="331"/>
  <p:tag name="ORIGINAL_AUDIO_FILEPATH" val="C:\Users\444\Desktop\PMN Webcasts\Paul Funk\Paul Funk Audio\Slide 32.mp3"/>
  <p:tag name="ELAPSEDTIME" val="10.902"/>
  <p:tag name="ARTICULATE_TITLE_TAG" val="Fuel: Methods - Quantify Drying"/>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AUDIO_ID" val="338"/>
  <p:tag name="ORIGINAL_AUDIO_FILEPATH" val="C:\Users\444\Desktop\PMN Webcasts\Paul Funk\Paul Funk Audio\Slide 33.mp3"/>
  <p:tag name="ELAPSEDTIME" val="5.522"/>
  <p:tag name="ARTICULATE_TITLE_TAG" val="Sampling at Stick Machine"/>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35.xml><?xml version="1.0" encoding="utf-8"?>
<p:tagLst xmlns:a="http://schemas.openxmlformats.org/drawingml/2006/main" xmlns:r="http://schemas.openxmlformats.org/officeDocument/2006/relationships" xmlns:p="http://schemas.openxmlformats.org/presentationml/2006/main">
  <p:tag name="AUDIO_ID" val="343"/>
  <p:tag name="ORIGINAL_AUDIO_FILEPATH" val="C:\Users\444\Desktop\PMN Webcasts\Paul Funk\Paul Funk Audio\Slide 34.mp3"/>
  <p:tag name="ELAPSEDTIME" val="4.302"/>
  <p:tag name="ARTICULATE_TITLE_TAG" val="Sampling at Gin Stand"/>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36.xml><?xml version="1.0" encoding="utf-8"?>
<p:tagLst xmlns:a="http://schemas.openxmlformats.org/drawingml/2006/main" xmlns:r="http://schemas.openxmlformats.org/officeDocument/2006/relationships" xmlns:p="http://schemas.openxmlformats.org/presentationml/2006/main">
  <p:tag name="AUDIO_ID" val="388"/>
  <p:tag name="ORIGINAL_AUDIO_FILEPATH" val="C:\Users\444\Desktop\PMN Webcasts\Paul Funk\Paul Funk Audio\Slide 35.mp3"/>
  <p:tag name="ELAPSEDTIME" val="9.722"/>
  <p:tag name="ARTICULATE_TITLE_TAG" val="Drying in Laborator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37.xml><?xml version="1.0" encoding="utf-8"?>
<p:tagLst xmlns:a="http://schemas.openxmlformats.org/drawingml/2006/main" xmlns:r="http://schemas.openxmlformats.org/officeDocument/2006/relationships" xmlns:p="http://schemas.openxmlformats.org/presentationml/2006/main">
  <p:tag name="AUDIO_ID" val="332"/>
  <p:tag name="ORIGINAL_AUDIO_FILEPATH" val="C:\Users\444\Desktop\PMN Webcasts\Paul Funk\Paul Funk Audio\Slide 36.mp3"/>
  <p:tag name="ELAPSEDTIME" val="5.212"/>
  <p:tag name="ARTICULATE_TITLE_TAG" val="Fuel: Methods - Estimate"/>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AUDIO_ID" val="333"/>
  <p:tag name="ORIGINAL_AUDIO_FILEPATH" val="C:\Users\444\Desktop\PMN Webcasts\Paul Funk\Paul Funk Audio\Slide 37.mp3"/>
  <p:tag name="ELAPSEDTIME" val="6.652"/>
  <p:tag name="ARTICULATE_TITLE_TAG" val="Fuel: Methods - Find"/>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39.xml><?xml version="1.0" encoding="utf-8"?>
<p:tagLst xmlns:a="http://schemas.openxmlformats.org/drawingml/2006/main" xmlns:r="http://schemas.openxmlformats.org/officeDocument/2006/relationships" xmlns:p="http://schemas.openxmlformats.org/presentationml/2006/main">
  <p:tag name="AUDIO_ID" val="382"/>
  <p:tag name="ORIGINAL_AUDIO_FILEPATH" val="C:\Users\444\Desktop\PMN Webcasts\Paul Funk\Paul Funk Audio\Slide 38.mp3"/>
  <p:tag name="ELAPSEDTIME" val="9.152"/>
  <p:tag name="ARTICULATE_TITLE_TAG" val="Fuel: Methods - Not Eas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UDIO_ID" val="366"/>
  <p:tag name="ORIGINAL_AUDIO_FILEPATH" val="C:\Users\444\Desktop\PMN Webcasts\Paul Funk\Paul Funk Audio\Slide 3.mp3"/>
  <p:tag name="ELAPSEDTIME" val="8.262"/>
  <p:tag name="ARTICULATE_TITLE_TAG" val="Energy - Opportunit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40.xml><?xml version="1.0" encoding="utf-8"?>
<p:tagLst xmlns:a="http://schemas.openxmlformats.org/drawingml/2006/main" xmlns:r="http://schemas.openxmlformats.org/officeDocument/2006/relationships" xmlns:p="http://schemas.openxmlformats.org/presentationml/2006/main">
  <p:tag name="AUDIO_ID" val="340"/>
  <p:tag name="ORIGINAL_AUDIO_FILEPATH" val="C:\Users\444\Desktop\PMN Webcasts\Paul Funk\Paul Funk Audio\Slide 39.mp3"/>
  <p:tag name="ELAPSEDTIME" val="13.842"/>
  <p:tag name="ARTICULATE_TITLE_TAG" val="Plot 2 Stage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41.xml><?xml version="1.0" encoding="utf-8"?>
<p:tagLst xmlns:a="http://schemas.openxmlformats.org/drawingml/2006/main" xmlns:r="http://schemas.openxmlformats.org/officeDocument/2006/relationships" xmlns:p="http://schemas.openxmlformats.org/presentationml/2006/main">
  <p:tag name="AUDIO_ID" val="339"/>
  <p:tag name="ORIGINAL_AUDIO_FILEPATH" val="C:\Users\444\Desktop\PMN Webcasts\Paul Funk\Paul Funk Audio\Slide 40.mp3"/>
  <p:tag name="ELAPSEDTIME" val="10.562"/>
  <p:tag name="ARTICULATE_TITLE_TAG" val="Plot 1.5 Stage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42.xml><?xml version="1.0" encoding="utf-8"?>
<p:tagLst xmlns:a="http://schemas.openxmlformats.org/drawingml/2006/main" xmlns:r="http://schemas.openxmlformats.org/officeDocument/2006/relationships" xmlns:p="http://schemas.openxmlformats.org/presentationml/2006/main">
  <p:tag name="AUDIO_ID" val="341"/>
  <p:tag name="ORIGINAL_AUDIO_FILEPATH" val="C:\Users\444\Desktop\PMN Webcasts\Paul Funk\Paul Funk Audio\Slide 41.mp3"/>
  <p:tag name="ELAPSEDTIME" val="11.212"/>
  <p:tag name="ARTICULATE_TITLE_TAG" val="Plot 3 Stage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43.xml><?xml version="1.0" encoding="utf-8"?>
<p:tagLst xmlns:a="http://schemas.openxmlformats.org/drawingml/2006/main" xmlns:r="http://schemas.openxmlformats.org/officeDocument/2006/relationships" xmlns:p="http://schemas.openxmlformats.org/presentationml/2006/main">
  <p:tag name="AUDIO_ID" val="350"/>
  <p:tag name="ORIGINAL_AUDIO_FILEPATH" val="C:\Users\444\Desktop\PMN Webcasts\Paul Funk\Paul Funk Audio\Slide 42.mp3"/>
  <p:tag name="ELAPSEDTIME" val="8.992"/>
  <p:tag name="ARTICULATE_TITLE_TAG" val="Plot Compare Stage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44.xml><?xml version="1.0" encoding="utf-8"?>
<p:tagLst xmlns:a="http://schemas.openxmlformats.org/drawingml/2006/main" xmlns:r="http://schemas.openxmlformats.org/officeDocument/2006/relationships" xmlns:p="http://schemas.openxmlformats.org/presentationml/2006/main">
  <p:tag name="AUDIO_ID" val="348"/>
  <p:tag name="ORIGINAL_AUDIO_FILEPATH" val="C:\Users\444\Desktop\PMN Webcasts\Paul Funk\Paul Funk Audio\Slide 43.mp3"/>
  <p:tag name="ELAPSEDTIME" val="9.492"/>
  <p:tag name="ARTICULATE_TITLE_TAG" val="Plot Low Efficienc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45.xml><?xml version="1.0" encoding="utf-8"?>
<p:tagLst xmlns:a="http://schemas.openxmlformats.org/drawingml/2006/main" xmlns:r="http://schemas.openxmlformats.org/officeDocument/2006/relationships" xmlns:p="http://schemas.openxmlformats.org/presentationml/2006/main">
  <p:tag name="AUDIO_ID" val="352"/>
  <p:tag name="ORIGINAL_AUDIO_FILEPATH" val="C:\Users\444\Desktop\PMN Webcasts\Paul Funk\Paul Funk Audio\Slide 44.mp3"/>
  <p:tag name="ELAPSEDTIME" val="6.252"/>
  <p:tag name="ARTICULATE_TITLE_TAG" val="Plot High Efficienc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7"/>
</p:tagLst>
</file>

<file path=ppt/tags/tag46.xml><?xml version="1.0" encoding="utf-8"?>
<p:tagLst xmlns:a="http://schemas.openxmlformats.org/drawingml/2006/main" xmlns:r="http://schemas.openxmlformats.org/officeDocument/2006/relationships" xmlns:p="http://schemas.openxmlformats.org/presentationml/2006/main">
  <p:tag name="AUDIO_ID" val="278"/>
  <p:tag name="ORIGINAL_AUDIO_FILEPATH" val="C:\Users\444\Desktop\PMN Webcasts\Paul Funk\Paul Funk Audio\Slide 45.mp3"/>
  <p:tag name="ELAPSEDTIME" val="12.072"/>
  <p:tag name="ARTICULATE_TITLE_TAG" val="Fuel: Results - Operation"/>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47.xml><?xml version="1.0" encoding="utf-8"?>
<p:tagLst xmlns:a="http://schemas.openxmlformats.org/drawingml/2006/main" xmlns:r="http://schemas.openxmlformats.org/officeDocument/2006/relationships" xmlns:p="http://schemas.openxmlformats.org/presentationml/2006/main">
  <p:tag name="AUDIO_ID" val="376"/>
  <p:tag name="ORIGINAL_AUDIO_FILEPATH" val="C:\Users\444\Desktop\PMN Webcasts\Paul Funk\Paul Funk Audio\Slide 46.mp3"/>
  <p:tag name="ELAPSEDTIME" val="23.052"/>
  <p:tag name="ARTICULATE_TITLE_TAG" val="Fuel: Results - Infrastructure"/>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AUDIO_ID" val="353"/>
  <p:tag name="ORIGINAL_AUDIO_FILEPATH" val="C:\Users\444\Desktop\PMN Webcasts\Paul Funk\Paul Funk Audio\Slide 47.mp3"/>
  <p:tag name="ELAPSEDTIME" val="15.492"/>
  <p:tag name="ARTICULATE_TITLE_TAG" val="Fuel: Results - Complication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49.xml><?xml version="1.0" encoding="utf-8"?>
<p:tagLst xmlns:a="http://schemas.openxmlformats.org/drawingml/2006/main" xmlns:r="http://schemas.openxmlformats.org/officeDocument/2006/relationships" xmlns:p="http://schemas.openxmlformats.org/presentationml/2006/main">
  <p:tag name="AUDIO_ID" val="390"/>
  <p:tag name="ORIGINAL_AUDIO_FILEPATH" val="C:\Users\444\Desktop\PMN Webcasts\Paul Funk\Paul Funk Audio\Slide 48.mp3"/>
  <p:tag name="ELAPSEDTIME" val="7.742"/>
  <p:tag name="ARTICULATE_TITLE_TAG" val="Fuel: Results - Pick Dr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UDIO_ID" val="257"/>
  <p:tag name="ORIGINAL_AUDIO_FILEPATH" val="C:\Users\444\Desktop\PMN Webcasts\Paul Funk\Paul Funk Audio\Slide 4.mp3"/>
  <p:tag name="ELAPSEDTIME" val="6.282"/>
  <p:tag name="ARTICULATE_TITLE_TAG" val="Study Locations Across US Cotton Belt"/>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50.xml><?xml version="1.0" encoding="utf-8"?>
<p:tagLst xmlns:a="http://schemas.openxmlformats.org/drawingml/2006/main" xmlns:r="http://schemas.openxmlformats.org/officeDocument/2006/relationships" xmlns:p="http://schemas.openxmlformats.org/presentationml/2006/main">
  <p:tag name="AUDIO_ID" val="391"/>
  <p:tag name="ORIGINAL_AUDIO_FILEPATH" val="C:\Users\444\Desktop\PMN Webcasts\Paul Funk\Paul Funk Audio\Slide 49.mp3"/>
  <p:tag name="ELAPSEDTIME" val="7.822"/>
  <p:tag name="ARTICULATE_TITLE_TAG" val="Fuel: Results - Store Dry"/>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51.xml><?xml version="1.0" encoding="utf-8"?>
<p:tagLst xmlns:a="http://schemas.openxmlformats.org/drawingml/2006/main" xmlns:r="http://schemas.openxmlformats.org/officeDocument/2006/relationships" xmlns:p="http://schemas.openxmlformats.org/presentationml/2006/main">
  <p:tag name="AUDIO_ID" val="279"/>
  <p:tag name="ORIGINAL_AUDIO_FILEPATH" val="C:\Users\444\Desktop\PMN Webcasts\Paul Funk\Paul Funk Audio\Slide 50.mp3"/>
  <p:tag name="ELAPSEDTIME" val="15.492"/>
  <p:tag name="ARTICULATE_TITLE_TAG" val="Credit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6.xml><?xml version="1.0" encoding="utf-8"?>
<p:tagLst xmlns:a="http://schemas.openxmlformats.org/drawingml/2006/main" xmlns:r="http://schemas.openxmlformats.org/officeDocument/2006/relationships" xmlns:p="http://schemas.openxmlformats.org/presentationml/2006/main">
  <p:tag name="AUDIO_ID" val="371"/>
  <p:tag name="ORIGINAL_AUDIO_FILEPATH" val="C:\Users\444\Desktop\PMN Webcasts\Paul Funk\Paul Funk Audio\Slide 5.mp3"/>
  <p:tag name="ELAPSEDTIME" val="8.972"/>
  <p:tag name="ARTICULATE_TITLE_TAG" val="Energy - Types and Tool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369"/>
  <p:tag name="ORIGINAL_AUDIO_FILEPATH" val="C:\Users\444\Desktop\PMN Webcasts\Paul Funk\Paul Funk Audio\Slide 6.mp3"/>
  <p:tag name="ELAPSEDTIME" val="23.762"/>
  <p:tag name="ARTICULATE_TITLE_TAG" val="Energy Audits"/>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370"/>
  <p:tag name="ORIGINAL_AUDIO_FILEPATH" val="C:\Users\444\Desktop\PMN Webcasts\Paul Funk\Paul Funk Audio\Slide 7.mp3"/>
  <p:tag name="ELAPSEDTIME" val="13.902"/>
  <p:tag name="ARTICULATE_TITLE_TAG" val="Energy Monitoring"/>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365"/>
  <p:tag name="ORIGINAL_AUDIO_FILEPATH" val="C:\Users\444\Desktop\PMN Webcasts\Paul Funk\Paul Funk Audio\Slide 8.mp3"/>
  <p:tag name="ELAPSEDTIME" val="7.042"/>
  <p:tag name="ARTICULATE_TITLE_TAG" val="Electricity: Rationale"/>
  <p:tag name="ARTICULATE_LOCK_SLIDE" val="0"/>
  <p:tag name="ARTICULATE_NAV_LEVEL" val="1"/>
  <p:tag name="ARTICULATE_TOC_EXPANDED" val="True"/>
  <p:tag name="ARTICULATE_SLIDE_PRESENTER_GUID" val="37f7644c-3495-4ce9-9e61-3ec558f7f383"/>
  <p:tag name="ARTICULATE_SLIDE_PAUSE" val="0"/>
  <p:tag name="ARTICULATE_HIDE_SLIDE" val="0"/>
  <p:tag name="ARTICULATE_PLAYER_CONTROL_PREVIOUS" val="True"/>
  <p:tag name="ARTICULATE_PLAYER_CONTROL_NEXT" val="True"/>
  <p:tag name="ARTICULATE_USED_LAYOUT"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28F2F730EE2A41A8E631E5C58BB869" ma:contentTypeVersion="2" ma:contentTypeDescription="Create a new document." ma:contentTypeScope="" ma:versionID="765d44437a32326e0a46753124092772">
  <xsd:schema xmlns:xsd="http://www.w3.org/2001/XMLSchema" xmlns:xs="http://www.w3.org/2001/XMLSchema" xmlns:p="http://schemas.microsoft.com/office/2006/metadata/properties" xmlns:ns1="http://schemas.microsoft.com/sharepoint/v3" xmlns:ns2="81262699-c4cc-43f1-919e-711733bcf390" targetNamespace="http://schemas.microsoft.com/office/2006/metadata/properties" ma:root="true" ma:fieldsID="b3d0f52bee0601277fc80dab43f685d4" ns1:_="" ns2:_="">
    <xsd:import namespace="http://schemas.microsoft.com/sharepoint/v3"/>
    <xsd:import namespace="81262699-c4cc-43f1-919e-711733bcf39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262699-c4cc-43f1-919e-711733bcf39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15B86F-3844-4C27-A458-193E5844E41F}"/>
</file>

<file path=customXml/itemProps2.xml><?xml version="1.0" encoding="utf-8"?>
<ds:datastoreItem xmlns:ds="http://schemas.openxmlformats.org/officeDocument/2006/customXml" ds:itemID="{D9889C93-7208-4F1F-B324-B899A86CE0E8}"/>
</file>

<file path=customXml/itemProps3.xml><?xml version="1.0" encoding="utf-8"?>
<ds:datastoreItem xmlns:ds="http://schemas.openxmlformats.org/officeDocument/2006/customXml" ds:itemID="{DB0854B0-098D-4AF9-B842-99F02AD8924E}"/>
</file>

<file path=docProps/app.xml><?xml version="1.0" encoding="utf-8"?>
<Properties xmlns="http://schemas.openxmlformats.org/officeDocument/2006/extended-properties" xmlns:vt="http://schemas.openxmlformats.org/officeDocument/2006/docPropsVTypes">
  <TotalTime>4944</TotalTime>
  <Words>1298</Words>
  <Application>Microsoft Office PowerPoint</Application>
  <PresentationFormat>On-screen Show (4:3)</PresentationFormat>
  <Paragraphs>259</Paragraphs>
  <Slides>50</Slides>
  <Notes>50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50</vt:i4>
      </vt:variant>
    </vt:vector>
  </HeadingPairs>
  <TitlesOfParts>
    <vt:vector size="55" baseType="lpstr">
      <vt:lpstr>Arial</vt:lpstr>
      <vt:lpstr>Calibri</vt:lpstr>
      <vt:lpstr>Calibri Light</vt:lpstr>
      <vt:lpstr>Cambria Math</vt:lpstr>
      <vt:lpstr>Office Theme</vt:lpstr>
      <vt:lpstr>Saving Energy  in Cotton Gins</vt:lpstr>
      <vt:lpstr>Energy</vt:lpstr>
      <vt:lpstr>Energy</vt:lpstr>
      <vt:lpstr>PowerPoint Presentation</vt:lpstr>
      <vt:lpstr>Energy</vt:lpstr>
      <vt:lpstr>Energy Audits</vt:lpstr>
      <vt:lpstr>Energy Monitoring</vt:lpstr>
      <vt:lpstr>Electricity: Rationale</vt:lpstr>
      <vt:lpstr>Electricity: Audit Methods</vt:lpstr>
      <vt:lpstr>Electricity: Monitoring Methods</vt:lpstr>
      <vt:lpstr>Electricity: Results</vt:lpstr>
      <vt:lpstr>Electricity: Results</vt:lpstr>
      <vt:lpstr>Electricity: Results</vt:lpstr>
      <vt:lpstr>Results - ELECTRICITY</vt:lpstr>
      <vt:lpstr>Electricity: Results</vt:lpstr>
      <vt:lpstr>Electricity: Results …avoid chaos </vt:lpstr>
      <vt:lpstr>PowerPoint Presentation</vt:lpstr>
      <vt:lpstr>PowerPoint Presentation</vt:lpstr>
      <vt:lpstr>Electricity: Results</vt:lpstr>
      <vt:lpstr>Electricity: Results</vt:lpstr>
      <vt:lpstr>Electricity: Impacts</vt:lpstr>
      <vt:lpstr>PowerPoint Presentation</vt:lpstr>
      <vt:lpstr>PowerPoint Presentation</vt:lpstr>
      <vt:lpstr>PowerPoint Presentation</vt:lpstr>
      <vt:lpstr>Fuel: Rationale</vt:lpstr>
      <vt:lpstr>Fuel: Rationale</vt:lpstr>
      <vt:lpstr>Fuel: Rationale</vt:lpstr>
      <vt:lpstr>Fuel: Methods</vt:lpstr>
      <vt:lpstr>PowerPoint Presentation</vt:lpstr>
      <vt:lpstr>PowerPoint Presentation</vt:lpstr>
      <vt:lpstr>PowerPoint Presentation</vt:lpstr>
      <vt:lpstr>Fuel: Methods</vt:lpstr>
      <vt:lpstr>PowerPoint Presentation</vt:lpstr>
      <vt:lpstr>PowerPoint Presentation</vt:lpstr>
      <vt:lpstr>PowerPoint Presentation</vt:lpstr>
      <vt:lpstr>Fuel: Methods</vt:lpstr>
      <vt:lpstr>Fuel: Methods</vt:lpstr>
      <vt:lpstr>Fuel: Results</vt:lpstr>
      <vt:lpstr>PowerPoint Presentation</vt:lpstr>
      <vt:lpstr>PowerPoint Presentation</vt:lpstr>
      <vt:lpstr>PowerPoint Presentation</vt:lpstr>
      <vt:lpstr>PowerPoint Presentation</vt:lpstr>
      <vt:lpstr>PowerPoint Presentation</vt:lpstr>
      <vt:lpstr>PowerPoint Presentation</vt:lpstr>
      <vt:lpstr>Fuel: Results</vt:lpstr>
      <vt:lpstr>Fuel: Results</vt:lpstr>
      <vt:lpstr>Fuel: Results</vt:lpstr>
      <vt:lpstr>Fuel: Results</vt:lpstr>
      <vt:lpstr>Fuel: Results</vt:lpstr>
      <vt:lpstr>USDA-Agricultural Research Service: Southwestern Cotton Ginning Research Lab (NM) US Cotton Ginning Research Unit (MS)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Funk, Paul</dc:creator>
  <cp:lastModifiedBy>Greg Grahek</cp:lastModifiedBy>
  <cp:revision>125</cp:revision>
  <dcterms:created xsi:type="dcterms:W3CDTF">2017-12-14T20:09:32Z</dcterms:created>
  <dcterms:modified xsi:type="dcterms:W3CDTF">2019-02-01T19:18:43Z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EB6E5E96-B78E-4BAB-ACED-F44B20B8202F</vt:lpwstr>
  </property>
  <property fmtid="{D5CDD505-2E9C-101B-9397-08002B2CF9AE}" pid="3" name="ArticulatePath">
    <vt:lpwstr>Paul Funk - Energy</vt:lpwstr>
  </property>
  <property fmtid="{D5CDD505-2E9C-101B-9397-08002B2CF9AE}" pid="4" name="ArticulateProjectVersion">
    <vt:lpwstr>7</vt:lpwstr>
  </property>
  <property fmtid="{D5CDD505-2E9C-101B-9397-08002B2CF9AE}" pid="5" name="ArticulateUseProject">
    <vt:lpwstr>1</vt:lpwstr>
  </property>
  <property fmtid="{D5CDD505-2E9C-101B-9397-08002B2CF9AE}" pid="6" name="ArticulateProjectFull">
    <vt:lpwstr>C:\Users\Owner\Desktop\PMN Webcasts\Cotton\Paul Funk\Paul Funk - Saving Energy.ppta</vt:lpwstr>
  </property>
  <property fmtid="{D5CDD505-2E9C-101B-9397-08002B2CF9AE}" pid="7" name="ContentTypeId">
    <vt:lpwstr>0x0101007F28F2F730EE2A41A8E631E5C58BB869</vt:lpwstr>
  </property>
</Properties>
</file>