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1.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2" r:id="rId7"/>
    <p:sldId id="264" r:id="rId8"/>
    <p:sldId id="263" r:id="rId9"/>
    <p:sldId id="269" r:id="rId10"/>
    <p:sldId id="265" r:id="rId11"/>
    <p:sldId id="267" r:id="rId12"/>
    <p:sldId id="268" r:id="rId13"/>
    <p:sldId id="266" r:id="rId14"/>
    <p:sldId id="270" r:id="rId15"/>
    <p:sldId id="27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72323" autoAdjust="0"/>
  </p:normalViewPr>
  <p:slideViewPr>
    <p:cSldViewPr snapToGrid="0">
      <p:cViewPr varScale="1">
        <p:scale>
          <a:sx n="116" d="100"/>
          <a:sy n="116" d="100"/>
        </p:scale>
        <p:origin x="1332"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65271-812F-4D92-94D2-E7EF535ABB00}" type="datetimeFigureOut">
              <a:rPr lang="en-US" smtClean="0"/>
              <a:t>12/5/2019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7E5F4-3CA4-48A2-9825-075CBBD49013}" type="slidenum">
              <a:rPr lang="en-US" smtClean="0"/>
              <a:t>‹#›</a:t>
            </a:fld>
            <a:endParaRPr lang="en-US"/>
          </a:p>
        </p:txBody>
      </p:sp>
    </p:spTree>
    <p:extLst>
      <p:ext uri="{BB962C8B-B14F-4D97-AF65-F5344CB8AC3E}">
        <p14:creationId xmlns:p14="http://schemas.microsoft.com/office/powerpoint/2010/main" val="403660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I’m Phillip Roberts, Extension Entomologist with the University of Georgia and today we will discuss management of silverleaf whitefly in south Georgia.  I would like to thank my co-authors, Drs. Stormy Sparks, Apurba Barman, David Riley, and Mike Toews.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a:t>
            </a:fld>
            <a:endParaRPr lang="en-US"/>
          </a:p>
        </p:txBody>
      </p:sp>
    </p:spTree>
    <p:extLst>
      <p:ext uri="{BB962C8B-B14F-4D97-AF65-F5344CB8AC3E}">
        <p14:creationId xmlns:p14="http://schemas.microsoft.com/office/powerpoint/2010/main" val="22737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Cotton is a preferred host of silverleaf whitefly during the summer months.  All efforts should be made to minimize risk for</a:t>
            </a:r>
            <a:r>
              <a:rPr lang="en-US" baseline="0" dirty="0" smtClean="0"/>
              <a:t> silverleaf whitefly infestations.  Leaf pubescence or hairiness has a significant effect on silverleaf whitefly risk.  Hairy leaf cottons are preferred and support higher populations of silverleaf whitefly compared with smooth leaf cottons.  Risk of silverleaf whitefly is also higher on later plantings.  Proximity to silverleaf whitefly infested crops also influences risk.  Conserving and maintaining beneficial insects should be a priority to minimize risk.  Defoliation and harvesting cotton as soon as the crop is ready will minimize open bolls being exposed to honeydew and eliminate any additional increase in silverleaf whitefly populations within the field.</a:t>
            </a:r>
          </a:p>
          <a:p>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10</a:t>
            </a:fld>
            <a:endParaRPr lang="en-US"/>
          </a:p>
        </p:txBody>
      </p:sp>
    </p:spTree>
    <p:extLst>
      <p:ext uri="{BB962C8B-B14F-4D97-AF65-F5344CB8AC3E}">
        <p14:creationId xmlns:p14="http://schemas.microsoft.com/office/powerpoint/2010/main" val="35202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presence of silverleaf whitefly should influence decisions for other pests.  Do not apply insecticides</a:t>
            </a:r>
            <a:r>
              <a:rPr lang="en-US" baseline="0" dirty="0" smtClean="0"/>
              <a:t> for any pest unless thresholds are exceeded.  Avoid use of insecticides known to flare or increase the risk of silverleaf whitefly.  </a:t>
            </a:r>
            <a:r>
              <a:rPr lang="en-US" dirty="0" smtClean="0"/>
              <a:t>Early detection of silverleaf whitefly is critical so we can make proactive management decisions.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11</a:t>
            </a:fld>
            <a:endParaRPr lang="en-US"/>
          </a:p>
        </p:txBody>
      </p:sp>
    </p:spTree>
    <p:extLst>
      <p:ext uri="{BB962C8B-B14F-4D97-AF65-F5344CB8AC3E}">
        <p14:creationId xmlns:p14="http://schemas.microsoft.com/office/powerpoint/2010/main" val="233524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Stink bugs are the most common</a:t>
            </a:r>
            <a:r>
              <a:rPr lang="en-US" baseline="0" dirty="0" smtClean="0"/>
              <a:t> insect pest treated with insecticide in Georgia cotton.  The GA Cotton Insect Advisor is an app which assist decision makers with insecticide selection for stink bugs while considering risk of other pests such as whiteflies which may be present, but are below threshold, in the field.  The goal is to minimize overall risk for silverleaf whitefly while maintaining effective control of stink bugs.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12</a:t>
            </a:fld>
            <a:endParaRPr lang="en-US"/>
          </a:p>
        </p:txBody>
      </p:sp>
    </p:spTree>
    <p:extLst>
      <p:ext uri="{BB962C8B-B14F-4D97-AF65-F5344CB8AC3E}">
        <p14:creationId xmlns:p14="http://schemas.microsoft.com/office/powerpoint/2010/main" val="182971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SLWF management is to initiate control measures just prior to the period of most rapid SLWF population development. It is critically important that initial insecticide applications are well timed, so frequent scouting is a must.  If you are late with the initial application control will be very difficult and expensive in the long run.  It is nearly impossible to regain control once the population reaches outbreak proportions!  Knowledge of insecticides for silverleaf whitefly and how they work will allow decision makers to select the most appropriate insecticide for the situation.  Timing is critical.</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13</a:t>
            </a:fld>
            <a:endParaRPr lang="en-US"/>
          </a:p>
        </p:txBody>
      </p:sp>
    </p:spTree>
    <p:extLst>
      <p:ext uri="{BB962C8B-B14F-4D97-AF65-F5344CB8AC3E}">
        <p14:creationId xmlns:p14="http://schemas.microsoft.com/office/powerpoint/2010/main" val="65561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I want to mention one more time the importance of defoliating and picking cotton in a timely manner.  Late</a:t>
            </a:r>
            <a:r>
              <a:rPr lang="en-US" baseline="0" dirty="0" smtClean="0"/>
              <a:t> defoliation will extend the time bolls may be exposed to honeydew.  Additionally late defoliation will allow the overall population of silverleaf whitefly to build prior to moving to fall and winter vegetable crops.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14</a:t>
            </a:fld>
            <a:endParaRPr lang="en-US"/>
          </a:p>
        </p:txBody>
      </p:sp>
    </p:spTree>
    <p:extLst>
      <p:ext uri="{BB962C8B-B14F-4D97-AF65-F5344CB8AC3E}">
        <p14:creationId xmlns:p14="http://schemas.microsoft.com/office/powerpoint/2010/main" val="116122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Silverleaf whitefly is an important economic pest that requires management in vegetable and agronomic cropping systems to preserve yield and quality.  The best opportunity for impacting the severity of infestations is to minimize populations of SLWF moving from one cropping system to another.  This can be accomplished with effective in-crop management and timely crop termination after harvest to minimize population development.  Populations of SLWF increase during the year, and management within each cropping system significantly impacts subsequent cropping systems.  It is important that management of SLWF is a priority in all agronomic and horticultural crops.  </a:t>
            </a:r>
            <a:r>
              <a:rPr lang="en-US" smtClean="0"/>
              <a:t>Cross-commodity cooperation and management with the objective of minimizing overall populations of SLWF will benefit all Georgia growers. </a:t>
            </a:r>
            <a:endParaRPr lang="en-US"/>
          </a:p>
        </p:txBody>
      </p:sp>
      <p:sp>
        <p:nvSpPr>
          <p:cNvPr id="4" name="Slide Number Placeholder 3"/>
          <p:cNvSpPr>
            <a:spLocks noGrp="1"/>
          </p:cNvSpPr>
          <p:nvPr>
            <p:ph type="sldNum" sz="quarter" idx="10"/>
          </p:nvPr>
        </p:nvSpPr>
        <p:spPr/>
        <p:txBody>
          <a:bodyPr/>
          <a:lstStyle/>
          <a:p>
            <a:fld id="{62E7E5F4-3CA4-48A2-9825-075CBBD49013}" type="slidenum">
              <a:rPr lang="en-US" smtClean="0"/>
              <a:t>15</a:t>
            </a:fld>
            <a:endParaRPr lang="en-US"/>
          </a:p>
        </p:txBody>
      </p:sp>
    </p:spTree>
    <p:extLst>
      <p:ext uri="{BB962C8B-B14F-4D97-AF65-F5344CB8AC3E}">
        <p14:creationId xmlns:p14="http://schemas.microsoft.com/office/powerpoint/2010/main" val="155063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Sweetpotato </a:t>
            </a:r>
            <a:r>
              <a:rPr lang="en-US" i="0" baseline="0" dirty="0" smtClean="0"/>
              <a:t>whitefly, </a:t>
            </a:r>
            <a:r>
              <a:rPr lang="en-US" i="1" baseline="0" dirty="0" err="1" smtClean="0"/>
              <a:t>Bemsia</a:t>
            </a:r>
            <a:r>
              <a:rPr lang="en-US" i="1" baseline="0" dirty="0" smtClean="0"/>
              <a:t> tabaci, </a:t>
            </a:r>
            <a:r>
              <a:rPr lang="en-US" i="0" baseline="0" dirty="0" smtClean="0"/>
              <a:t>a.k.a. the silverleaf whitefly is an economic pest of numerous crops in Georgia, including cotton and a wide variety of vegetable crops.  Both adults and immatures have sucking mouth parts and damage crops by feeding within vascular tissues and removing plant sap.  As they feed, they excrete honeydew which is a sticky, sugary solution that accumulates on plants.  Honeydew serves as a food source for sooty mold, which can cover the plant and block sunlight resulting in reduced photosynthesis.  In cotton, accumulation of honeydew on lint can have negative impacts on fiber quality and spinning efficiency at mill.  In some vegetable crops silverleaf whitefly is a vector of viral diseases that can decimate fields, particularly in the fall.</a:t>
            </a:r>
            <a:endParaRPr lang="en-US" i="0" dirty="0"/>
          </a:p>
        </p:txBody>
      </p:sp>
      <p:sp>
        <p:nvSpPr>
          <p:cNvPr id="4" name="Slide Number Placeholder 3"/>
          <p:cNvSpPr>
            <a:spLocks noGrp="1"/>
          </p:cNvSpPr>
          <p:nvPr>
            <p:ph type="sldNum" sz="quarter" idx="10"/>
          </p:nvPr>
        </p:nvSpPr>
        <p:spPr/>
        <p:txBody>
          <a:bodyPr/>
          <a:lstStyle/>
          <a:p>
            <a:fld id="{62E7E5F4-3CA4-48A2-9825-075CBBD49013}" type="slidenum">
              <a:rPr lang="en-US" smtClean="0"/>
              <a:t>2</a:t>
            </a:fld>
            <a:endParaRPr lang="en-US"/>
          </a:p>
        </p:txBody>
      </p:sp>
    </p:spTree>
    <p:extLst>
      <p:ext uri="{BB962C8B-B14F-4D97-AF65-F5344CB8AC3E}">
        <p14:creationId xmlns:p14="http://schemas.microsoft.com/office/powerpoint/2010/main" val="279228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Silverleaf whitefly has a wide host range, over 500 known plant hosts, and remains active year-round which makes the south Georgia farmscape and ideal location for this pest</a:t>
            </a:r>
            <a:r>
              <a:rPr lang="en-US" sz="1800" baseline="0" dirty="0" smtClean="0">
                <a:latin typeface="Arial" panose="020B0604020202020204" pitchFamily="34" charset="0"/>
                <a:cs typeface="Arial" panose="020B0604020202020204" pitchFamily="34" charset="0"/>
              </a:rPr>
              <a:t>.  Winters are typically mild enough to maintain populations of silverleaf whitefly on cultivated crops and weedy plants.  Silverleaf whitefly populations can increase rapidly.  Females lay 150-200 eggs and a generation can be completed in less than 20 days during the summer months.  Silverleaf whitefly development slows during cooler temperatures cut it does not stop.  The chart above includes selected crops produced and Georgia and illustrates the fact the cultivated crops are available for silverleaf whitefly reproduction year round.  In general, silverleaf whitefly populations move from winter vegetables to spring vegetables to cotton to fall vegetables and then back to winter vegetable vegetables.  The system drivers include cole crops in the winter, cucurbits in the spring and fall, and cotton during the summer months.  </a:t>
            </a:r>
            <a:endParaRPr lang="en-US"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4F517DE-C90E-412A-BAFC-9028828C8E1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8067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silverleaf populations increase</a:t>
            </a:r>
            <a:r>
              <a:rPr lang="en-US" baseline="0" dirty="0" smtClean="0"/>
              <a:t> during the year and management in these individual cropping systems affects populations in subsequent crops as whiteflies move from one cropping system to the next.  Failure to properly manage silverleaf whitefly in any one of these systems can have negative consequences in subsequent crops.  Cross-commodity cooperation and management with the objective of minimizing overall populations of silverleaf whitefly will benefit all Georgia growers.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4</a:t>
            </a:fld>
            <a:endParaRPr lang="en-US"/>
          </a:p>
        </p:txBody>
      </p:sp>
    </p:spTree>
    <p:extLst>
      <p:ext uri="{BB962C8B-B14F-4D97-AF65-F5344CB8AC3E}">
        <p14:creationId xmlns:p14="http://schemas.microsoft.com/office/powerpoint/2010/main" val="34987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Tropical systems and winter freezes impact the potential for problems with silverleaf whitefly.  Winter freezes can kill adult whiteflies in some years but has minimal impact on eggs and immature stages.  However, hard freezes do</a:t>
            </a:r>
            <a:r>
              <a:rPr lang="en-US" baseline="0" dirty="0" smtClean="0"/>
              <a:t> eliminate cultivated crops and weedy host plants that are not cold tolerant, thus leading to lower populations surviving the winter.  Tropical systems which produce heavy rains over broad areas results in high mortality of adults, but again little impact on immatures.  Timing of these weather systems are more beneficial when silverleaf whiteflies are moving from one cropping system to another compared with populations that are embedded and cycling within a crop.</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5</a:t>
            </a:fld>
            <a:endParaRPr lang="en-US"/>
          </a:p>
        </p:txBody>
      </p:sp>
    </p:spTree>
    <p:extLst>
      <p:ext uri="{BB962C8B-B14F-4D97-AF65-F5344CB8AC3E}">
        <p14:creationId xmlns:p14="http://schemas.microsoft.com/office/powerpoint/2010/main" val="241707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cross-commodity</a:t>
            </a:r>
            <a:r>
              <a:rPr lang="en-US" baseline="0" dirty="0" smtClean="0"/>
              <a:t> management programs in to minimize buildup of silverleaf whitefly in all cropping systems.  IPM programs in individual crops are designed to address whiteflies as a direct pest, but should also have the objective of minimizing overall populations in the farmscape.  Cross-commodity management includes both in-season management and post-harvest management with the objective of lowering populations which move to subsequent cropping systems.</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6</a:t>
            </a:fld>
            <a:endParaRPr lang="en-US"/>
          </a:p>
        </p:txBody>
      </p:sp>
    </p:spTree>
    <p:extLst>
      <p:ext uri="{BB962C8B-B14F-4D97-AF65-F5344CB8AC3E}">
        <p14:creationId xmlns:p14="http://schemas.microsoft.com/office/powerpoint/2010/main" val="255102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IPM principles and programs should be utilized</a:t>
            </a:r>
            <a:r>
              <a:rPr lang="en-US" baseline="0" dirty="0" smtClean="0"/>
              <a:t> in in-season management programs.  Examples include conservation of natural enemies and timing and location of plantings.  The presence of robust natural enemy complexes greatly reduces the risk of silverleaf whitefly problems in cotton.  Vegetable plantings, especially sequential plantings, should be separated as much as possible.  Frequent scouting and timely intervention of insecticides when thresholds are exceeded is a must.  It is difficult to rescue a crop once high populations of silverleaf are established in a crop.</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7</a:t>
            </a:fld>
            <a:endParaRPr lang="en-US"/>
          </a:p>
        </p:txBody>
      </p:sp>
    </p:spTree>
    <p:extLst>
      <p:ext uri="{BB962C8B-B14F-4D97-AF65-F5344CB8AC3E}">
        <p14:creationId xmlns:p14="http://schemas.microsoft.com/office/powerpoint/2010/main" val="334355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Crops that maintain green foliage and are unmanaged for silverleaf whitefly after final harvest can allow for rapid population increases</a:t>
            </a:r>
            <a:r>
              <a:rPr lang="en-US" baseline="0" dirty="0" smtClean="0"/>
              <a:t> of silverleaf whitefly.  Vegetable crops should be terminated and rendered as non-host for whitefly as soon as possible following final harvest.  Preferably plant material should be disked into the soil immediately after final harvest.  Cotton should be defoliated and harvested as soon as bolls are mature.  Again the goal is to minimize silverleaf population buildup which will move to the next cropping system.</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8</a:t>
            </a:fld>
            <a:endParaRPr lang="en-US"/>
          </a:p>
        </p:txBody>
      </p:sp>
    </p:spTree>
    <p:extLst>
      <p:ext uri="{BB962C8B-B14F-4D97-AF65-F5344CB8AC3E}">
        <p14:creationId xmlns:p14="http://schemas.microsoft.com/office/powerpoint/2010/main" val="215710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Silverleaf whitefly can be a serious pest of</a:t>
            </a:r>
            <a:r>
              <a:rPr lang="en-US" baseline="0" dirty="0" smtClean="0"/>
              <a:t> cotton, affecting both yield and quality.  Damage symptoms from silverleaf whitefly in cotton include a general leaf decline, reduced plant vigor and growth, and premature defoliation in severe cases.  These damage symptoms are compounded by other stress.  Accumulation on honeydew on lint can be a serious issue in terms of fiber quality and spinning efficiency.</a:t>
            </a:r>
            <a:endParaRPr lang="en-US" dirty="0"/>
          </a:p>
        </p:txBody>
      </p:sp>
      <p:sp>
        <p:nvSpPr>
          <p:cNvPr id="4" name="Slide Number Placeholder 3"/>
          <p:cNvSpPr>
            <a:spLocks noGrp="1"/>
          </p:cNvSpPr>
          <p:nvPr>
            <p:ph type="sldNum" sz="quarter" idx="10"/>
          </p:nvPr>
        </p:nvSpPr>
        <p:spPr/>
        <p:txBody>
          <a:bodyPr/>
          <a:lstStyle/>
          <a:p>
            <a:fld id="{62E7E5F4-3CA4-48A2-9825-075CBBD49013}" type="slidenum">
              <a:rPr lang="en-US" smtClean="0"/>
              <a:t>9</a:t>
            </a:fld>
            <a:endParaRPr lang="en-US"/>
          </a:p>
        </p:txBody>
      </p:sp>
    </p:spTree>
    <p:extLst>
      <p:ext uri="{BB962C8B-B14F-4D97-AF65-F5344CB8AC3E}">
        <p14:creationId xmlns:p14="http://schemas.microsoft.com/office/powerpoint/2010/main" val="273258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B01E98-A4E4-40CE-A72D-ED0D338944AA}"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286176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01E98-A4E4-40CE-A72D-ED0D338944AA}"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7687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01E98-A4E4-40CE-A72D-ED0D338944AA}"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364607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01E98-A4E4-40CE-A72D-ED0D338944AA}"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388438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01E98-A4E4-40CE-A72D-ED0D338944AA}"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328936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B01E98-A4E4-40CE-A72D-ED0D338944AA}"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205310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B01E98-A4E4-40CE-A72D-ED0D338944AA}"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253606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B01E98-A4E4-40CE-A72D-ED0D338944AA}"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154766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01E98-A4E4-40CE-A72D-ED0D338944AA}"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114455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01E98-A4E4-40CE-A72D-ED0D338944AA}"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59458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01E98-A4E4-40CE-A72D-ED0D338944AA}"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51155-E5DA-4332-B2DA-C75439B546AF}" type="slidenum">
              <a:rPr lang="en-US" smtClean="0"/>
              <a:t>‹#›</a:t>
            </a:fld>
            <a:endParaRPr lang="en-US"/>
          </a:p>
        </p:txBody>
      </p:sp>
    </p:spTree>
    <p:extLst>
      <p:ext uri="{BB962C8B-B14F-4D97-AF65-F5344CB8AC3E}">
        <p14:creationId xmlns:p14="http://schemas.microsoft.com/office/powerpoint/2010/main" val="281658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01E98-A4E4-40CE-A72D-ED0D338944AA}" type="datetimeFigureOut">
              <a:rPr lang="en-US" smtClean="0"/>
              <a:t>12/5/2019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51155-E5DA-4332-B2DA-C75439B546AF}" type="slidenum">
              <a:rPr lang="en-US" smtClean="0"/>
              <a:t>‹#›</a:t>
            </a:fld>
            <a:endParaRPr lang="en-US"/>
          </a:p>
        </p:txBody>
      </p:sp>
    </p:spTree>
    <p:extLst>
      <p:ext uri="{BB962C8B-B14F-4D97-AF65-F5344CB8AC3E}">
        <p14:creationId xmlns:p14="http://schemas.microsoft.com/office/powerpoint/2010/main" val="4211761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1.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apps.bugwood.org/apps/gacottoninsectadv/"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92" y="1124227"/>
            <a:ext cx="7772400" cy="1244203"/>
          </a:xfrm>
        </p:spPr>
        <p:txBody>
          <a:bodyPr>
            <a:noAutofit/>
          </a:bodyPr>
          <a:lstStyle/>
          <a:p>
            <a:r>
              <a:rPr lang="en-US" sz="4400" b="1" dirty="0" smtClean="0"/>
              <a:t>Cross-Commodity Management of Silverleaf Whitefly in Georgia</a:t>
            </a:r>
            <a:endParaRPr lang="en-US" sz="4400" b="1" dirty="0"/>
          </a:p>
        </p:txBody>
      </p:sp>
      <p:sp>
        <p:nvSpPr>
          <p:cNvPr id="3" name="Subtitle 2"/>
          <p:cNvSpPr>
            <a:spLocks noGrp="1"/>
          </p:cNvSpPr>
          <p:nvPr>
            <p:ph type="subTitle" idx="1"/>
          </p:nvPr>
        </p:nvSpPr>
        <p:spPr>
          <a:xfrm>
            <a:off x="892968" y="2972991"/>
            <a:ext cx="7350919" cy="1241822"/>
          </a:xfrm>
        </p:spPr>
        <p:txBody>
          <a:bodyPr>
            <a:normAutofit lnSpcReduction="10000"/>
          </a:bodyPr>
          <a:lstStyle/>
          <a:p>
            <a:r>
              <a:rPr lang="en-US" dirty="0" smtClean="0"/>
              <a:t>Phillip Roberts, Stormy Sparks, Apurba Barman, </a:t>
            </a:r>
          </a:p>
          <a:p>
            <a:r>
              <a:rPr lang="en-US" dirty="0" smtClean="0"/>
              <a:t>David Riley, and Mike Toews</a:t>
            </a:r>
          </a:p>
          <a:p>
            <a:r>
              <a:rPr lang="en-US" dirty="0" smtClean="0"/>
              <a:t>Department of Entomology</a:t>
            </a:r>
          </a:p>
        </p:txBody>
      </p:sp>
      <p:pic>
        <p:nvPicPr>
          <p:cNvPr id="4" name="Picture 3"/>
          <p:cNvPicPr>
            <a:picLocks noChangeAspect="1"/>
          </p:cNvPicPr>
          <p:nvPr/>
        </p:nvPicPr>
        <p:blipFill>
          <a:blip r:embed="rId4"/>
          <a:stretch>
            <a:fillRect/>
          </a:stretch>
        </p:blipFill>
        <p:spPr>
          <a:xfrm>
            <a:off x="2509751" y="4318213"/>
            <a:ext cx="4117352" cy="2158955"/>
          </a:xfrm>
          <a:prstGeom prst="rect">
            <a:avLst/>
          </a:prstGeom>
        </p:spPr>
      </p:pic>
    </p:spTree>
    <p:custDataLst>
      <p:tags r:id="rId1"/>
    </p:custDataLst>
    <p:extLst>
      <p:ext uri="{BB962C8B-B14F-4D97-AF65-F5344CB8AC3E}">
        <p14:creationId xmlns:p14="http://schemas.microsoft.com/office/powerpoint/2010/main" val="267912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26"/>
            <a:ext cx="9144000" cy="1325563"/>
          </a:xfrm>
        </p:spPr>
        <p:txBody>
          <a:bodyPr/>
          <a:lstStyle/>
          <a:p>
            <a:pPr algn="ctr"/>
            <a:r>
              <a:rPr lang="en-US" dirty="0" smtClean="0">
                <a:latin typeface="+mn-lt"/>
              </a:rPr>
              <a:t>SLWF Management in Cotton</a:t>
            </a:r>
            <a:endParaRPr lang="en-US" dirty="0">
              <a:latin typeface="+mn-lt"/>
            </a:endParaRPr>
          </a:p>
        </p:txBody>
      </p:sp>
      <p:sp>
        <p:nvSpPr>
          <p:cNvPr id="3" name="Content Placeholder 2"/>
          <p:cNvSpPr>
            <a:spLocks noGrp="1"/>
          </p:cNvSpPr>
          <p:nvPr>
            <p:ph sz="half" idx="1"/>
          </p:nvPr>
        </p:nvSpPr>
        <p:spPr>
          <a:xfrm>
            <a:off x="166408" y="1595560"/>
            <a:ext cx="2703635" cy="4351338"/>
          </a:xfrm>
        </p:spPr>
        <p:txBody>
          <a:bodyPr>
            <a:normAutofit/>
          </a:bodyPr>
          <a:lstStyle/>
          <a:p>
            <a:r>
              <a:rPr lang="en-US" sz="2200" dirty="0" smtClean="0"/>
              <a:t>Cotton is the preferred summer host of SLWF.</a:t>
            </a:r>
          </a:p>
          <a:p>
            <a:endParaRPr lang="en-US" sz="2200" dirty="0" smtClean="0"/>
          </a:p>
          <a:p>
            <a:r>
              <a:rPr lang="en-US" sz="2200" dirty="0" smtClean="0"/>
              <a:t>All </a:t>
            </a:r>
            <a:r>
              <a:rPr lang="en-US" sz="2200" dirty="0"/>
              <a:t>efforts should be made to minimize the risk and potential need for insecticide application in cotton.</a:t>
            </a:r>
          </a:p>
          <a:p>
            <a:endParaRPr lang="en-US" sz="2200" dirty="0" smtClean="0"/>
          </a:p>
        </p:txBody>
      </p:sp>
      <p:pic>
        <p:nvPicPr>
          <p:cNvPr id="5" name="Picture 4"/>
          <p:cNvPicPr>
            <a:picLocks noChangeAspect="1"/>
          </p:cNvPicPr>
          <p:nvPr/>
        </p:nvPicPr>
        <p:blipFill>
          <a:blip r:embed="rId4"/>
          <a:stretch>
            <a:fillRect/>
          </a:stretch>
        </p:blipFill>
        <p:spPr>
          <a:xfrm>
            <a:off x="2910987" y="1595560"/>
            <a:ext cx="6020197" cy="4153144"/>
          </a:xfrm>
          <a:prstGeom prst="rect">
            <a:avLst/>
          </a:prstGeom>
        </p:spPr>
      </p:pic>
      <p:sp>
        <p:nvSpPr>
          <p:cNvPr id="10" name="Rectangle 9"/>
          <p:cNvSpPr/>
          <p:nvPr/>
        </p:nvSpPr>
        <p:spPr>
          <a:xfrm>
            <a:off x="2927405" y="5901225"/>
            <a:ext cx="6110654" cy="553998"/>
          </a:xfrm>
          <a:prstGeom prst="rect">
            <a:avLst/>
          </a:prstGeom>
        </p:spPr>
        <p:txBody>
          <a:bodyPr wrap="square">
            <a:spAutoFit/>
          </a:bodyPr>
          <a:lstStyle/>
          <a:p>
            <a:r>
              <a:rPr lang="en-US" sz="1000" dirty="0" smtClean="0">
                <a:solidFill>
                  <a:srgbClr val="000000"/>
                </a:solidFill>
                <a:effectLst/>
                <a:latin typeface="Calibri" panose="020F0502020204030204" pitchFamily="34" charset="0"/>
                <a:ea typeface="Calibri" panose="020F0502020204030204" pitchFamily="34" charset="0"/>
              </a:rPr>
              <a:t>OVERWINTERING AND COLD TOLERANCE OF BEMISIA-ARGENTIFOLII (HOMOPTERA, ALEYRODIDAE) IN COASTAL SOUTH-CAROLINA By: SIMMONS, AM (SIMMONS, AM); ELSEY, KD (ELSEY, KD), JOURNAL OF ENTOMOLOGICAL SCIENCE, Volume: 30  Issue: 4  Pages: 497-506. DOI: 10.18474/0749-8004-30.4.497, Published: OCT 1995</a:t>
            </a:r>
            <a:endParaRPr lang="en-US" sz="10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787700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42294"/>
            <a:ext cx="9144000" cy="1325563"/>
          </a:xfrm>
        </p:spPr>
        <p:txBody>
          <a:bodyPr>
            <a:normAutofit/>
          </a:bodyPr>
          <a:lstStyle/>
          <a:p>
            <a:pPr algn="ctr" eaLnBrk="1" hangingPunct="1"/>
            <a:r>
              <a:rPr lang="en-US" b="1" dirty="0" smtClean="0">
                <a:latin typeface="+mn-lt"/>
              </a:rPr>
              <a:t>Insecticide Selection</a:t>
            </a:r>
            <a:r>
              <a:rPr lang="en-US" sz="3600" dirty="0" smtClean="0">
                <a:solidFill>
                  <a:srgbClr val="FF00FF"/>
                </a:solidFill>
                <a:latin typeface="+mn-lt"/>
              </a:rPr>
              <a:t/>
            </a:r>
            <a:br>
              <a:rPr lang="en-US" sz="3600" dirty="0" smtClean="0">
                <a:solidFill>
                  <a:srgbClr val="FF00FF"/>
                </a:solidFill>
                <a:latin typeface="+mn-lt"/>
              </a:rPr>
            </a:br>
            <a:r>
              <a:rPr lang="en-US" sz="2800" dirty="0" smtClean="0">
                <a:latin typeface="+mn-lt"/>
              </a:rPr>
              <a:t>Presence Should Influence Decisions</a:t>
            </a:r>
          </a:p>
        </p:txBody>
      </p:sp>
      <p:sp>
        <p:nvSpPr>
          <p:cNvPr id="34819" name="Content Placeholder 2"/>
          <p:cNvSpPr>
            <a:spLocks noGrp="1"/>
          </p:cNvSpPr>
          <p:nvPr>
            <p:ph idx="1"/>
          </p:nvPr>
        </p:nvSpPr>
        <p:spPr>
          <a:xfrm>
            <a:off x="488950" y="1905000"/>
            <a:ext cx="3124200" cy="2173288"/>
          </a:xfrm>
        </p:spPr>
        <p:txBody>
          <a:bodyPr/>
          <a:lstStyle/>
          <a:p>
            <a:pPr eaLnBrk="1" hangingPunct="1"/>
            <a:r>
              <a:rPr lang="en-US" sz="2400" dirty="0" smtClean="0"/>
              <a:t>Spider Mites</a:t>
            </a:r>
          </a:p>
          <a:p>
            <a:pPr eaLnBrk="1" hangingPunct="1"/>
            <a:r>
              <a:rPr lang="en-US" sz="2400" dirty="0" smtClean="0"/>
              <a:t>CEW/FAW (</a:t>
            </a:r>
            <a:r>
              <a:rPr lang="en-US" sz="2400" dirty="0" err="1" smtClean="0"/>
              <a:t>Leps</a:t>
            </a:r>
            <a:r>
              <a:rPr lang="en-US" sz="2400" dirty="0" smtClean="0"/>
              <a:t>)</a:t>
            </a:r>
          </a:p>
          <a:p>
            <a:pPr eaLnBrk="1" hangingPunct="1"/>
            <a:r>
              <a:rPr lang="en-US" sz="2400" dirty="0" smtClean="0"/>
              <a:t>Aphids</a:t>
            </a:r>
          </a:p>
          <a:p>
            <a:pPr eaLnBrk="1" hangingPunct="1"/>
            <a:r>
              <a:rPr lang="en-US" sz="2400" dirty="0" smtClean="0"/>
              <a:t>Whiteflies</a:t>
            </a:r>
          </a:p>
        </p:txBody>
      </p:sp>
      <p:pic>
        <p:nvPicPr>
          <p:cNvPr id="34820" name="Picture 4" descr="C:\2010\zprImages2010\mites july 1\DSC0266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4550" y="17557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C:\2010\zprImages2010\mites july 1\DSC026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3950" y="1752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C:\Images\cew\cewsmbloomronsmith185801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3956050"/>
            <a:ext cx="2928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C:\Images\Aphid\DSC00012 (Larg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2150" y="395605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C:\Images\Whiteflies\c.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62700" y="3959225"/>
            <a:ext cx="2579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510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86200" y="0"/>
            <a:ext cx="4953000" cy="1143000"/>
          </a:xfrm>
        </p:spPr>
        <p:txBody>
          <a:bodyPr/>
          <a:lstStyle/>
          <a:p>
            <a:r>
              <a:rPr lang="en-US" sz="3200" b="1" dirty="0" smtClean="0">
                <a:latin typeface="+mn-lt"/>
              </a:rPr>
              <a:t>Expert System Rules</a:t>
            </a:r>
            <a:r>
              <a:rPr lang="en-US" sz="3600" dirty="0" smtClean="0">
                <a:solidFill>
                  <a:srgbClr val="FF00FF"/>
                </a:solidFill>
                <a:latin typeface="+mn-lt"/>
              </a:rPr>
              <a:t/>
            </a:r>
            <a:br>
              <a:rPr lang="en-US" sz="3600" dirty="0" smtClean="0">
                <a:solidFill>
                  <a:srgbClr val="FF00FF"/>
                </a:solidFill>
                <a:latin typeface="+mn-lt"/>
              </a:rPr>
            </a:br>
            <a:r>
              <a:rPr lang="en-US" sz="2400" dirty="0" smtClean="0">
                <a:latin typeface="+mn-lt"/>
              </a:rPr>
              <a:t>Decision Aid for Stink Bugs in Cotton</a:t>
            </a:r>
            <a:endParaRPr lang="en-US" sz="2400" dirty="0">
              <a:latin typeface="+mn-lt"/>
            </a:endParaRPr>
          </a:p>
        </p:txBody>
      </p:sp>
      <p:sp>
        <p:nvSpPr>
          <p:cNvPr id="10" name="Content Placeholder 9"/>
          <p:cNvSpPr>
            <a:spLocks noGrp="1"/>
          </p:cNvSpPr>
          <p:nvPr>
            <p:ph idx="1"/>
          </p:nvPr>
        </p:nvSpPr>
        <p:spPr>
          <a:xfrm>
            <a:off x="3842984" y="1287440"/>
            <a:ext cx="5029200" cy="4953000"/>
          </a:xfrm>
        </p:spPr>
        <p:txBody>
          <a:bodyPr>
            <a:normAutofit fontScale="92500" lnSpcReduction="10000"/>
          </a:bodyPr>
          <a:lstStyle/>
          <a:p>
            <a:r>
              <a:rPr lang="en-US" sz="1600" b="1" u="sng" dirty="0" smtClean="0"/>
              <a:t>Week of Bloom:</a:t>
            </a:r>
            <a:r>
              <a:rPr lang="en-US" sz="1600" b="1" dirty="0" smtClean="0"/>
              <a:t>  </a:t>
            </a:r>
            <a:r>
              <a:rPr lang="en-US" sz="1600" dirty="0" smtClean="0"/>
              <a:t>treatment threshold triggers</a:t>
            </a:r>
          </a:p>
          <a:p>
            <a:pPr lvl="1"/>
            <a:r>
              <a:rPr lang="en-US" sz="1600" dirty="0" smtClean="0"/>
              <a:t>Dynamic Threshold</a:t>
            </a:r>
          </a:p>
          <a:p>
            <a:pPr lvl="1"/>
            <a:r>
              <a:rPr lang="en-US" sz="1600" dirty="0" smtClean="0"/>
              <a:t>Enter Percent Boll Injury</a:t>
            </a:r>
          </a:p>
          <a:p>
            <a:r>
              <a:rPr lang="en-US" sz="1600" b="1" u="sng" dirty="0" smtClean="0"/>
              <a:t>Stink Bug Species:</a:t>
            </a:r>
            <a:r>
              <a:rPr lang="en-US" sz="1600" b="1" dirty="0" smtClean="0"/>
              <a:t>  </a:t>
            </a:r>
            <a:r>
              <a:rPr lang="en-US" sz="1600" dirty="0" smtClean="0"/>
              <a:t>insecticide choice</a:t>
            </a:r>
          </a:p>
          <a:p>
            <a:pPr lvl="1"/>
            <a:r>
              <a:rPr lang="en-US" sz="1600" dirty="0" smtClean="0"/>
              <a:t>Southern Green (&lt;25% Brown):  pyrethroid</a:t>
            </a:r>
          </a:p>
          <a:p>
            <a:pPr lvl="1"/>
            <a:r>
              <a:rPr lang="en-US" sz="1600" dirty="0" smtClean="0"/>
              <a:t>Mixed (25-75% Brown):  organophosphate</a:t>
            </a:r>
          </a:p>
          <a:p>
            <a:pPr lvl="1"/>
            <a:r>
              <a:rPr lang="en-US" sz="1600" dirty="0" smtClean="0"/>
              <a:t>Brown (&gt;75% Brown):  organophosphate</a:t>
            </a:r>
          </a:p>
          <a:p>
            <a:r>
              <a:rPr lang="en-US" sz="1600" b="1" u="sng" dirty="0" smtClean="0"/>
              <a:t>Other Pest Species:</a:t>
            </a:r>
            <a:r>
              <a:rPr lang="en-US" sz="1600" b="1" dirty="0" smtClean="0"/>
              <a:t> </a:t>
            </a:r>
            <a:r>
              <a:rPr lang="en-US" sz="1600" dirty="0" smtClean="0"/>
              <a:t>(commonly found but below established action thresholds):</a:t>
            </a:r>
          </a:p>
          <a:p>
            <a:pPr lvl="1"/>
            <a:r>
              <a:rPr lang="en-US" sz="1600" dirty="0" smtClean="0"/>
              <a:t>Weeks 2-5 of Bloom:</a:t>
            </a:r>
          </a:p>
          <a:p>
            <a:pPr lvl="2"/>
            <a:r>
              <a:rPr lang="en-US" sz="1600" dirty="0" smtClean="0"/>
              <a:t>Caterpillars: include pyrethroid</a:t>
            </a:r>
          </a:p>
          <a:p>
            <a:pPr lvl="2"/>
            <a:r>
              <a:rPr lang="en-US" sz="1600" dirty="0" smtClean="0"/>
              <a:t>Aphids: include </a:t>
            </a:r>
            <a:r>
              <a:rPr lang="en-US" sz="1600" dirty="0" err="1" smtClean="0"/>
              <a:t>dicrotophos</a:t>
            </a:r>
            <a:r>
              <a:rPr lang="en-US" sz="1600" dirty="0" smtClean="0"/>
              <a:t>, avoid acephate</a:t>
            </a:r>
          </a:p>
          <a:p>
            <a:pPr lvl="2"/>
            <a:r>
              <a:rPr lang="en-US" sz="1600" dirty="0" smtClean="0"/>
              <a:t>SLWF: use bifenthrin, avoid </a:t>
            </a:r>
            <a:r>
              <a:rPr lang="en-US" sz="1600" dirty="0" err="1" smtClean="0"/>
              <a:t>dicrotophos</a:t>
            </a:r>
            <a:endParaRPr lang="en-US" sz="1600" dirty="0" smtClean="0"/>
          </a:p>
          <a:p>
            <a:pPr lvl="2"/>
            <a:r>
              <a:rPr lang="en-US" sz="1600" dirty="0" smtClean="0"/>
              <a:t>Mites: use bifenthrin, avoid acephate</a:t>
            </a:r>
          </a:p>
          <a:p>
            <a:pPr lvl="1"/>
            <a:r>
              <a:rPr lang="en-US" sz="1600" dirty="0" smtClean="0"/>
              <a:t>Weeks 6-7 of Bloom:</a:t>
            </a:r>
          </a:p>
          <a:p>
            <a:pPr lvl="2"/>
            <a:r>
              <a:rPr lang="en-US" sz="1600" dirty="0"/>
              <a:t>Caterpillars: include pyrethroid</a:t>
            </a:r>
          </a:p>
          <a:p>
            <a:pPr lvl="2"/>
            <a:r>
              <a:rPr lang="en-US" sz="1600" dirty="0"/>
              <a:t>Aphids: include </a:t>
            </a:r>
            <a:r>
              <a:rPr lang="en-US" sz="1600" dirty="0" err="1"/>
              <a:t>dicrotophos</a:t>
            </a:r>
            <a:r>
              <a:rPr lang="en-US" sz="1600" dirty="0"/>
              <a:t>, avoid acephate</a:t>
            </a:r>
          </a:p>
          <a:p>
            <a:pPr lvl="2"/>
            <a:r>
              <a:rPr lang="en-US" sz="1600" dirty="0"/>
              <a:t>SLWF: use </a:t>
            </a:r>
            <a:r>
              <a:rPr lang="en-US" sz="1600" dirty="0" smtClean="0"/>
              <a:t>bifenthrin</a:t>
            </a:r>
          </a:p>
          <a:p>
            <a:pPr lvl="2"/>
            <a:r>
              <a:rPr lang="en-US" sz="1600" dirty="0" smtClean="0"/>
              <a:t>Mites</a:t>
            </a:r>
            <a:r>
              <a:rPr lang="en-US" sz="1600" dirty="0"/>
              <a:t>: use </a:t>
            </a:r>
            <a:r>
              <a:rPr lang="en-US" sz="1600" dirty="0" smtClean="0"/>
              <a:t>bifenthrin</a:t>
            </a:r>
            <a:endParaRPr lang="en-US" sz="1600" dirty="0"/>
          </a:p>
        </p:txBody>
      </p:sp>
      <p:pic>
        <p:nvPicPr>
          <p:cNvPr id="94210" name="Picture 2" descr="C:\Users\proberts\Documents\2014\Data to Cooperators 2014\Mike Toews\stinkbugwithphon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3669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10797" y="6264330"/>
            <a:ext cx="5228487" cy="369332"/>
          </a:xfrm>
          <a:prstGeom prst="rect">
            <a:avLst/>
          </a:prstGeom>
          <a:noFill/>
        </p:spPr>
        <p:txBody>
          <a:bodyPr wrap="square" rtlCol="0">
            <a:spAutoFit/>
          </a:bodyPr>
          <a:lstStyle/>
          <a:p>
            <a:pPr algn="ctr"/>
            <a:r>
              <a:rPr lang="en-US" dirty="0">
                <a:hlinkClick r:id="rId5"/>
              </a:rPr>
              <a:t>https://apps.bugwood.org/apps/gacottoninsectadv/</a:t>
            </a:r>
            <a:endParaRPr lang="en-US" dirty="0"/>
          </a:p>
        </p:txBody>
      </p:sp>
    </p:spTree>
    <p:custDataLst>
      <p:tags r:id="rId1"/>
    </p:custDataLst>
    <p:extLst>
      <p:ext uri="{BB962C8B-B14F-4D97-AF65-F5344CB8AC3E}">
        <p14:creationId xmlns:p14="http://schemas.microsoft.com/office/powerpoint/2010/main" val="287689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
          <p:cNvSpPr>
            <a:spLocks noGrp="1" noChangeArrowheads="1"/>
          </p:cNvSpPr>
          <p:nvPr>
            <p:ph type="title"/>
          </p:nvPr>
        </p:nvSpPr>
        <p:spPr>
          <a:xfrm>
            <a:off x="0" y="-44314"/>
            <a:ext cx="9144000" cy="1325563"/>
          </a:xfrm>
        </p:spPr>
        <p:txBody>
          <a:bodyPr/>
          <a:lstStyle/>
          <a:p>
            <a:pPr algn="ctr"/>
            <a:r>
              <a:rPr lang="en-US" altLang="en-US" dirty="0" smtClean="0">
                <a:latin typeface="+mn-lt"/>
              </a:rPr>
              <a:t>Silverleaf Whitefly Insecticides</a:t>
            </a:r>
            <a:endParaRPr lang="en-US" altLang="en-US" sz="2800" dirty="0" smtClean="0">
              <a:latin typeface="+mn-lt"/>
            </a:endParaRPr>
          </a:p>
        </p:txBody>
      </p:sp>
      <p:sp>
        <p:nvSpPr>
          <p:cNvPr id="12293" name="Rectangle 12"/>
          <p:cNvSpPr>
            <a:spLocks noGrp="1" noChangeArrowheads="1"/>
          </p:cNvSpPr>
          <p:nvPr>
            <p:ph sz="half" idx="1"/>
          </p:nvPr>
        </p:nvSpPr>
        <p:spPr>
          <a:xfrm>
            <a:off x="511792" y="1245351"/>
            <a:ext cx="4267200" cy="5187155"/>
          </a:xfrm>
        </p:spPr>
        <p:txBody>
          <a:bodyPr>
            <a:noAutofit/>
          </a:bodyPr>
          <a:lstStyle/>
          <a:p>
            <a:r>
              <a:rPr lang="en-US" altLang="en-US" sz="1800" b="1" u="sng" dirty="0" smtClean="0"/>
              <a:t>CANNOT GET BEHIND!</a:t>
            </a:r>
          </a:p>
          <a:p>
            <a:pPr lvl="1"/>
            <a:r>
              <a:rPr lang="en-US" altLang="en-US" sz="1400" dirty="0" smtClean="0"/>
              <a:t>Goal is to minimize in-field reproduction.</a:t>
            </a:r>
          </a:p>
          <a:p>
            <a:pPr lvl="1"/>
            <a:r>
              <a:rPr lang="en-US" altLang="en-US" sz="1400" dirty="0" smtClean="0"/>
              <a:t>Critically important that initial insecticide application is well timed.</a:t>
            </a:r>
          </a:p>
          <a:p>
            <a:pPr lvl="1"/>
            <a:r>
              <a:rPr lang="en-US" altLang="en-US" sz="1400" b="1" u="sng" dirty="0" smtClean="0"/>
              <a:t>Area-wide management benefits all.</a:t>
            </a:r>
          </a:p>
          <a:p>
            <a:r>
              <a:rPr lang="en-US" altLang="en-US" sz="1800" dirty="0" smtClean="0"/>
              <a:t>IGRs (Knack and Courier)</a:t>
            </a:r>
          </a:p>
          <a:p>
            <a:pPr lvl="1"/>
            <a:r>
              <a:rPr lang="en-US" sz="1400" dirty="0" smtClean="0"/>
              <a:t>Long </a:t>
            </a:r>
            <a:r>
              <a:rPr lang="en-US" sz="1400" dirty="0"/>
              <a:t>residual</a:t>
            </a:r>
          </a:p>
          <a:p>
            <a:pPr lvl="1"/>
            <a:r>
              <a:rPr lang="en-US" sz="1400" dirty="0"/>
              <a:t>Slow acting (targets eggs and/or immatures)</a:t>
            </a:r>
          </a:p>
          <a:p>
            <a:pPr lvl="1"/>
            <a:r>
              <a:rPr lang="en-US" sz="1400" b="1" u="sng" dirty="0"/>
              <a:t>MUST be very TIMELY for maximum effectiveness.</a:t>
            </a:r>
          </a:p>
          <a:p>
            <a:r>
              <a:rPr lang="en-US" altLang="en-US" sz="1800" dirty="0" smtClean="0"/>
              <a:t>Contact/Systemic (Assail/Strafer Max, Sivanto, and Venom)</a:t>
            </a:r>
          </a:p>
          <a:p>
            <a:pPr lvl="1"/>
            <a:r>
              <a:rPr lang="en-US" altLang="en-US" sz="1400" dirty="0" smtClean="0"/>
              <a:t>Moderate residual</a:t>
            </a:r>
          </a:p>
          <a:p>
            <a:pPr lvl="1"/>
            <a:r>
              <a:rPr lang="en-US" altLang="en-US" sz="1400" dirty="0" smtClean="0"/>
              <a:t>Immediate effect (targets all stages)</a:t>
            </a:r>
          </a:p>
          <a:p>
            <a:pPr lvl="1"/>
            <a:r>
              <a:rPr lang="en-US" altLang="en-US" sz="1400" b="1" u="sng" dirty="0" smtClean="0"/>
              <a:t>Preferred treatment over IGRs if not timely.</a:t>
            </a:r>
          </a:p>
          <a:p>
            <a:r>
              <a:rPr lang="en-US" altLang="en-US" sz="1800" b="1" u="sng" dirty="0" smtClean="0"/>
              <a:t>Use the correct product for the situation.</a:t>
            </a:r>
          </a:p>
          <a:p>
            <a:r>
              <a:rPr lang="en-US" altLang="en-US" sz="1400" dirty="0" smtClean="0"/>
              <a:t>Nearly impossible to regain control if population reaches outbreak proportions.</a:t>
            </a:r>
          </a:p>
          <a:p>
            <a:pPr lvl="1"/>
            <a:endParaRPr lang="en-US" altLang="en-US" sz="1400" b="1" dirty="0" smtClean="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8881" y="4063989"/>
            <a:ext cx="3163718" cy="23727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3589" y="1214649"/>
            <a:ext cx="3149010" cy="2656054"/>
          </a:xfrm>
          <a:prstGeom prst="rect">
            <a:avLst/>
          </a:prstGeom>
        </p:spPr>
      </p:pic>
    </p:spTree>
    <p:custDataLst>
      <p:tags r:id="rId1"/>
    </p:custDataLst>
    <p:extLst>
      <p:ext uri="{BB962C8B-B14F-4D97-AF65-F5344CB8AC3E}">
        <p14:creationId xmlns:p14="http://schemas.microsoft.com/office/powerpoint/2010/main" val="73660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SLWF Management</a:t>
            </a:r>
            <a:endParaRPr lang="en-US" dirty="0">
              <a:latin typeface="+mn-lt"/>
            </a:endParaRPr>
          </a:p>
        </p:txBody>
      </p:sp>
      <p:sp>
        <p:nvSpPr>
          <p:cNvPr id="3" name="Content Placeholder 2"/>
          <p:cNvSpPr>
            <a:spLocks noGrp="1"/>
          </p:cNvSpPr>
          <p:nvPr>
            <p:ph sz="half" idx="1"/>
          </p:nvPr>
        </p:nvSpPr>
        <p:spPr>
          <a:xfrm>
            <a:off x="287450" y="1959151"/>
            <a:ext cx="3886200" cy="4351338"/>
          </a:xfrm>
        </p:spPr>
        <p:txBody>
          <a:bodyPr/>
          <a:lstStyle/>
          <a:p>
            <a:r>
              <a:rPr lang="en-US" dirty="0" smtClean="0"/>
              <a:t>Defoliate and harvest in a timely manner.</a:t>
            </a:r>
          </a:p>
          <a:p>
            <a:pPr lvl="1"/>
            <a:r>
              <a:rPr lang="en-US" dirty="0" smtClean="0"/>
              <a:t>Minimize open bolls being exposed to honeydew.</a:t>
            </a:r>
          </a:p>
          <a:p>
            <a:pPr lvl="1"/>
            <a:r>
              <a:rPr lang="en-US" dirty="0" smtClean="0"/>
              <a:t>Eliminate any additional SLWF population buildup.</a:t>
            </a:r>
            <a:endParaRPr lang="en-US" dirty="0"/>
          </a:p>
        </p:txBody>
      </p:sp>
      <p:pic>
        <p:nvPicPr>
          <p:cNvPr id="5" name="Picture 4"/>
          <p:cNvPicPr>
            <a:picLocks noChangeAspect="1"/>
          </p:cNvPicPr>
          <p:nvPr/>
        </p:nvPicPr>
        <p:blipFill rotWithShape="1">
          <a:blip r:embed="rId4"/>
          <a:srcRect r="22651"/>
          <a:stretch/>
        </p:blipFill>
        <p:spPr>
          <a:xfrm>
            <a:off x="4449168" y="1849969"/>
            <a:ext cx="4461312" cy="4325815"/>
          </a:xfrm>
          <a:prstGeom prst="rect">
            <a:avLst/>
          </a:prstGeom>
        </p:spPr>
      </p:pic>
    </p:spTree>
    <p:custDataLst>
      <p:tags r:id="rId1"/>
    </p:custDataLst>
    <p:extLst>
      <p:ext uri="{BB962C8B-B14F-4D97-AF65-F5344CB8AC3E}">
        <p14:creationId xmlns:p14="http://schemas.microsoft.com/office/powerpoint/2010/main" val="54814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3999" cy="1325563"/>
          </a:xfrm>
        </p:spPr>
        <p:txBody>
          <a:bodyPr>
            <a:normAutofit/>
          </a:bodyPr>
          <a:lstStyle/>
          <a:p>
            <a:pPr algn="ctr"/>
            <a:r>
              <a:rPr lang="en-US" dirty="0" smtClean="0">
                <a:latin typeface="+mn-lt"/>
              </a:rPr>
              <a:t>Cross-Commodity Management of Silverleaf Whitefly in Georgia</a:t>
            </a:r>
            <a:endParaRPr lang="en-US" dirty="0">
              <a:latin typeface="+mn-lt"/>
            </a:endParaRPr>
          </a:p>
        </p:txBody>
      </p:sp>
      <p:sp>
        <p:nvSpPr>
          <p:cNvPr id="5" name="Content Placeholder 4"/>
          <p:cNvSpPr>
            <a:spLocks noGrp="1"/>
          </p:cNvSpPr>
          <p:nvPr>
            <p:ph idx="1"/>
          </p:nvPr>
        </p:nvSpPr>
        <p:spPr>
          <a:xfrm>
            <a:off x="628650" y="1975753"/>
            <a:ext cx="7886700" cy="4351338"/>
          </a:xfrm>
        </p:spPr>
        <p:txBody>
          <a:bodyPr>
            <a:normAutofit lnSpcReduction="10000"/>
          </a:bodyPr>
          <a:lstStyle/>
          <a:p>
            <a:r>
              <a:rPr lang="en-US" dirty="0" smtClean="0"/>
              <a:t>SLWF is an economic pest that requires management to preserve yield and quality.</a:t>
            </a:r>
          </a:p>
          <a:p>
            <a:pPr lvl="1"/>
            <a:r>
              <a:rPr lang="en-US" dirty="0" smtClean="0"/>
              <a:t>Minimize SLWF populations moving from one cropping system to the next.</a:t>
            </a:r>
          </a:p>
          <a:p>
            <a:pPr lvl="2"/>
            <a:r>
              <a:rPr lang="en-US" dirty="0" smtClean="0"/>
              <a:t>In-Season Management</a:t>
            </a:r>
          </a:p>
          <a:p>
            <a:pPr lvl="2"/>
            <a:r>
              <a:rPr lang="en-US" dirty="0" smtClean="0"/>
              <a:t>Post-Harvest Management</a:t>
            </a:r>
          </a:p>
          <a:p>
            <a:pPr lvl="1"/>
            <a:r>
              <a:rPr lang="en-US" dirty="0" smtClean="0"/>
              <a:t>The overall population of SLWF increases during the year, and management within each cropping significantly impacts subsequent cropping systems.</a:t>
            </a:r>
          </a:p>
          <a:p>
            <a:r>
              <a:rPr lang="en-US" dirty="0" smtClean="0"/>
              <a:t>Cross-commodity cooperation management with the objective of minimizing overall populations of SLWF will benefit all Georgia growers!</a:t>
            </a:r>
            <a:endParaRPr lang="en-US" dirty="0"/>
          </a:p>
        </p:txBody>
      </p:sp>
    </p:spTree>
    <p:custDataLst>
      <p:tags r:id="rId1"/>
    </p:custDataLst>
    <p:extLst>
      <p:ext uri="{BB962C8B-B14F-4D97-AF65-F5344CB8AC3E}">
        <p14:creationId xmlns:p14="http://schemas.microsoft.com/office/powerpoint/2010/main" val="70580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5219084" cy="1325563"/>
          </a:xfrm>
        </p:spPr>
        <p:txBody>
          <a:bodyPr/>
          <a:lstStyle/>
          <a:p>
            <a:pPr algn="ctr"/>
            <a:r>
              <a:rPr lang="en-US" dirty="0" smtClean="0">
                <a:latin typeface="+mn-lt"/>
              </a:rPr>
              <a:t>Silverleaf Whitefly</a:t>
            </a:r>
            <a:endParaRPr lang="en-US" dirty="0">
              <a:latin typeface="+mn-lt"/>
            </a:endParaRPr>
          </a:p>
        </p:txBody>
      </p:sp>
      <p:sp>
        <p:nvSpPr>
          <p:cNvPr id="3" name="Content Placeholder 2"/>
          <p:cNvSpPr>
            <a:spLocks noGrp="1"/>
          </p:cNvSpPr>
          <p:nvPr>
            <p:ph sz="half" idx="1"/>
          </p:nvPr>
        </p:nvSpPr>
        <p:spPr/>
        <p:txBody>
          <a:bodyPr>
            <a:normAutofit fontScale="85000" lnSpcReduction="10000"/>
          </a:bodyPr>
          <a:lstStyle/>
          <a:p>
            <a:r>
              <a:rPr lang="en-US" dirty="0" smtClean="0"/>
              <a:t>Sweet Potato Whitefly, </a:t>
            </a:r>
            <a:r>
              <a:rPr lang="en-US" i="1" dirty="0" err="1" smtClean="0"/>
              <a:t>Bemisia</a:t>
            </a:r>
            <a:r>
              <a:rPr lang="en-US" i="1" dirty="0" smtClean="0"/>
              <a:t> tabaci</a:t>
            </a:r>
            <a:endParaRPr lang="en-US" dirty="0"/>
          </a:p>
          <a:p>
            <a:r>
              <a:rPr lang="en-US" dirty="0" smtClean="0"/>
              <a:t>a.k.a. “Silverleaf Whitefly”</a:t>
            </a:r>
          </a:p>
          <a:p>
            <a:r>
              <a:rPr lang="en-US" dirty="0" smtClean="0"/>
              <a:t>Economic pest of numerous crops in Georgia</a:t>
            </a:r>
          </a:p>
          <a:p>
            <a:pPr lvl="1"/>
            <a:r>
              <a:rPr lang="en-US" dirty="0" smtClean="0"/>
              <a:t>Cotton</a:t>
            </a:r>
          </a:p>
          <a:p>
            <a:pPr lvl="1"/>
            <a:r>
              <a:rPr lang="en-US" dirty="0" smtClean="0"/>
              <a:t>Vegetables</a:t>
            </a:r>
          </a:p>
          <a:p>
            <a:pPr lvl="1"/>
            <a:r>
              <a:rPr lang="en-US" dirty="0" smtClean="0"/>
              <a:t>Others</a:t>
            </a:r>
          </a:p>
          <a:p>
            <a:r>
              <a:rPr lang="en-US" dirty="0" smtClean="0"/>
              <a:t>Sucking mouthparts</a:t>
            </a:r>
          </a:p>
          <a:p>
            <a:pPr lvl="1"/>
            <a:r>
              <a:rPr lang="en-US" dirty="0" smtClean="0"/>
              <a:t>Feeds within vascular tissues and removes plant sap.</a:t>
            </a:r>
          </a:p>
          <a:p>
            <a:pPr lvl="1"/>
            <a:r>
              <a:rPr lang="en-US" dirty="0" smtClean="0"/>
              <a:t>Excretes honeydew</a:t>
            </a:r>
            <a:endParaRPr lang="en-US" dirty="0"/>
          </a:p>
        </p:txBody>
      </p:sp>
      <p:pic>
        <p:nvPicPr>
          <p:cNvPr id="4" name="Picture 3"/>
          <p:cNvPicPr>
            <a:picLocks noChangeAspect="1"/>
          </p:cNvPicPr>
          <p:nvPr/>
        </p:nvPicPr>
        <p:blipFill>
          <a:blip r:embed="rId4"/>
          <a:stretch>
            <a:fillRect/>
          </a:stretch>
        </p:blipFill>
        <p:spPr>
          <a:xfrm>
            <a:off x="5219084" y="473991"/>
            <a:ext cx="3197437" cy="3130824"/>
          </a:xfrm>
          <a:prstGeom prst="rect">
            <a:avLst/>
          </a:prstGeom>
        </p:spPr>
      </p:pic>
      <p:sp>
        <p:nvSpPr>
          <p:cNvPr id="7" name="TextBox 6"/>
          <p:cNvSpPr txBox="1"/>
          <p:nvPr/>
        </p:nvSpPr>
        <p:spPr>
          <a:xfrm>
            <a:off x="5216121" y="3641000"/>
            <a:ext cx="3200399" cy="307777"/>
          </a:xfrm>
          <a:prstGeom prst="rect">
            <a:avLst/>
          </a:prstGeom>
          <a:noFill/>
        </p:spPr>
        <p:txBody>
          <a:bodyPr wrap="square" rtlCol="0">
            <a:spAutoFit/>
          </a:bodyPr>
          <a:lstStyle/>
          <a:p>
            <a:r>
              <a:rPr lang="en-US" sz="1400" dirty="0" smtClean="0"/>
              <a:t>SLWF adults (above) and nymphs (below).</a:t>
            </a:r>
            <a:endParaRPr lang="en-US" sz="1400" dirty="0"/>
          </a:p>
        </p:txBody>
      </p:sp>
      <p:pic>
        <p:nvPicPr>
          <p:cNvPr id="9" name="Picture 8"/>
          <p:cNvPicPr>
            <a:picLocks noChangeAspect="1"/>
          </p:cNvPicPr>
          <p:nvPr/>
        </p:nvPicPr>
        <p:blipFill>
          <a:blip r:embed="rId5"/>
          <a:stretch>
            <a:fillRect/>
          </a:stretch>
        </p:blipFill>
        <p:spPr>
          <a:xfrm>
            <a:off x="5216121" y="4001294"/>
            <a:ext cx="3185722" cy="2123814"/>
          </a:xfrm>
          <a:prstGeom prst="rect">
            <a:avLst/>
          </a:prstGeom>
        </p:spPr>
      </p:pic>
    </p:spTree>
    <p:custDataLst>
      <p:tags r:id="rId1"/>
    </p:custDataLst>
    <p:extLst>
      <p:ext uri="{BB962C8B-B14F-4D97-AF65-F5344CB8AC3E}">
        <p14:creationId xmlns:p14="http://schemas.microsoft.com/office/powerpoint/2010/main" val="2852832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535889821"/>
              </p:ext>
            </p:extLst>
          </p:nvPr>
        </p:nvGraphicFramePr>
        <p:xfrm>
          <a:off x="1411780" y="364422"/>
          <a:ext cx="6780944" cy="5159192"/>
        </p:xfrm>
        <a:graphic>
          <a:graphicData uri="http://schemas.openxmlformats.org/presentationml/2006/ole">
            <mc:AlternateContent xmlns:mc="http://schemas.openxmlformats.org/markup-compatibility/2006">
              <mc:Choice xmlns:v="urn:schemas-microsoft-com:vml" Requires="v">
                <p:oleObj spid="_x0000_s1106" name="SPW 14.0 Graph" r:id="rId5" imgW="5234896" imgH="4357088" progId="SigmaPlotGraphicObject.13">
                  <p:embed/>
                </p:oleObj>
              </mc:Choice>
              <mc:Fallback>
                <p:oleObj name="SPW 14.0 Graph" r:id="rId5" imgW="5234896" imgH="4357088" progId="SigmaPlotGraphicObject.13">
                  <p:embed/>
                  <p:pic>
                    <p:nvPicPr>
                      <p:cNvPr id="0" name=""/>
                      <p:cNvPicPr/>
                      <p:nvPr/>
                    </p:nvPicPr>
                    <p:blipFill>
                      <a:blip r:embed="rId6"/>
                      <a:stretch>
                        <a:fillRect/>
                      </a:stretch>
                    </p:blipFill>
                    <p:spPr>
                      <a:xfrm>
                        <a:off x="1411780" y="364422"/>
                        <a:ext cx="6780944" cy="5159192"/>
                      </a:xfrm>
                      <a:prstGeom prst="rect">
                        <a:avLst/>
                      </a:prstGeom>
                    </p:spPr>
                  </p:pic>
                </p:oleObj>
              </mc:Fallback>
            </mc:AlternateContent>
          </a:graphicData>
        </a:graphic>
      </p:graphicFrame>
      <p:sp>
        <p:nvSpPr>
          <p:cNvPr id="2" name="Title 1"/>
          <p:cNvSpPr>
            <a:spLocks noGrp="1"/>
          </p:cNvSpPr>
          <p:nvPr>
            <p:ph type="title"/>
          </p:nvPr>
        </p:nvSpPr>
        <p:spPr>
          <a:xfrm>
            <a:off x="628650" y="50439"/>
            <a:ext cx="7886700" cy="623455"/>
          </a:xfrm>
        </p:spPr>
        <p:txBody>
          <a:bodyPr>
            <a:noAutofit/>
          </a:bodyPr>
          <a:lstStyle/>
          <a:p>
            <a:pPr algn="ctr"/>
            <a:r>
              <a:rPr lang="en-US" sz="4000" dirty="0" smtClean="0">
                <a:latin typeface="+mn-lt"/>
                <a:cs typeface="Arial" panose="020B0604020202020204" pitchFamily="34" charset="0"/>
              </a:rPr>
              <a:t>SLWF and The </a:t>
            </a:r>
            <a:r>
              <a:rPr lang="en-US" sz="4000" b="1" dirty="0" smtClean="0">
                <a:solidFill>
                  <a:srgbClr val="009900"/>
                </a:solidFill>
                <a:latin typeface="+mn-lt"/>
                <a:cs typeface="Arial" panose="020B0604020202020204" pitchFamily="34" charset="0"/>
              </a:rPr>
              <a:t>Green</a:t>
            </a:r>
            <a:r>
              <a:rPr lang="en-US" sz="4000" dirty="0" smtClean="0">
                <a:latin typeface="+mn-lt"/>
                <a:cs typeface="Arial" panose="020B0604020202020204" pitchFamily="34" charset="0"/>
              </a:rPr>
              <a:t> Bridge</a:t>
            </a:r>
            <a:endParaRPr lang="en-US" sz="4000" dirty="0">
              <a:latin typeface="+mn-lt"/>
              <a:cs typeface="Arial" panose="020B0604020202020204" pitchFamily="34" charset="0"/>
            </a:endParaRPr>
          </a:p>
        </p:txBody>
      </p:sp>
      <p:sp>
        <p:nvSpPr>
          <p:cNvPr id="7" name="Content Placeholder 6"/>
          <p:cNvSpPr>
            <a:spLocks noGrp="1"/>
          </p:cNvSpPr>
          <p:nvPr>
            <p:ph idx="1"/>
          </p:nvPr>
        </p:nvSpPr>
        <p:spPr>
          <a:xfrm>
            <a:off x="1985024" y="5277217"/>
            <a:ext cx="5670542" cy="1498424"/>
          </a:xfrm>
        </p:spPr>
        <p:txBody>
          <a:bodyPr>
            <a:noAutofit/>
          </a:bodyPr>
          <a:lstStyle/>
          <a:p>
            <a:r>
              <a:rPr lang="en-US" sz="1800" dirty="0" smtClean="0"/>
              <a:t>Wide host range.</a:t>
            </a:r>
          </a:p>
          <a:p>
            <a:r>
              <a:rPr lang="en-US" sz="1800" dirty="0" smtClean="0"/>
              <a:t>Remains active year-round in south Georgia.</a:t>
            </a:r>
          </a:p>
          <a:p>
            <a:r>
              <a:rPr lang="en-US" sz="1800" dirty="0" smtClean="0"/>
              <a:t>SLWF populations can increase rapidly.</a:t>
            </a:r>
          </a:p>
          <a:p>
            <a:pPr lvl="1"/>
            <a:r>
              <a:rPr lang="en-US" sz="1200" dirty="0" smtClean="0"/>
              <a:t>150+ eggs per female.</a:t>
            </a:r>
          </a:p>
          <a:p>
            <a:pPr lvl="1"/>
            <a:r>
              <a:rPr lang="en-US" sz="1200" dirty="0" smtClean="0"/>
              <a:t>Generation less than 20 days in heat of summer.</a:t>
            </a:r>
            <a:endParaRPr lang="en-US" sz="1200" dirty="0"/>
          </a:p>
        </p:txBody>
      </p:sp>
      <p:cxnSp>
        <p:nvCxnSpPr>
          <p:cNvPr id="51" name="Straight Connector 50"/>
          <p:cNvCxnSpPr/>
          <p:nvPr/>
        </p:nvCxnSpPr>
        <p:spPr>
          <a:xfrm>
            <a:off x="7655566" y="911409"/>
            <a:ext cx="0" cy="3811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rot="10800000" flipV="1">
            <a:off x="2419781" y="1094110"/>
            <a:ext cx="4728569" cy="174453"/>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Collards</a:t>
            </a:r>
            <a:endParaRPr lang="en-US" sz="1100" b="1" dirty="0"/>
          </a:p>
        </p:txBody>
      </p:sp>
      <p:sp>
        <p:nvSpPr>
          <p:cNvPr id="36" name="Rectangle 35"/>
          <p:cNvSpPr/>
          <p:nvPr/>
        </p:nvSpPr>
        <p:spPr>
          <a:xfrm rot="10800000" flipV="1">
            <a:off x="2178496" y="997797"/>
            <a:ext cx="1600200" cy="36576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Cole Crops</a:t>
            </a:r>
            <a:endParaRPr lang="en-US" sz="1400" b="1" dirty="0"/>
          </a:p>
        </p:txBody>
      </p:sp>
      <p:sp>
        <p:nvSpPr>
          <p:cNvPr id="37" name="Rectangle 36"/>
          <p:cNvSpPr/>
          <p:nvPr/>
        </p:nvSpPr>
        <p:spPr>
          <a:xfrm rot="10800000" flipV="1">
            <a:off x="5826766" y="997797"/>
            <a:ext cx="1828800" cy="36576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Cole Crops</a:t>
            </a:r>
            <a:endParaRPr lang="en-US" sz="1400" b="1" dirty="0"/>
          </a:p>
        </p:txBody>
      </p:sp>
      <p:sp>
        <p:nvSpPr>
          <p:cNvPr id="39" name="Rectangle 38"/>
          <p:cNvSpPr/>
          <p:nvPr/>
        </p:nvSpPr>
        <p:spPr>
          <a:xfrm rot="10800000" flipV="1">
            <a:off x="3084290" y="1531196"/>
            <a:ext cx="3886200" cy="36576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Cucurbits</a:t>
            </a:r>
            <a:endParaRPr lang="en-US" sz="1400" b="1" dirty="0"/>
          </a:p>
        </p:txBody>
      </p:sp>
      <p:sp>
        <p:nvSpPr>
          <p:cNvPr id="43" name="Rectangle 42"/>
          <p:cNvSpPr/>
          <p:nvPr/>
        </p:nvSpPr>
        <p:spPr>
          <a:xfrm rot="10800000" flipV="1">
            <a:off x="3098792" y="3161876"/>
            <a:ext cx="16002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Tomato</a:t>
            </a:r>
            <a:endParaRPr lang="en-US" sz="1400" b="1" dirty="0"/>
          </a:p>
        </p:txBody>
      </p:sp>
      <p:sp>
        <p:nvSpPr>
          <p:cNvPr id="47" name="Rectangle 46"/>
          <p:cNvSpPr/>
          <p:nvPr/>
        </p:nvSpPr>
        <p:spPr>
          <a:xfrm rot="10800000" flipV="1">
            <a:off x="5621169" y="3161877"/>
            <a:ext cx="13716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Tomato</a:t>
            </a:r>
            <a:endParaRPr lang="en-US" sz="1400" b="1" dirty="0"/>
          </a:p>
        </p:txBody>
      </p:sp>
      <p:sp>
        <p:nvSpPr>
          <p:cNvPr id="52" name="Rectangle 51"/>
          <p:cNvSpPr/>
          <p:nvPr/>
        </p:nvSpPr>
        <p:spPr>
          <a:xfrm rot="10800000" flipV="1">
            <a:off x="3098792" y="3466676"/>
            <a:ext cx="16002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Snap Bean</a:t>
            </a:r>
            <a:endParaRPr lang="en-US" sz="1400" b="1" dirty="0"/>
          </a:p>
        </p:txBody>
      </p:sp>
      <p:sp>
        <p:nvSpPr>
          <p:cNvPr id="53" name="Rectangle 52"/>
          <p:cNvSpPr/>
          <p:nvPr/>
        </p:nvSpPr>
        <p:spPr>
          <a:xfrm rot="10800000" flipV="1">
            <a:off x="5621169" y="3466677"/>
            <a:ext cx="13716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Snap Bean</a:t>
            </a:r>
            <a:endParaRPr lang="en-US" sz="1400" b="1" dirty="0"/>
          </a:p>
        </p:txBody>
      </p:sp>
      <p:sp>
        <p:nvSpPr>
          <p:cNvPr id="54" name="Rectangle 53"/>
          <p:cNvSpPr/>
          <p:nvPr/>
        </p:nvSpPr>
        <p:spPr>
          <a:xfrm rot="10800000" flipV="1">
            <a:off x="4012425" y="2064596"/>
            <a:ext cx="2971800" cy="36576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Cotton</a:t>
            </a:r>
            <a:endParaRPr lang="en-US" sz="1400" b="1" dirty="0"/>
          </a:p>
        </p:txBody>
      </p:sp>
      <p:sp>
        <p:nvSpPr>
          <p:cNvPr id="55" name="Rectangle 54"/>
          <p:cNvSpPr/>
          <p:nvPr/>
        </p:nvSpPr>
        <p:spPr>
          <a:xfrm rot="10800000" flipV="1">
            <a:off x="4013191" y="4076276"/>
            <a:ext cx="29718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Soybean</a:t>
            </a:r>
            <a:endParaRPr lang="en-US" sz="1400" b="1" dirty="0"/>
          </a:p>
        </p:txBody>
      </p:sp>
      <p:sp>
        <p:nvSpPr>
          <p:cNvPr id="19" name="Rectangle 18"/>
          <p:cNvSpPr/>
          <p:nvPr/>
        </p:nvSpPr>
        <p:spPr>
          <a:xfrm rot="10800000" flipV="1">
            <a:off x="2169166" y="4381076"/>
            <a:ext cx="54864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Non-crop hosts</a:t>
            </a:r>
            <a:endParaRPr lang="en-US" sz="1400" b="1" dirty="0"/>
          </a:p>
        </p:txBody>
      </p:sp>
      <p:sp>
        <p:nvSpPr>
          <p:cNvPr id="4" name="TextBox 3"/>
          <p:cNvSpPr txBox="1"/>
          <p:nvPr/>
        </p:nvSpPr>
        <p:spPr>
          <a:xfrm>
            <a:off x="876061" y="1518821"/>
            <a:ext cx="851130" cy="646331"/>
          </a:xfrm>
          <a:prstGeom prst="rect">
            <a:avLst/>
          </a:prstGeom>
          <a:noFill/>
        </p:spPr>
        <p:txBody>
          <a:bodyPr wrap="none" rtlCol="0">
            <a:spAutoFit/>
          </a:bodyPr>
          <a:lstStyle/>
          <a:p>
            <a:pPr algn="r"/>
            <a:r>
              <a:rPr lang="en-US" dirty="0" smtClean="0"/>
              <a:t>System</a:t>
            </a:r>
          </a:p>
          <a:p>
            <a:pPr algn="r"/>
            <a:r>
              <a:rPr lang="en-US" dirty="0" smtClean="0"/>
              <a:t>Drivers</a:t>
            </a:r>
            <a:endParaRPr lang="en-US" dirty="0"/>
          </a:p>
        </p:txBody>
      </p:sp>
      <p:sp>
        <p:nvSpPr>
          <p:cNvPr id="21" name="TextBox 20"/>
          <p:cNvSpPr txBox="1"/>
          <p:nvPr/>
        </p:nvSpPr>
        <p:spPr>
          <a:xfrm>
            <a:off x="598462" y="3514369"/>
            <a:ext cx="1128729" cy="646331"/>
          </a:xfrm>
          <a:prstGeom prst="rect">
            <a:avLst/>
          </a:prstGeom>
          <a:noFill/>
        </p:spPr>
        <p:txBody>
          <a:bodyPr wrap="square" rtlCol="0">
            <a:spAutoFit/>
          </a:bodyPr>
          <a:lstStyle/>
          <a:p>
            <a:pPr algn="r"/>
            <a:r>
              <a:rPr lang="en-US" dirty="0" smtClean="0"/>
              <a:t>Locally Important</a:t>
            </a:r>
          </a:p>
        </p:txBody>
      </p:sp>
      <p:sp>
        <p:nvSpPr>
          <p:cNvPr id="26" name="Rectangle 25"/>
          <p:cNvSpPr/>
          <p:nvPr/>
        </p:nvSpPr>
        <p:spPr>
          <a:xfrm rot="10800000" flipV="1">
            <a:off x="4013192" y="3771476"/>
            <a:ext cx="2286000" cy="182880"/>
          </a:xfrm>
          <a:prstGeom prst="rect">
            <a:avLst/>
          </a:prstGeom>
          <a:solidFill>
            <a:srgbClr val="02A0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Sweet Potatoes</a:t>
            </a:r>
            <a:endParaRPr lang="en-US" sz="1400" b="1" dirty="0"/>
          </a:p>
        </p:txBody>
      </p:sp>
      <p:cxnSp>
        <p:nvCxnSpPr>
          <p:cNvPr id="9" name="Straight Connector 8"/>
          <p:cNvCxnSpPr/>
          <p:nvPr/>
        </p:nvCxnSpPr>
        <p:spPr>
          <a:xfrm flipV="1">
            <a:off x="706112" y="2810583"/>
            <a:ext cx="6949454" cy="2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57868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dirty="0" smtClean="0">
                <a:latin typeface="+mn-lt"/>
              </a:rPr>
              <a:t>Cross-Commodity Management</a:t>
            </a:r>
            <a:endParaRPr lang="en-US" dirty="0">
              <a:latin typeface="+mn-lt"/>
            </a:endParaRPr>
          </a:p>
        </p:txBody>
      </p:sp>
      <p:sp>
        <p:nvSpPr>
          <p:cNvPr id="3" name="Content Placeholder 2"/>
          <p:cNvSpPr>
            <a:spLocks noGrp="1"/>
          </p:cNvSpPr>
          <p:nvPr>
            <p:ph idx="1"/>
          </p:nvPr>
        </p:nvSpPr>
        <p:spPr>
          <a:xfrm>
            <a:off x="628650" y="1825625"/>
            <a:ext cx="3856966" cy="4351338"/>
          </a:xfrm>
        </p:spPr>
        <p:txBody>
          <a:bodyPr>
            <a:normAutofit fontScale="85000" lnSpcReduction="10000"/>
          </a:bodyPr>
          <a:lstStyle/>
          <a:p>
            <a:r>
              <a:rPr lang="en-US" dirty="0"/>
              <a:t>Management of SLWF in these individual cropping systems affects infestations in subsequent crops as SLWF move from one cropping system to the next</a:t>
            </a:r>
            <a:r>
              <a:rPr lang="en-US" dirty="0" smtClean="0"/>
              <a:t>.</a:t>
            </a:r>
          </a:p>
          <a:p>
            <a:r>
              <a:rPr lang="en-US" dirty="0" smtClean="0"/>
              <a:t>Failure </a:t>
            </a:r>
            <a:r>
              <a:rPr lang="en-US" dirty="0"/>
              <a:t>to properly manage SLWF in any one of these systems can have negative consequences in subsequent cropping </a:t>
            </a:r>
            <a:r>
              <a:rPr lang="en-US" dirty="0" smtClean="0"/>
              <a:t>systems!</a:t>
            </a:r>
            <a:endParaRPr lang="en-US" dirty="0"/>
          </a:p>
        </p:txBody>
      </p:sp>
      <p:pic>
        <p:nvPicPr>
          <p:cNvPr id="4" name="Picture 3"/>
          <p:cNvPicPr>
            <a:picLocks noChangeAspect="1"/>
          </p:cNvPicPr>
          <p:nvPr/>
        </p:nvPicPr>
        <p:blipFill>
          <a:blip r:embed="rId4"/>
          <a:stretch>
            <a:fillRect/>
          </a:stretch>
        </p:blipFill>
        <p:spPr>
          <a:xfrm>
            <a:off x="4485616" y="1890266"/>
            <a:ext cx="4262730" cy="3313003"/>
          </a:xfrm>
          <a:prstGeom prst="rect">
            <a:avLst/>
          </a:prstGeom>
        </p:spPr>
      </p:pic>
    </p:spTree>
    <p:custDataLst>
      <p:tags r:id="rId1"/>
    </p:custDataLst>
    <p:extLst>
      <p:ext uri="{BB962C8B-B14F-4D97-AF65-F5344CB8AC3E}">
        <p14:creationId xmlns:p14="http://schemas.microsoft.com/office/powerpoint/2010/main" val="92283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365126"/>
            <a:ext cx="7886700" cy="1325563"/>
          </a:xfrm>
        </p:spPr>
        <p:txBody>
          <a:bodyPr/>
          <a:lstStyle/>
          <a:p>
            <a:r>
              <a:rPr lang="en-US" dirty="0" smtClean="0">
                <a:latin typeface="+mn-lt"/>
              </a:rPr>
              <a:t>Environmental Factors Influencing Populations of SLWF</a:t>
            </a:r>
            <a:endParaRPr lang="en-US" dirty="0">
              <a:latin typeface="+mn-lt"/>
            </a:endParaRPr>
          </a:p>
        </p:txBody>
      </p:sp>
      <p:sp>
        <p:nvSpPr>
          <p:cNvPr id="3" name="Content Placeholder 2"/>
          <p:cNvSpPr>
            <a:spLocks noGrp="1"/>
          </p:cNvSpPr>
          <p:nvPr>
            <p:ph idx="1"/>
          </p:nvPr>
        </p:nvSpPr>
        <p:spPr/>
        <p:txBody>
          <a:bodyPr>
            <a:normAutofit fontScale="92500"/>
          </a:bodyPr>
          <a:lstStyle/>
          <a:p>
            <a:r>
              <a:rPr lang="en-US" dirty="0" smtClean="0"/>
              <a:t>Winter Freezes</a:t>
            </a:r>
          </a:p>
          <a:p>
            <a:pPr lvl="1"/>
            <a:r>
              <a:rPr lang="en-US" dirty="0" smtClean="0"/>
              <a:t>Can kill adults, but likely minimal impact on eggs and immature stages.</a:t>
            </a:r>
          </a:p>
          <a:p>
            <a:pPr lvl="1"/>
            <a:r>
              <a:rPr lang="en-US" dirty="0" smtClean="0"/>
              <a:t>Hard freezes eliminate host plants </a:t>
            </a:r>
            <a:r>
              <a:rPr lang="en-US" dirty="0"/>
              <a:t>(</a:t>
            </a:r>
            <a:r>
              <a:rPr lang="en-US" dirty="0" smtClean="0"/>
              <a:t>cultivated and weedy) that are not cold tolerant, thus leading to lower populations surviving the winter.</a:t>
            </a:r>
          </a:p>
          <a:p>
            <a:r>
              <a:rPr lang="en-US" dirty="0" smtClean="0"/>
              <a:t>Tropical Systems</a:t>
            </a:r>
          </a:p>
          <a:p>
            <a:pPr lvl="1"/>
            <a:r>
              <a:rPr lang="en-US" dirty="0" smtClean="0"/>
              <a:t>Heavy rains across large areas result in high mortality of adults, but have minimal impact on immature stages.</a:t>
            </a:r>
          </a:p>
          <a:p>
            <a:pPr lvl="1"/>
            <a:r>
              <a:rPr lang="en-US" dirty="0" smtClean="0"/>
              <a:t>Timing:  a </a:t>
            </a:r>
            <a:r>
              <a:rPr lang="en-US" dirty="0"/>
              <a:t>tropical system moving through the area as SLWF are dispersing from one crop system to another is likely to have greater impact than when they are cycling within a crop.</a:t>
            </a:r>
            <a:endParaRPr lang="en-US" dirty="0" smtClean="0"/>
          </a:p>
        </p:txBody>
      </p:sp>
    </p:spTree>
    <p:custDataLst>
      <p:tags r:id="rId1"/>
    </p:custDataLst>
    <p:extLst>
      <p:ext uri="{BB962C8B-B14F-4D97-AF65-F5344CB8AC3E}">
        <p14:creationId xmlns:p14="http://schemas.microsoft.com/office/powerpoint/2010/main" val="223101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82" y="365126"/>
            <a:ext cx="7886700" cy="1325563"/>
          </a:xfrm>
        </p:spPr>
        <p:txBody>
          <a:bodyPr>
            <a:normAutofit fontScale="90000"/>
          </a:bodyPr>
          <a:lstStyle/>
          <a:p>
            <a:r>
              <a:rPr lang="en-US" dirty="0" smtClean="0">
                <a:latin typeface="+mn-lt"/>
              </a:rPr>
              <a:t>Minimize Buildup of SLWF Populations in </a:t>
            </a:r>
            <a:r>
              <a:rPr lang="en-US" u="sng" dirty="0" smtClean="0">
                <a:latin typeface="+mn-lt"/>
              </a:rPr>
              <a:t>ALL</a:t>
            </a:r>
            <a:r>
              <a:rPr lang="en-US" dirty="0" smtClean="0">
                <a:latin typeface="+mn-lt"/>
              </a:rPr>
              <a:t> Cropping Systems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IPM programs address SLWF as a direct pest in individual crops but also aims to minimize overall populations across the farmscape.</a:t>
            </a:r>
          </a:p>
          <a:p>
            <a:pPr lvl="1"/>
            <a:r>
              <a:rPr lang="en-US" dirty="0" smtClean="0"/>
              <a:t>In-Season Management</a:t>
            </a:r>
          </a:p>
          <a:p>
            <a:pPr lvl="1"/>
            <a:r>
              <a:rPr lang="en-US" dirty="0" smtClean="0"/>
              <a:t>Post-Harvest Management</a:t>
            </a:r>
          </a:p>
          <a:p>
            <a:pPr lvl="2"/>
            <a:r>
              <a:rPr lang="en-US" u="sng" dirty="0" smtClean="0"/>
              <a:t>Destroy host crops immediately after final harvest to eliminate additional SLWF population growth!</a:t>
            </a:r>
          </a:p>
          <a:p>
            <a:r>
              <a:rPr lang="en-US" dirty="0" smtClean="0"/>
              <a:t>Effective cross-commodity management reduces overall SLWF populations!</a:t>
            </a:r>
          </a:p>
        </p:txBody>
      </p:sp>
    </p:spTree>
    <p:custDataLst>
      <p:tags r:id="rId1"/>
    </p:custDataLst>
    <p:extLst>
      <p:ext uri="{BB962C8B-B14F-4D97-AF65-F5344CB8AC3E}">
        <p14:creationId xmlns:p14="http://schemas.microsoft.com/office/powerpoint/2010/main" val="326132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r="8139"/>
          <a:stretch/>
        </p:blipFill>
        <p:spPr>
          <a:xfrm>
            <a:off x="4735261" y="1580564"/>
            <a:ext cx="3195401" cy="2400300"/>
          </a:xfrm>
          <a:prstGeom prst="rect">
            <a:avLst/>
          </a:prstGeom>
        </p:spPr>
      </p:pic>
      <p:pic>
        <p:nvPicPr>
          <p:cNvPr id="3" name="Picture 2"/>
          <p:cNvPicPr>
            <a:picLocks noChangeAspect="1"/>
          </p:cNvPicPr>
          <p:nvPr/>
        </p:nvPicPr>
        <p:blipFill rotWithShape="1">
          <a:blip r:embed="rId5"/>
          <a:srcRect r="13916"/>
          <a:stretch/>
        </p:blipFill>
        <p:spPr>
          <a:xfrm>
            <a:off x="1290752" y="1580564"/>
            <a:ext cx="3200400" cy="2405617"/>
          </a:xfrm>
          <a:prstGeom prst="rect">
            <a:avLst/>
          </a:prstGeom>
        </p:spPr>
      </p:pic>
      <p:sp>
        <p:nvSpPr>
          <p:cNvPr id="2" name="Title 1"/>
          <p:cNvSpPr>
            <a:spLocks noGrp="1"/>
          </p:cNvSpPr>
          <p:nvPr>
            <p:ph type="title"/>
          </p:nvPr>
        </p:nvSpPr>
        <p:spPr>
          <a:xfrm>
            <a:off x="0" y="187702"/>
            <a:ext cx="9144000" cy="1325563"/>
          </a:xfrm>
        </p:spPr>
        <p:txBody>
          <a:bodyPr/>
          <a:lstStyle/>
          <a:p>
            <a:pPr algn="ctr"/>
            <a:r>
              <a:rPr lang="en-US" dirty="0" smtClean="0">
                <a:latin typeface="+mn-lt"/>
              </a:rPr>
              <a:t>In-Season Management</a:t>
            </a:r>
            <a:endParaRPr lang="en-US" dirty="0">
              <a:latin typeface="+mn-lt"/>
            </a:endParaRPr>
          </a:p>
        </p:txBody>
      </p:sp>
      <p:sp>
        <p:nvSpPr>
          <p:cNvPr id="8" name="Content Placeholder 7"/>
          <p:cNvSpPr>
            <a:spLocks noGrp="1"/>
          </p:cNvSpPr>
          <p:nvPr>
            <p:ph idx="1"/>
          </p:nvPr>
        </p:nvSpPr>
        <p:spPr>
          <a:xfrm>
            <a:off x="628650" y="4306179"/>
            <a:ext cx="8102112" cy="2068244"/>
          </a:xfrm>
        </p:spPr>
        <p:txBody>
          <a:bodyPr>
            <a:normAutofit fontScale="85000" lnSpcReduction="10000"/>
          </a:bodyPr>
          <a:lstStyle/>
          <a:p>
            <a:r>
              <a:rPr lang="en-US" dirty="0" smtClean="0"/>
              <a:t>Employ IPM in all cropping systems.</a:t>
            </a:r>
          </a:p>
          <a:p>
            <a:pPr lvl="1"/>
            <a:r>
              <a:rPr lang="en-US" dirty="0" smtClean="0"/>
              <a:t>Conservation of natural enemies.</a:t>
            </a:r>
          </a:p>
          <a:p>
            <a:pPr lvl="1"/>
            <a:r>
              <a:rPr lang="en-US" dirty="0" smtClean="0"/>
              <a:t>Timing and location of plantings.</a:t>
            </a:r>
          </a:p>
          <a:p>
            <a:r>
              <a:rPr lang="en-US" dirty="0" smtClean="0"/>
              <a:t>Frequent scouting and timely applications of insecticides when thresholds are exceeded.</a:t>
            </a:r>
          </a:p>
          <a:p>
            <a:pPr lvl="1"/>
            <a:r>
              <a:rPr lang="en-US" dirty="0" smtClean="0"/>
              <a:t>It is difficult to rescue a crop once a population of SLWF is established.</a:t>
            </a:r>
            <a:endParaRPr lang="en-US" dirty="0"/>
          </a:p>
        </p:txBody>
      </p:sp>
    </p:spTree>
    <p:custDataLst>
      <p:tags r:id="rId1"/>
    </p:custDataLst>
    <p:extLst>
      <p:ext uri="{BB962C8B-B14F-4D97-AF65-F5344CB8AC3E}">
        <p14:creationId xmlns:p14="http://schemas.microsoft.com/office/powerpoint/2010/main" val="121483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998"/>
            <a:ext cx="9144000" cy="1325563"/>
          </a:xfrm>
        </p:spPr>
        <p:txBody>
          <a:bodyPr/>
          <a:lstStyle/>
          <a:p>
            <a:pPr algn="ctr"/>
            <a:r>
              <a:rPr lang="en-US" dirty="0" smtClean="0">
                <a:latin typeface="+mn-lt"/>
              </a:rPr>
              <a:t>Post-Harvest Management</a:t>
            </a:r>
            <a:endParaRPr lang="en-US" dirty="0">
              <a:latin typeface="+mn-lt"/>
            </a:endParaRPr>
          </a:p>
        </p:txBody>
      </p:sp>
      <p:sp>
        <p:nvSpPr>
          <p:cNvPr id="8" name="Content Placeholder 7"/>
          <p:cNvSpPr>
            <a:spLocks noGrp="1"/>
          </p:cNvSpPr>
          <p:nvPr>
            <p:ph idx="1"/>
          </p:nvPr>
        </p:nvSpPr>
        <p:spPr>
          <a:xfrm>
            <a:off x="628650" y="4306179"/>
            <a:ext cx="7886700" cy="1870783"/>
          </a:xfrm>
        </p:spPr>
        <p:txBody>
          <a:bodyPr/>
          <a:lstStyle/>
          <a:p>
            <a:r>
              <a:rPr lang="en-US" dirty="0" smtClean="0"/>
              <a:t>Thorough and timely destruction of host crops after harvest prevents population increases and movement of SLWF to subsequent cropping systems.</a:t>
            </a:r>
            <a:endParaRPr lang="en-US" dirty="0"/>
          </a:p>
        </p:txBody>
      </p:sp>
      <p:pic>
        <p:nvPicPr>
          <p:cNvPr id="4" name="Picture 3"/>
          <p:cNvPicPr>
            <a:picLocks noChangeAspect="1"/>
          </p:cNvPicPr>
          <p:nvPr/>
        </p:nvPicPr>
        <p:blipFill>
          <a:blip r:embed="rId4"/>
          <a:stretch>
            <a:fillRect/>
          </a:stretch>
        </p:blipFill>
        <p:spPr>
          <a:xfrm>
            <a:off x="1290751" y="1580564"/>
            <a:ext cx="3200400" cy="2403069"/>
          </a:xfrm>
          <a:prstGeom prst="rect">
            <a:avLst/>
          </a:prstGeom>
        </p:spPr>
      </p:pic>
      <p:pic>
        <p:nvPicPr>
          <p:cNvPr id="5" name="Picture 4"/>
          <p:cNvPicPr>
            <a:picLocks noChangeAspect="1"/>
          </p:cNvPicPr>
          <p:nvPr/>
        </p:nvPicPr>
        <p:blipFill>
          <a:blip r:embed="rId5"/>
          <a:stretch>
            <a:fillRect/>
          </a:stretch>
        </p:blipFill>
        <p:spPr>
          <a:xfrm>
            <a:off x="4735261" y="1580564"/>
            <a:ext cx="3200400" cy="2400300"/>
          </a:xfrm>
          <a:prstGeom prst="rect">
            <a:avLst/>
          </a:prstGeom>
        </p:spPr>
      </p:pic>
    </p:spTree>
    <p:custDataLst>
      <p:tags r:id="rId1"/>
    </p:custDataLst>
    <p:extLst>
      <p:ext uri="{BB962C8B-B14F-4D97-AF65-F5344CB8AC3E}">
        <p14:creationId xmlns:p14="http://schemas.microsoft.com/office/powerpoint/2010/main" val="278355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3350" y="1136468"/>
            <a:ext cx="2046878" cy="1939148"/>
          </a:xfrm>
          <a:prstGeom prst="rect">
            <a:avLst/>
          </a:prstGeom>
        </p:spPr>
      </p:pic>
      <p:sp>
        <p:nvSpPr>
          <p:cNvPr id="5122" name="Rectangle 2"/>
          <p:cNvSpPr>
            <a:spLocks noGrp="1" noChangeArrowheads="1"/>
          </p:cNvSpPr>
          <p:nvPr>
            <p:ph type="title"/>
          </p:nvPr>
        </p:nvSpPr>
        <p:spPr>
          <a:xfrm>
            <a:off x="0" y="76200"/>
            <a:ext cx="6946640" cy="1143000"/>
          </a:xfrm>
        </p:spPr>
        <p:txBody>
          <a:bodyPr/>
          <a:lstStyle/>
          <a:p>
            <a:pPr algn="ctr"/>
            <a:r>
              <a:rPr lang="en-US" altLang="en-US" dirty="0" smtClean="0">
                <a:latin typeface="+mn-lt"/>
              </a:rPr>
              <a:t>  SLWF Damage on Cotton</a:t>
            </a:r>
          </a:p>
        </p:txBody>
      </p:sp>
      <p:sp>
        <p:nvSpPr>
          <p:cNvPr id="5123" name="Rectangle 3"/>
          <p:cNvSpPr>
            <a:spLocks noGrp="1" noChangeArrowheads="1"/>
          </p:cNvSpPr>
          <p:nvPr>
            <p:ph type="body" sz="half" idx="1"/>
          </p:nvPr>
        </p:nvSpPr>
        <p:spPr>
          <a:xfrm>
            <a:off x="221768" y="1276064"/>
            <a:ext cx="4419600" cy="4114800"/>
          </a:xfrm>
        </p:spPr>
        <p:txBody>
          <a:bodyPr/>
          <a:lstStyle/>
          <a:p>
            <a:r>
              <a:rPr lang="en-US" altLang="en-US" b="1" u="sng" dirty="0" smtClean="0"/>
              <a:t>YIELD</a:t>
            </a:r>
          </a:p>
          <a:p>
            <a:r>
              <a:rPr lang="en-US" altLang="en-US" sz="2400" dirty="0" smtClean="0"/>
              <a:t>Removing plant sap</a:t>
            </a:r>
          </a:p>
          <a:p>
            <a:pPr lvl="1"/>
            <a:r>
              <a:rPr lang="en-US" altLang="en-US" sz="1800" dirty="0"/>
              <a:t>General leaf decline</a:t>
            </a:r>
          </a:p>
          <a:p>
            <a:pPr lvl="1"/>
            <a:r>
              <a:rPr lang="en-US" altLang="en-US" sz="1800" dirty="0" smtClean="0"/>
              <a:t>Reduced plant vigor</a:t>
            </a:r>
          </a:p>
          <a:p>
            <a:pPr lvl="1"/>
            <a:r>
              <a:rPr lang="en-US" altLang="en-US" sz="1800" dirty="0" smtClean="0"/>
              <a:t>Reduced plant growth</a:t>
            </a:r>
          </a:p>
          <a:p>
            <a:pPr lvl="1"/>
            <a:r>
              <a:rPr lang="en-US" altLang="en-US" sz="1800" dirty="0" smtClean="0"/>
              <a:t>Premature defoliation</a:t>
            </a:r>
          </a:p>
          <a:p>
            <a:pPr lvl="1"/>
            <a:r>
              <a:rPr lang="en-US" altLang="en-US" sz="1800" dirty="0" smtClean="0"/>
              <a:t>Bolls do not properly mature</a:t>
            </a:r>
          </a:p>
          <a:p>
            <a:pPr lvl="1"/>
            <a:r>
              <a:rPr lang="en-US" altLang="en-US" sz="1800" dirty="0" smtClean="0"/>
              <a:t>Compounded by other stresses</a:t>
            </a:r>
          </a:p>
          <a:p>
            <a:pPr lvl="1"/>
            <a:r>
              <a:rPr lang="en-US" altLang="en-US" sz="1800" i="1" u="sng" dirty="0" smtClean="0"/>
              <a:t>Timing of infestation (stress)</a:t>
            </a:r>
          </a:p>
          <a:p>
            <a:pPr lvl="1"/>
            <a:r>
              <a:rPr lang="en-US" altLang="en-US" sz="1800" i="1" u="sng" dirty="0" smtClean="0"/>
              <a:t>Duration of control required</a:t>
            </a:r>
          </a:p>
          <a:p>
            <a:pPr lvl="1"/>
            <a:endParaRPr lang="en-US" altLang="en-US" sz="1800" dirty="0" smtClean="0"/>
          </a:p>
        </p:txBody>
      </p:sp>
      <p:sp>
        <p:nvSpPr>
          <p:cNvPr id="5124" name="Rectangle 5"/>
          <p:cNvSpPr>
            <a:spLocks noGrp="1" noChangeArrowheads="1"/>
          </p:cNvSpPr>
          <p:nvPr>
            <p:ph type="body" sz="half" idx="2"/>
          </p:nvPr>
        </p:nvSpPr>
        <p:spPr>
          <a:xfrm>
            <a:off x="3979448" y="1303360"/>
            <a:ext cx="4572000" cy="4114800"/>
          </a:xfrm>
        </p:spPr>
        <p:txBody>
          <a:bodyPr/>
          <a:lstStyle/>
          <a:p>
            <a:r>
              <a:rPr lang="en-US" altLang="en-US" b="1" u="sng" dirty="0" smtClean="0"/>
              <a:t>QUALITY</a:t>
            </a:r>
          </a:p>
          <a:p>
            <a:r>
              <a:rPr lang="en-US" altLang="en-US" sz="2400" dirty="0" smtClean="0"/>
              <a:t>Honeydew</a:t>
            </a:r>
          </a:p>
          <a:p>
            <a:pPr lvl="1"/>
            <a:r>
              <a:rPr lang="en-US" altLang="en-US" sz="1800" dirty="0" smtClean="0"/>
              <a:t>Accumulation on lint</a:t>
            </a:r>
          </a:p>
          <a:p>
            <a:pPr lvl="1"/>
            <a:r>
              <a:rPr lang="en-US" altLang="en-US" sz="1800" dirty="0" smtClean="0"/>
              <a:t>Sooty molds</a:t>
            </a:r>
          </a:p>
          <a:p>
            <a:pPr lvl="1"/>
            <a:r>
              <a:rPr lang="en-US" altLang="en-US" sz="1800" u="sng" dirty="0" smtClean="0"/>
              <a:t>Sticky Cotton </a:t>
            </a:r>
          </a:p>
          <a:p>
            <a:pPr lvl="2"/>
            <a:r>
              <a:rPr lang="en-US" altLang="en-US" sz="1800" dirty="0" smtClean="0"/>
              <a:t>(potential spinning problems)</a:t>
            </a:r>
          </a:p>
        </p:txBody>
      </p:sp>
      <p:pic>
        <p:nvPicPr>
          <p:cNvPr id="5126" name="Picture 6" descr="sld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594" y="4857464"/>
            <a:ext cx="2777627" cy="1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87040" y="3741760"/>
            <a:ext cx="3346917" cy="2935539"/>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70182" y="128433"/>
            <a:ext cx="1304510" cy="903122"/>
          </a:xfrm>
          <a:prstGeom prst="rect">
            <a:avLst/>
          </a:prstGeom>
          <a:ln>
            <a:noFill/>
          </a:ln>
        </p:spPr>
      </p:pic>
    </p:spTree>
    <p:custDataLst>
      <p:tags r:id="rId1"/>
    </p:custDataLst>
    <p:extLst>
      <p:ext uri="{BB962C8B-B14F-4D97-AF65-F5344CB8AC3E}">
        <p14:creationId xmlns:p14="http://schemas.microsoft.com/office/powerpoint/2010/main" val="2116281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REFERENCE_ID" val="af0e2149-5a4b-42a6-a9f8-012ce2b742c0"/>
  <p:tag name="ARTICULATE_PROJECT_OPEN" val="1"/>
  <p:tag name="ARTICULATE_PRESENTER_VERSION" val="8"/>
  <p:tag name="TAG_BACKING_FORM_KEY" val="1574660-c:\users\owner.000\desktop\pmn webcasts\cotton\phillip roberts\phillip roberts - whiteflies.pptx"/>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DESIGN_ID_OFFICE THEME" val="6j3Zxzqd67B"/>
</p:tagLst>
</file>

<file path=ppt/tags/tag10.xml><?xml version="1.0" encoding="utf-8"?>
<p:tagLst xmlns:a="http://schemas.openxmlformats.org/drawingml/2006/main" xmlns:r="http://schemas.openxmlformats.org/officeDocument/2006/relationships" xmlns:p="http://schemas.openxmlformats.org/presentationml/2006/main">
  <p:tag name="AUDIO_ID" val="269"/>
  <p:tag name="ORIGINAL_AUDIO_FILEPATH" val="C:\Users\444\Desktop\PMN Webcasts\Phillip Roberts\Phillip Roberts Audio\Slide 9.mp3"/>
  <p:tag name="ELAPSEDTIME" val="34.162"/>
  <p:tag name="ARTICULATE_LOCK_SLIDE" val="0"/>
  <p:tag name="ARTICULATE_USED_LAYOUT" val="4"/>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1.xml><?xml version="1.0" encoding="utf-8"?>
<p:tagLst xmlns:a="http://schemas.openxmlformats.org/drawingml/2006/main" xmlns:r="http://schemas.openxmlformats.org/officeDocument/2006/relationships" xmlns:p="http://schemas.openxmlformats.org/presentationml/2006/main">
  <p:tag name="AUDIO_ID" val="265"/>
  <p:tag name="ORIGINAL_AUDIO_FILEPATH" val="C:\Users\444\Desktop\PMN Webcasts\Phillip Roberts\Phillip Roberts Audio\Slide 10.mp3"/>
  <p:tag name="ELAPSEDTIME" val="59.102"/>
  <p:tag name="ARTICULATE_LOCK_SLIDE" val="0"/>
  <p:tag name="ARTICULATE_USED_LAYOUT" val="4"/>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Insecticide Selection"/>
  <p:tag name="AUDIO_ID" val="267"/>
  <p:tag name="ORIGINAL_AUDIO_FILEPATH" val="C:\Users\444\Desktop\PMN Webcasts\Phillip Roberts\Phillip Roberts Audio\Slide 11.mp3"/>
  <p:tag name="ELAPSEDTIME" val="27.07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GA Cotton Insect Advisor App"/>
  <p:tag name="AUDIO_ID" val="268"/>
  <p:tag name="ORIGINAL_AUDIO_FILEPATH" val="C:\Users\444\Desktop\PMN Webcasts\Phillip Roberts\Phillip Roberts Audio\Slide 12.mp3"/>
  <p:tag name="ELAPSEDTIME" val="35.96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4.xml><?xml version="1.0" encoding="utf-8"?>
<p:tagLst xmlns:a="http://schemas.openxmlformats.org/drawingml/2006/main" xmlns:r="http://schemas.openxmlformats.org/officeDocument/2006/relationships" xmlns:p="http://schemas.openxmlformats.org/presentationml/2006/main">
  <p:tag name="AUDIO_ID" val="266"/>
  <p:tag name="ORIGINAL_AUDIO_FILEPATH" val="C:\Users\444\Desktop\PMN Webcasts\Phillip Roberts\Phillip Roberts Audio\Slide 13.mp3"/>
  <p:tag name="ELAPSEDTIME" val="49.452"/>
  <p:tag name="ARTICULATE_LOCK_SLIDE" val="0"/>
  <p:tag name="ARTICULATE_USED_LAYOUT" val="4"/>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5.xml><?xml version="1.0" encoding="utf-8"?>
<p:tagLst xmlns:a="http://schemas.openxmlformats.org/drawingml/2006/main" xmlns:r="http://schemas.openxmlformats.org/officeDocument/2006/relationships" xmlns:p="http://schemas.openxmlformats.org/presentationml/2006/main">
  <p:tag name="AUDIO_ID" val="270"/>
  <p:tag name="ORIGINAL_AUDIO_FILEPATH" val="C:\Users\444\Desktop\PMN Webcasts\Phillip Roberts\Phillip Roberts Audio\Slide 14.mp3"/>
  <p:tag name="ELAPSEDTIME" val="24.362"/>
  <p:tag name="ARTICULATE_LOCK_SLIDE" val="0"/>
  <p:tag name="ARTICULATE_USED_LAYOUT" val="4"/>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16.xml><?xml version="1.0" encoding="utf-8"?>
<p:tagLst xmlns:a="http://schemas.openxmlformats.org/drawingml/2006/main" xmlns:r="http://schemas.openxmlformats.org/officeDocument/2006/relationships" xmlns:p="http://schemas.openxmlformats.org/presentationml/2006/main">
  <p:tag name="AUDIO_ID" val="271"/>
  <p:tag name="ORIGINAL_AUDIO_FILEPATH" val="C:\Users\444\Desktop\PMN Webcasts\Phillip Roberts\Phillip Roberts Audio\Slide 15.mp3"/>
  <p:tag name="ELAPSEDTIME" val="64.52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Introduction"/>
  <p:tag name="AUDIO_ID" val="256"/>
  <p:tag name="ORIGINAL_AUDIO_FILEPATH" val="C:\Users\444\Desktop\PMN Webcasts\Phillip Roberts\Phillip Roberts Audio\Slide 1.mp3"/>
  <p:tag name="ELAPSEDTIME" val="24.852"/>
  <p:tag name="ARTICULATE_LOCK_SLIDE" val="0"/>
  <p:tag name="ARTICULATE_USED_LAYOUT" val="1"/>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Silverleaf Whitefly (SLWF)"/>
  <p:tag name="AUDIO_ID" val="257"/>
  <p:tag name="ORIGINAL_AUDIO_FILEPATH" val="C:\Users\444\Desktop\PMN Webcasts\Phillip Roberts\Phillip Roberts Audio\Slide 2.mp3"/>
  <p:tag name="ELAPSEDTIME" val="57.092"/>
  <p:tag name="ARTICULATE_LOCK_SLIDE" val="0"/>
  <p:tag name="ARTICULATE_USED_LAYOUT" val="4"/>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SLWF and the Green Bridge"/>
  <p:tag name="AUDIO_ID" val="259"/>
  <p:tag name="ORIGINAL_AUDIO_FILEPATH" val="C:\Users\444\Desktop\PMN Webcasts\Phillip Roberts\Phillip Roberts Audio\Slide 3.mp3"/>
  <p:tag name="ELAPSEDTIME" val="71.83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5.xml><?xml version="1.0" encoding="utf-8"?>
<p:tagLst xmlns:a="http://schemas.openxmlformats.org/drawingml/2006/main" xmlns:r="http://schemas.openxmlformats.org/officeDocument/2006/relationships" xmlns:p="http://schemas.openxmlformats.org/presentationml/2006/main">
  <p:tag name="AUDIO_ID" val="260"/>
  <p:tag name="ORIGINAL_AUDIO_FILEPATH" val="C:\Users\444\Desktop\PMN Webcasts\Phillip Roberts\Phillip Roberts Audio\Slide 4.mp3"/>
  <p:tag name="ELAPSEDTIME" val="34.84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261"/>
  <p:tag name="ORIGINAL_AUDIO_FILEPATH" val="C:\Users\444\Desktop\PMN Webcasts\Phillip Roberts\Phillip Roberts Audio\Slide 5.mp3"/>
  <p:tag name="ELAPSEDTIME" val="50.70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Minimize Buildup of SLWF Populations in all Cropping Systems"/>
  <p:tag name="AUDIO_ID" val="262"/>
  <p:tag name="ORIGINAL_AUDIO_FILEPATH" val="C:\Users\444\Desktop\PMN Webcasts\Phillip Roberts\Phillip Roberts Audio\Slide 6.mp3"/>
  <p:tag name="ELAPSEDTIME" val="36.72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264"/>
  <p:tag name="ORIGINAL_AUDIO_FILEPATH" val="C:\Users\444\Desktop\PMN Webcasts\Phillip Roberts\Phillip Roberts Audio\Slide 7.mp3"/>
  <p:tag name="ELAPSEDTIME" val="44.13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ags/tag9.xml><?xml version="1.0" encoding="utf-8"?>
<p:tagLst xmlns:a="http://schemas.openxmlformats.org/drawingml/2006/main" xmlns:r="http://schemas.openxmlformats.org/officeDocument/2006/relationships" xmlns:p="http://schemas.openxmlformats.org/presentationml/2006/main">
  <p:tag name="AUDIO_ID" val="263"/>
  <p:tag name="ORIGINAL_AUDIO_FILEPATH" val="C:\Users\444\Desktop\PMN Webcasts\Phillip Roberts\Phillip Roberts Audio\Slide 8.mp3"/>
  <p:tag name="ELAPSEDTIME" val="39.542"/>
  <p:tag name="ARTICULATE_LOCK_SLIDE" val="0"/>
  <p:tag name="ARTICULATE_USED_LAYOUT" val="2"/>
  <p:tag name="ARTICULATE_NAV_LEVEL" val="1"/>
  <p:tag name="ARTICULATE_TOC_EXPANDED" val="True"/>
  <p:tag name="ARTICULATE_SLIDE_PRESENTER_GUID" val="45767a13-7762-4e64-86ad-92b63a538a83"/>
  <p:tag name="ARTICULATE_SLIDE_PAUSE" val="0"/>
  <p:tag name="ARTICULATE_HIDE_SLIDE" val="0"/>
  <p:tag name="ARTICULATE_PLAYER_CONTROL_PREVIOUS" val="True"/>
  <p:tag name="ARTICULATE_PLAYER_CONTROL_NEXT"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28F2F730EE2A41A8E631E5C58BB869" ma:contentTypeVersion="2" ma:contentTypeDescription="Create a new document." ma:contentTypeScope="" ma:versionID="765d44437a32326e0a46753124092772">
  <xsd:schema xmlns:xsd="http://www.w3.org/2001/XMLSchema" xmlns:xs="http://www.w3.org/2001/XMLSchema" xmlns:p="http://schemas.microsoft.com/office/2006/metadata/properties" xmlns:ns1="http://schemas.microsoft.com/sharepoint/v3" xmlns:ns2="81262699-c4cc-43f1-919e-711733bcf390" targetNamespace="http://schemas.microsoft.com/office/2006/metadata/properties" ma:root="true" ma:fieldsID="b3d0f52bee0601277fc80dab43f685d4" ns1:_="" ns2:_="">
    <xsd:import namespace="http://schemas.microsoft.com/sharepoint/v3"/>
    <xsd:import namespace="81262699-c4cc-43f1-919e-711733bcf39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262699-c4cc-43f1-919e-711733bcf39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A86199-D350-4D70-A26C-98934150691A}"/>
</file>

<file path=customXml/itemProps2.xml><?xml version="1.0" encoding="utf-8"?>
<ds:datastoreItem xmlns:ds="http://schemas.openxmlformats.org/officeDocument/2006/customXml" ds:itemID="{D475D2C6-03E5-4A51-8DFA-06A396D30899}"/>
</file>

<file path=customXml/itemProps3.xml><?xml version="1.0" encoding="utf-8"?>
<ds:datastoreItem xmlns:ds="http://schemas.openxmlformats.org/officeDocument/2006/customXml" ds:itemID="{B7EFAE2C-D3DF-4650-8D44-51DF4EE9C66E}"/>
</file>

<file path=docProps/app.xml><?xml version="1.0" encoding="utf-8"?>
<Properties xmlns="http://schemas.openxmlformats.org/officeDocument/2006/extended-properties" xmlns:vt="http://schemas.openxmlformats.org/officeDocument/2006/docPropsVTypes">
  <Template>Office Theme</Template>
  <TotalTime>1071</TotalTime>
  <Words>2257</Words>
  <Application>Microsoft Office PowerPoint</Application>
  <PresentationFormat>On-screen Show (4:3)</PresentationFormat>
  <Paragraphs>163</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SPW 14.0 Graph</vt:lpstr>
      <vt:lpstr>Cross-Commodity Management of Silverleaf Whitefly in Georgia</vt:lpstr>
      <vt:lpstr>Silverleaf Whitefly</vt:lpstr>
      <vt:lpstr>SLWF and The Green Bridge</vt:lpstr>
      <vt:lpstr>Cross-Commodity Management</vt:lpstr>
      <vt:lpstr>Environmental Factors Influencing Populations of SLWF</vt:lpstr>
      <vt:lpstr>Minimize Buildup of SLWF Populations in ALL Cropping Systems</vt:lpstr>
      <vt:lpstr>In-Season Management</vt:lpstr>
      <vt:lpstr>Post-Harvest Management</vt:lpstr>
      <vt:lpstr>  SLWF Damage on Cotton</vt:lpstr>
      <vt:lpstr>SLWF Management in Cotton</vt:lpstr>
      <vt:lpstr>Insecticide Selection Presence Should Influence Decisions</vt:lpstr>
      <vt:lpstr>Expert System Rules Decision Aid for Stink Bugs in Cotton</vt:lpstr>
      <vt:lpstr>Silverleaf Whitefly Insecticides</vt:lpstr>
      <vt:lpstr>SLWF Management</vt:lpstr>
      <vt:lpstr>Cross-Commodity Management of Silverleaf Whitefly in Georgia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Cross-Commodity Management of Silverleaf Whitefly in Georgia</dc:title>
  <dc:creator>Phillip Roberts</dc:creator>
  <cp:lastModifiedBy>Greg Grahek</cp:lastModifiedBy>
  <cp:revision>60</cp:revision>
  <dcterms:created xsi:type="dcterms:W3CDTF">2018-07-23T12:15:29Z</dcterms:created>
  <dcterms:modified xsi:type="dcterms:W3CDTF">2019-12-05T16:15:19Z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0E8B7CB4-91B0-4AF2-B03C-041810764CCB</vt:lpwstr>
  </property>
  <property fmtid="{D5CDD505-2E9C-101B-9397-08002B2CF9AE}" pid="3" name="ArticulatePath">
    <vt:lpwstr>Phillip Roberts - Whiteflies</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C:\Users\Owner.000\Desktop\PMN Webcasts\Cotton\Phillip Roberts\Phillip Roberts - Whiteflies.ppta</vt:lpwstr>
  </property>
  <property fmtid="{D5CDD505-2E9C-101B-9397-08002B2CF9AE}" pid="7" name="ContentTypeId">
    <vt:lpwstr>0x0101007F28F2F730EE2A41A8E631E5C58BB869</vt:lpwstr>
  </property>
</Properties>
</file>