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1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6.xml" ContentType="application/vnd.openxmlformats-officedocument.presentationml.tags+xml"/>
  <Override PartName="/ppt/tags/tag28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10.xml" ContentType="application/vnd.openxmlformats-officedocument.presentationml.tags+xml"/>
  <Override PartName="/ppt/tags/tag8.xml" ContentType="application/vnd.openxmlformats-officedocument.presentationml.tags+xml"/>
  <Override PartName="/ppt/tags/tag24.xml" ContentType="application/vnd.openxmlformats-officedocument.presentationml.tags+xml"/>
  <Override PartName="/ppt/tags/tag23.xml" ContentType="application/vnd.openxmlformats-officedocument.presentationml.tags+xml"/>
  <Override PartName="/ppt/tags/tag22.xml" ContentType="application/vnd.openxmlformats-officedocument.presentationml.tags+xml"/>
  <Override PartName="/ppt/tags/tag21.xml" ContentType="application/vnd.openxmlformats-officedocument.presentationml.tags+xml"/>
  <Override PartName="/ppt/tags/tag25.xml" ContentType="application/vnd.openxmlformats-officedocument.presentationml.tags+xml"/>
  <Override PartName="/ppt/tags/tag1.xml" ContentType="application/vnd.openxmlformats-officedocument.presentationml.tag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26.xml" ContentType="application/vnd.openxmlformats-officedocument.presentationml.tags+xml"/>
  <Override PartName="/ppt/tags/tag20.xml" ContentType="application/vnd.openxmlformats-officedocument.presentationml.tags+xml"/>
  <Override PartName="/ppt/tags/tag19.xml" ContentType="application/vnd.openxmlformats-officedocument.presentationml.tags+xml"/>
  <Override PartName="/ppt/tags/tag18.xml" ContentType="application/vnd.openxmlformats-officedocument.presentationml.tags+xml"/>
  <Override PartName="/ppt/tags/tag9.xml" ContentType="application/vnd.openxmlformats-officedocument.presentationml.tags+xml"/>
  <Override PartName="/ppt/tags/tag27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7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62" r:id="rId2"/>
    <p:sldId id="473" r:id="rId3"/>
    <p:sldId id="393" r:id="rId4"/>
    <p:sldId id="423" r:id="rId5"/>
    <p:sldId id="427" r:id="rId6"/>
    <p:sldId id="425" r:id="rId7"/>
    <p:sldId id="387" r:id="rId8"/>
    <p:sldId id="424" r:id="rId9"/>
    <p:sldId id="398" r:id="rId10"/>
    <p:sldId id="380" r:id="rId11"/>
    <p:sldId id="386" r:id="rId12"/>
    <p:sldId id="474" r:id="rId13"/>
    <p:sldId id="479" r:id="rId14"/>
    <p:sldId id="475" r:id="rId15"/>
    <p:sldId id="480" r:id="rId16"/>
    <p:sldId id="481" r:id="rId17"/>
    <p:sldId id="482" r:id="rId18"/>
    <p:sldId id="483" r:id="rId19"/>
    <p:sldId id="389" r:id="rId20"/>
    <p:sldId id="455" r:id="rId21"/>
    <p:sldId id="456" r:id="rId22"/>
    <p:sldId id="458" r:id="rId23"/>
    <p:sldId id="489" r:id="rId24"/>
    <p:sldId id="477" r:id="rId25"/>
    <p:sldId id="465" r:id="rId26"/>
    <p:sldId id="484" r:id="rId27"/>
    <p:sldId id="471" r:id="rId28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AE5D"/>
    <a:srgbClr val="4F81BD"/>
    <a:srgbClr val="FFC000"/>
    <a:srgbClr val="FF8000"/>
    <a:srgbClr val="FF9933"/>
    <a:srgbClr val="FF9900"/>
    <a:srgbClr val="17375E"/>
    <a:srgbClr val="008000"/>
    <a:srgbClr val="713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22" autoAdjust="0"/>
    <p:restoredTop sz="94494" autoAdjust="0"/>
  </p:normalViewPr>
  <p:slideViewPr>
    <p:cSldViewPr>
      <p:cViewPr varScale="1">
        <p:scale>
          <a:sx n="116" d="100"/>
          <a:sy n="116" d="100"/>
        </p:scale>
        <p:origin x="59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C7A7F-09AD-46A1-BAC7-B4222385AB68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14DCF-A8C9-428F-B916-CD2B2B2D47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615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name is Tyson</a:t>
            </a:r>
            <a:r>
              <a:rPr lang="en-US" baseline="0" dirty="0" smtClean="0"/>
              <a:t> Raper</a:t>
            </a:r>
          </a:p>
          <a:p>
            <a:r>
              <a:rPr lang="en-US" baseline="0" dirty="0" smtClean="0"/>
              <a:t>I am the Cotton and Small Grains specialist for the University of Tennessee.</a:t>
            </a:r>
          </a:p>
          <a:p>
            <a:r>
              <a:rPr lang="en-US" baseline="0" dirty="0" smtClean="0"/>
              <a:t>The title of my presentation is Cotton Fertility- Wants vs Needs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2AAB9-5818-485F-8D4B-8626E41C35E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142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4DCF-A8C9-428F-B916-CD2B2B2D475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833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4DCF-A8C9-428F-B916-CD2B2B2D475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651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4DCF-A8C9-428F-B916-CD2B2B2D475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91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4DCF-A8C9-428F-B916-CD2B2B2D475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351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4DCF-A8C9-428F-B916-CD2B2B2D475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924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4DCF-A8C9-428F-B916-CD2B2B2D475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15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4DCF-A8C9-428F-B916-CD2B2B2D475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9701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4DCF-A8C9-428F-B916-CD2B2B2D475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211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4DCF-A8C9-428F-B916-CD2B2B2D475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795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4DCF-A8C9-428F-B916-CD2B2B2D475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537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4DCF-A8C9-428F-B916-CD2B2B2D475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5651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44D55F-938C-4002-BAA4-A4AE92370D1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055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4DCF-A8C9-428F-B916-CD2B2B2D475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174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4DCF-A8C9-428F-B916-CD2B2B2D475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5104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4DCF-A8C9-428F-B916-CD2B2B2D475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357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4DCF-A8C9-428F-B916-CD2B2B2D475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8252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4DCF-A8C9-428F-B916-CD2B2B2D475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7676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4DCF-A8C9-428F-B916-CD2B2B2D475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7732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4DCF-A8C9-428F-B916-CD2B2B2D475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191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4DCF-A8C9-428F-B916-CD2B2B2D475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572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4DCF-A8C9-428F-B916-CD2B2B2D475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874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4DCF-A8C9-428F-B916-CD2B2B2D475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535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4DCF-A8C9-428F-B916-CD2B2B2D475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078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4DCF-A8C9-428F-B916-CD2B2B2D475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811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4DCF-A8C9-428F-B916-CD2B2B2D475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119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4DCF-A8C9-428F-B916-CD2B2B2D475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254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F65A-B063-4F12-A7B3-93A83E212477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69C79-3BCD-43C9-BA50-DA23EE7F40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725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F65A-B063-4F12-A7B3-93A83E212477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69C79-3BCD-43C9-BA50-DA23EE7F40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76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F65A-B063-4F12-A7B3-93A83E212477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69C79-3BCD-43C9-BA50-DA23EE7F40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378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F65A-B063-4F12-A7B3-93A83E212477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69C79-3BCD-43C9-BA50-DA23EE7F40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766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F65A-B063-4F12-A7B3-93A83E212477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69C79-3BCD-43C9-BA50-DA23EE7F40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68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F65A-B063-4F12-A7B3-93A83E212477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69C79-3BCD-43C9-BA50-DA23EE7F40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426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F65A-B063-4F12-A7B3-93A83E212477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69C79-3BCD-43C9-BA50-DA23EE7F40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668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F65A-B063-4F12-A7B3-93A83E212477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69C79-3BCD-43C9-BA50-DA23EE7F40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689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F65A-B063-4F12-A7B3-93A83E212477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69C79-3BCD-43C9-BA50-DA23EE7F40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913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F65A-B063-4F12-A7B3-93A83E212477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69C79-3BCD-43C9-BA50-DA23EE7F40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438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F65A-B063-4F12-A7B3-93A83E212477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69C79-3BCD-43C9-BA50-DA23EE7F40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867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0F65A-B063-4F12-A7B3-93A83E212477}" type="datetimeFigureOut">
              <a:rPr lang="en-US" smtClean="0"/>
              <a:t>12/5/2019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69C79-3BCD-43C9-BA50-DA23EE7F40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86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5.pn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news.utcrops.com/" TargetMode="External"/><Relationship Id="rId3" Type="http://schemas.openxmlformats.org/officeDocument/2006/relationships/notesSlide" Target="../notesSlides/notesSlide27.xml"/><Relationship Id="rId7" Type="http://schemas.openxmlformats.org/officeDocument/2006/relationships/hyperlink" Target="mailto:traper@utk.edu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hyperlink" Target="https://twitter.com/tysonraper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hyperlink" Target="https://cottoncultivated.cottoninc.com/wp-content/uploads/2015/02/Cotton-Irrigation-Management-for-Humid-Regions.pd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wmf"/><Relationship Id="rId2" Type="http://schemas.openxmlformats.org/officeDocument/2006/relationships/tags" Target="../tags/tag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2.bin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emf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wmf"/><Relationship Id="rId2" Type="http://schemas.openxmlformats.org/officeDocument/2006/relationships/tags" Target="../tags/tag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emf"/><Relationship Id="rId12" Type="http://schemas.openxmlformats.org/officeDocument/2006/relationships/image" Target="../media/image5.png"/><Relationship Id="rId2" Type="http://schemas.openxmlformats.org/officeDocument/2006/relationships/tags" Target="../tags/tag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png"/><Relationship Id="rId11" Type="http://schemas.openxmlformats.org/officeDocument/2006/relationships/image" Target="../media/image11.wmf"/><Relationship Id="rId5" Type="http://schemas.openxmlformats.org/officeDocument/2006/relationships/image" Target="../media/image8.jpeg"/><Relationship Id="rId10" Type="http://schemas.openxmlformats.org/officeDocument/2006/relationships/oleObject" Target="../embeddings/oleObject4.bin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334">
            <a:off x="-304800" y="-484476"/>
            <a:ext cx="9829800" cy="73723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886200"/>
            <a:ext cx="9144000" cy="3124199"/>
          </a:xfrm>
          <a:prstGeom prst="rect">
            <a:avLst/>
          </a:prstGeom>
          <a:solidFill>
            <a:schemeClr val="tx1">
              <a:lumMod val="95000"/>
              <a:lumOff val="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6200" y="3863157"/>
            <a:ext cx="8991600" cy="1470843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 lIns="115498" tIns="57749" rIns="115498" bIns="57749">
            <a:spAutoFit/>
          </a:bodyPr>
          <a:lstStyle/>
          <a:p>
            <a:pPr algn="ctr" defTabSz="5014913">
              <a:tabLst>
                <a:tab pos="16535400" algn="l"/>
                <a:tab pos="21945600" algn="l"/>
              </a:tabLst>
              <a:defRPr/>
            </a:pPr>
            <a:r>
              <a:rPr lang="en-US" sz="36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Increasing the water use </a:t>
            </a:r>
            <a:r>
              <a:rPr lang="en-US" sz="36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</a:t>
            </a:r>
            <a:r>
              <a:rPr lang="en-US" sz="36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fficiency of irrigated and dryland </a:t>
            </a:r>
            <a:r>
              <a:rPr lang="en-US" sz="36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</a:t>
            </a:r>
            <a:r>
              <a:rPr lang="en-US" sz="36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otton with cover crops</a:t>
            </a:r>
            <a:endParaRPr lang="en-US" sz="7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algn="ctr" defTabSz="5014913">
              <a:tabLst>
                <a:tab pos="16535400" algn="l"/>
                <a:tab pos="21945600" algn="l"/>
              </a:tabLst>
              <a:defRPr/>
            </a:pPr>
            <a:endParaRPr lang="en-US" sz="800" b="1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algn="ctr" defTabSz="5014913">
              <a:tabLst>
                <a:tab pos="16535400" algn="l"/>
                <a:tab pos="21945600" algn="l"/>
              </a:tabLst>
              <a:defRPr/>
            </a:pPr>
            <a:endParaRPr lang="en-US" sz="8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1295399" cy="805615"/>
          </a:xfrm>
          <a:prstGeom prst="rect">
            <a:avLst/>
          </a:prstGeom>
        </p:spPr>
      </p:pic>
      <p:pic>
        <p:nvPicPr>
          <p:cNvPr id="9" name="Picture 6" descr="http://www.fitnyc.edu/BFA_cottoninclogo.jpg"/>
          <p:cNvPicPr>
            <a:picLocks noChangeAspect="1" noChangeArrowheads="1"/>
          </p:cNvPicPr>
          <p:nvPr/>
        </p:nvPicPr>
        <p:blipFill>
          <a:blip r:embed="rId6" cstate="print"/>
          <a:srcRect l="1272" t="1794" r="3497" b="2692"/>
          <a:stretch>
            <a:fillRect/>
          </a:stretch>
        </p:blipFill>
        <p:spPr bwMode="auto">
          <a:xfrm>
            <a:off x="7795463" y="152400"/>
            <a:ext cx="1119937" cy="795945"/>
          </a:xfrm>
          <a:prstGeom prst="round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914400" y="5181600"/>
            <a:ext cx="7391400" cy="0"/>
          </a:xfrm>
          <a:prstGeom prst="line">
            <a:avLst/>
          </a:prstGeom>
          <a:ln w="76200">
            <a:solidFill>
              <a:srgbClr val="F77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-12700" y="5927148"/>
            <a:ext cx="9156700" cy="19214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-12700" y="5986896"/>
            <a:ext cx="9144000" cy="1692852"/>
          </a:xfrm>
          <a:prstGeom prst="rect">
            <a:avLst/>
          </a:prstGeom>
          <a:solidFill>
            <a:srgbClr val="000000">
              <a:alpha val="0"/>
            </a:srgbClr>
          </a:solidFill>
          <a:ln w="9525" cmpd="sng">
            <a:noFill/>
            <a:miter lim="800000"/>
            <a:headEnd/>
            <a:tailEnd/>
          </a:ln>
          <a:effectLst/>
        </p:spPr>
        <p:txBody>
          <a:bodyPr wrap="square" lIns="115498" tIns="57749" rIns="115498" bIns="57749">
            <a:noAutofit/>
          </a:bodyPr>
          <a:lstStyle/>
          <a:p>
            <a:pPr algn="ctr"/>
            <a:r>
              <a:rPr lang="en-US" sz="24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Tyson B. Raper, PhD</a:t>
            </a:r>
          </a:p>
          <a:p>
            <a:pPr algn="ctr"/>
            <a:r>
              <a:rPr lang="en-US" sz="20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Cotton and </a:t>
            </a:r>
            <a:r>
              <a:rPr lang="en-US" sz="20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Small </a:t>
            </a:r>
            <a:r>
              <a:rPr lang="en-US" sz="20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Grains Specialist; University of Tennessee</a:t>
            </a:r>
            <a:endParaRPr lang="en-US" sz="20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5329535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Plant Management </a:t>
            </a:r>
            <a:r>
              <a:rPr lang="en-US" sz="24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Network</a:t>
            </a:r>
            <a:endParaRPr lang="en-US" sz="24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019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9177096" cy="68580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685800"/>
            <a:ext cx="3810000" cy="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-76200" y="2286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cs typeface="Times New Roman" pitchFamily="18" charset="0"/>
              </a:rPr>
              <a:t>Meeting Crop Demands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12" name="Right Triangle 11"/>
          <p:cNvSpPr/>
          <p:nvPr/>
        </p:nvSpPr>
        <p:spPr>
          <a:xfrm flipH="1">
            <a:off x="4613413" y="-1407608"/>
            <a:ext cx="4530587" cy="2017208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4" descr="https://ag.tennessee.edu/images/UTIA-3stack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"/>
            <a:ext cx="3124200" cy="5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257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hoto (1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flipH="1">
            <a:off x="-380999" y="0"/>
            <a:ext cx="9829800" cy="69342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0" y="685800"/>
            <a:ext cx="3810000" cy="0"/>
          </a:xfrm>
          <a:prstGeom prst="line">
            <a:avLst/>
          </a:prstGeom>
          <a:ln w="349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-76200" y="2286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Water and Cotton</a:t>
            </a:r>
            <a:endParaRPr lang="en-US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9" name="Right Triangle 8"/>
          <p:cNvSpPr/>
          <p:nvPr/>
        </p:nvSpPr>
        <p:spPr>
          <a:xfrm flipH="1">
            <a:off x="4613413" y="-1407608"/>
            <a:ext cx="4530587" cy="2017208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4" descr="https://ag.tennessee.edu/images/UTIA-3stack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"/>
            <a:ext cx="3124200" cy="5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601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81000" y="838200"/>
            <a:ext cx="8063758" cy="5894776"/>
            <a:chOff x="-106206" y="914400"/>
            <a:chExt cx="9008164" cy="61995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206" y="914400"/>
              <a:ext cx="9008164" cy="619957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990600" y="914400"/>
              <a:ext cx="5334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0" y="685800"/>
            <a:ext cx="3810000" cy="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-76200" y="2286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cs typeface="Times New Roman" pitchFamily="18" charset="0"/>
              </a:rPr>
              <a:t>Water and Cotton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6" name="Right Triangle 5"/>
          <p:cNvSpPr/>
          <p:nvPr/>
        </p:nvSpPr>
        <p:spPr>
          <a:xfrm flipH="1">
            <a:off x="4613413" y="-1407608"/>
            <a:ext cx="4530587" cy="2017208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https://ag.tennessee.edu/images/UTIA-3stack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"/>
            <a:ext cx="3124200" cy="5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76200" y="4038600"/>
            <a:ext cx="9601200" cy="289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353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81000" y="838200"/>
            <a:ext cx="8063758" cy="5894776"/>
            <a:chOff x="-106206" y="914400"/>
            <a:chExt cx="9008164" cy="61995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206" y="914400"/>
              <a:ext cx="9008164" cy="619957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990600" y="914400"/>
              <a:ext cx="5334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0" y="685800"/>
            <a:ext cx="3810000" cy="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-76200" y="2286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cs typeface="Times New Roman" pitchFamily="18" charset="0"/>
              </a:rPr>
              <a:t>Water and Cotton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6" name="Right Triangle 5"/>
          <p:cNvSpPr/>
          <p:nvPr/>
        </p:nvSpPr>
        <p:spPr>
          <a:xfrm flipH="1">
            <a:off x="4613413" y="-1407608"/>
            <a:ext cx="4530587" cy="2017208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https://ag.tennessee.edu/images/UTIA-3stack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"/>
            <a:ext cx="3124200" cy="5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005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1600"/>
            <a:ext cx="9144000" cy="235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0"/>
          <a:stretch/>
        </p:blipFill>
        <p:spPr>
          <a:xfrm>
            <a:off x="544055" y="990600"/>
            <a:ext cx="6237745" cy="424282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685800"/>
            <a:ext cx="3810000" cy="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-76200" y="2286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cs typeface="Times New Roman" pitchFamily="18" charset="0"/>
              </a:rPr>
              <a:t>Water and Cotton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11" name="Right Triangle 10"/>
          <p:cNvSpPr/>
          <p:nvPr/>
        </p:nvSpPr>
        <p:spPr>
          <a:xfrm flipH="1">
            <a:off x="4613413" y="-1407608"/>
            <a:ext cx="4530587" cy="2017208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4" descr="https://ag.tennessee.edu/images/UTIA-3stack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"/>
            <a:ext cx="3124200" cy="5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3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"/>
          <a:stretch/>
        </p:blipFill>
        <p:spPr>
          <a:xfrm>
            <a:off x="544054" y="1066800"/>
            <a:ext cx="6237745" cy="41666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1600"/>
            <a:ext cx="9144000" cy="23521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Connector 8"/>
          <p:cNvCxnSpPr/>
          <p:nvPr/>
        </p:nvCxnSpPr>
        <p:spPr>
          <a:xfrm>
            <a:off x="0" y="685800"/>
            <a:ext cx="3810000" cy="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-76200" y="2286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cs typeface="Times New Roman" pitchFamily="18" charset="0"/>
              </a:rPr>
              <a:t>Water and Cotton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11" name="Right Triangle 10"/>
          <p:cNvSpPr/>
          <p:nvPr/>
        </p:nvSpPr>
        <p:spPr>
          <a:xfrm flipH="1">
            <a:off x="4613413" y="-1407608"/>
            <a:ext cx="4530587" cy="2017208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4" descr="https://ag.tennessee.edu/images/UTIA-3stack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"/>
            <a:ext cx="3124200" cy="5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264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"/>
          <a:stretch/>
        </p:blipFill>
        <p:spPr>
          <a:xfrm>
            <a:off x="544053" y="1066800"/>
            <a:ext cx="6237745" cy="41666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1600"/>
            <a:ext cx="9144000" cy="23521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Connector 8"/>
          <p:cNvCxnSpPr/>
          <p:nvPr/>
        </p:nvCxnSpPr>
        <p:spPr>
          <a:xfrm>
            <a:off x="0" y="685800"/>
            <a:ext cx="3810000" cy="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-76200" y="2286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cs typeface="Times New Roman" pitchFamily="18" charset="0"/>
              </a:rPr>
              <a:t>Water and Cotton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11" name="Right Triangle 10"/>
          <p:cNvSpPr/>
          <p:nvPr/>
        </p:nvSpPr>
        <p:spPr>
          <a:xfrm flipH="1">
            <a:off x="4613413" y="-1407608"/>
            <a:ext cx="4530587" cy="2017208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4" descr="https://ag.tennessee.edu/images/UTIA-3stack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"/>
            <a:ext cx="3124200" cy="5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223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"/>
          <a:stretch/>
        </p:blipFill>
        <p:spPr>
          <a:xfrm>
            <a:off x="544053" y="1066800"/>
            <a:ext cx="6237745" cy="4166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1600"/>
            <a:ext cx="9144000" cy="23521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Connector 8"/>
          <p:cNvCxnSpPr/>
          <p:nvPr/>
        </p:nvCxnSpPr>
        <p:spPr>
          <a:xfrm>
            <a:off x="0" y="685800"/>
            <a:ext cx="3810000" cy="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-76200" y="2286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cs typeface="Times New Roman" pitchFamily="18" charset="0"/>
              </a:rPr>
              <a:t>Water and Cotton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11" name="Right Triangle 10"/>
          <p:cNvSpPr/>
          <p:nvPr/>
        </p:nvSpPr>
        <p:spPr>
          <a:xfrm flipH="1">
            <a:off x="4613413" y="-1407608"/>
            <a:ext cx="4530587" cy="2017208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4" descr="https://ag.tennessee.edu/images/UTIA-3stack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"/>
            <a:ext cx="3124200" cy="5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24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2"/>
          <a:stretch/>
        </p:blipFill>
        <p:spPr>
          <a:xfrm>
            <a:off x="544055" y="1066800"/>
            <a:ext cx="6237745" cy="4177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1600"/>
            <a:ext cx="9144000" cy="23521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Connector 8"/>
          <p:cNvCxnSpPr/>
          <p:nvPr/>
        </p:nvCxnSpPr>
        <p:spPr>
          <a:xfrm>
            <a:off x="0" y="685800"/>
            <a:ext cx="3810000" cy="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-76200" y="2286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cs typeface="Times New Roman" pitchFamily="18" charset="0"/>
              </a:rPr>
              <a:t>Water and Cotton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11" name="Right Triangle 10"/>
          <p:cNvSpPr/>
          <p:nvPr/>
        </p:nvSpPr>
        <p:spPr>
          <a:xfrm flipH="1">
            <a:off x="4613413" y="-1407608"/>
            <a:ext cx="4530587" cy="2017208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4" descr="https://ag.tennessee.edu/images/UTIA-3stack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"/>
            <a:ext cx="3124200" cy="5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492585"/>
              </p:ext>
            </p:extLst>
          </p:nvPr>
        </p:nvGraphicFramePr>
        <p:xfrm>
          <a:off x="6324600" y="2680209"/>
          <a:ext cx="2514600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87879">
                  <a:extLst>
                    <a:ext uri="{9D8B030D-6E8A-4147-A177-3AD203B41FA5}">
                      <a16:colId xmlns:a16="http://schemas.microsoft.com/office/drawing/2014/main" xmlns="" val="3977906136"/>
                    </a:ext>
                  </a:extLst>
                </a:gridCol>
                <a:gridCol w="1526721">
                  <a:extLst>
                    <a:ext uri="{9D8B030D-6E8A-4147-A177-3AD203B41FA5}">
                      <a16:colId xmlns:a16="http://schemas.microsoft.com/office/drawing/2014/main" xmlns="" val="26834831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Yield (lb/ac)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23092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878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5373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1,046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96723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1,104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7846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1,065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159224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70067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1600"/>
            <a:ext cx="9144000" cy="235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7" t="13280" r="37404" b="17188"/>
          <a:stretch/>
        </p:blipFill>
        <p:spPr bwMode="auto">
          <a:xfrm>
            <a:off x="1600200" y="1143000"/>
            <a:ext cx="6057900" cy="4708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0" y="685800"/>
            <a:ext cx="3810000" cy="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-76200" y="2286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cs typeface="Times New Roman" pitchFamily="18" charset="0"/>
              </a:rPr>
              <a:t>Cotton </a:t>
            </a:r>
            <a:r>
              <a:rPr lang="en-US" sz="2800" b="1" dirty="0" err="1" smtClean="0">
                <a:cs typeface="Times New Roman" pitchFamily="18" charset="0"/>
              </a:rPr>
              <a:t>Inc’s</a:t>
            </a:r>
            <a:r>
              <a:rPr lang="en-US" sz="2800" b="1" dirty="0" smtClean="0">
                <a:cs typeface="Times New Roman" pitchFamily="18" charset="0"/>
              </a:rPr>
              <a:t> Water Strategy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11" name="Right Triangle 10"/>
          <p:cNvSpPr/>
          <p:nvPr/>
        </p:nvSpPr>
        <p:spPr>
          <a:xfrm flipH="1">
            <a:off x="4613413" y="-1407608"/>
            <a:ext cx="4530587" cy="2017208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4" descr="https://ag.tennessee.edu/images/UTIA-3stack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"/>
            <a:ext cx="3124200" cy="5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358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1600"/>
            <a:ext cx="9144000" cy="23521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57200" y="990600"/>
            <a:ext cx="8458200" cy="4572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cs typeface="Times New Roman" pitchFamily="18" charset="0"/>
              </a:rPr>
              <a:t>Cotton agronomics</a:t>
            </a:r>
          </a:p>
          <a:p>
            <a:pPr lvl="1"/>
            <a:r>
              <a:rPr lang="en-US" dirty="0" smtClean="0">
                <a:cs typeface="Times New Roman" pitchFamily="18" charset="0"/>
              </a:rPr>
              <a:t>Water demands of a developing cotton crop are rarely met completely by the environment.</a:t>
            </a:r>
          </a:p>
          <a:p>
            <a:pPr lvl="1"/>
            <a:r>
              <a:rPr lang="en-US" dirty="0" smtClean="0">
                <a:cs typeface="Times New Roman" pitchFamily="18" charset="0"/>
              </a:rPr>
              <a:t>Cotton is an indeterminate, drought tolerant plant which does not perform well under saturated soil conditions.</a:t>
            </a:r>
          </a:p>
          <a:p>
            <a:r>
              <a:rPr lang="en-US" dirty="0" smtClean="0">
                <a:cs typeface="Times New Roman" pitchFamily="18" charset="0"/>
              </a:rPr>
              <a:t>Cover crop integration</a:t>
            </a:r>
          </a:p>
          <a:p>
            <a:pPr lvl="1"/>
            <a:r>
              <a:rPr lang="en-US" dirty="0" smtClean="0">
                <a:cs typeface="Times New Roman" pitchFamily="18" charset="0"/>
              </a:rPr>
              <a:t>Supports increased infiltration and </a:t>
            </a:r>
            <a:r>
              <a:rPr lang="en-US" dirty="0">
                <a:cs typeface="Times New Roman" pitchFamily="18" charset="0"/>
              </a:rPr>
              <a:t>water holding capacity </a:t>
            </a:r>
            <a:r>
              <a:rPr lang="en-US" dirty="0" smtClean="0">
                <a:cs typeface="Times New Roman" pitchFamily="18" charset="0"/>
              </a:rPr>
              <a:t>in the first year of integration</a:t>
            </a:r>
            <a:endParaRPr lang="en-US" dirty="0">
              <a:cs typeface="Times New Roman" pitchFamily="18" charset="0"/>
            </a:endParaRPr>
          </a:p>
          <a:p>
            <a:pPr lvl="1"/>
            <a:r>
              <a:rPr lang="en-US" dirty="0" smtClean="0">
                <a:cs typeface="Times New Roman" pitchFamily="18" charset="0"/>
              </a:rPr>
              <a:t>Allows less frequent, more thorough irrigation events </a:t>
            </a:r>
          </a:p>
          <a:p>
            <a:endParaRPr lang="en-US" dirty="0" smtClean="0">
              <a:cs typeface="Times New Roman" pitchFamily="18" charset="0"/>
            </a:endParaRPr>
          </a:p>
          <a:p>
            <a:pPr lvl="1"/>
            <a:endParaRPr lang="en-US" dirty="0">
              <a:cs typeface="Times New Roman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0" y="685800"/>
            <a:ext cx="3810000" cy="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 txBox="1">
            <a:spLocks/>
          </p:cNvSpPr>
          <p:nvPr/>
        </p:nvSpPr>
        <p:spPr>
          <a:xfrm>
            <a:off x="-76200" y="2286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cs typeface="Times New Roman" pitchFamily="18" charset="0"/>
              </a:rPr>
              <a:t>Take Home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9" name="Right Triangle 8"/>
          <p:cNvSpPr/>
          <p:nvPr/>
        </p:nvSpPr>
        <p:spPr>
          <a:xfrm flipH="1">
            <a:off x="4613413" y="-1407608"/>
            <a:ext cx="4530587" cy="2017208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4" descr="https://ag.tennessee.edu/images/UTIA-3stack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"/>
            <a:ext cx="3124200" cy="5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737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c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03111"/>
            <a:ext cx="9144000" cy="5954889"/>
          </a:xfrm>
          <a:prstGeom prst="rect">
            <a:avLst/>
          </a:prstGeom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219200"/>
            <a:ext cx="8610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429000" y="10668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MARICOPA, AZ</a:t>
            </a:r>
            <a:endParaRPr kumimoji="0" lang="en-US" sz="2000" b="1" i="0" u="none" strike="noStrike" kern="1200" normalizeH="0" baseline="0" noProof="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73621" y="6553200"/>
            <a:ext cx="335577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TIME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-1967672" y="3358633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VOLUMETRIC WATER CONTENT (%)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685800"/>
            <a:ext cx="3810000" cy="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-76200" y="2286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cs typeface="Times New Roman" pitchFamily="18" charset="0"/>
              </a:rPr>
              <a:t>Maximize Water Capture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19" name="Right Triangle 18"/>
          <p:cNvSpPr/>
          <p:nvPr/>
        </p:nvSpPr>
        <p:spPr>
          <a:xfrm flipH="1">
            <a:off x="4613413" y="-1407608"/>
            <a:ext cx="4530587" cy="2017208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4" descr="https://ag.tennessee.edu/images/UTIA-3stack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"/>
            <a:ext cx="3124200" cy="5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957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03111"/>
            <a:ext cx="9144000" cy="5954889"/>
          </a:xfrm>
          <a:prstGeom prst="rect">
            <a:avLst/>
          </a:prstGeom>
        </p:spPr>
      </p:pic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219200"/>
            <a:ext cx="8686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505200" y="10668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MARIANNA</a:t>
            </a:r>
            <a:r>
              <a:rPr lang="en-US" sz="2000" b="1" noProof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</a:rPr>
              <a:t>, AR</a:t>
            </a:r>
            <a:endParaRPr kumimoji="0" lang="en-US" sz="2000" b="1" i="0" u="none" strike="noStrike" kern="1200" normalizeH="0" baseline="0" noProof="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948933" y="347293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VOLUMETRIC WATER CONTENT (%)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73621" y="6553200"/>
            <a:ext cx="335577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TIME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-76200" y="4572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685800"/>
            <a:ext cx="3810000" cy="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>
          <a:xfrm>
            <a:off x="-76200" y="2286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cs typeface="Times New Roman" pitchFamily="18" charset="0"/>
              </a:rPr>
              <a:t>Maximize Water Capture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19" name="Right Triangle 18"/>
          <p:cNvSpPr/>
          <p:nvPr/>
        </p:nvSpPr>
        <p:spPr>
          <a:xfrm flipH="1">
            <a:off x="4613413" y="-1407608"/>
            <a:ext cx="4530587" cy="2017208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4" descr="https://ag.tennessee.edu/images/UTIA-3stack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"/>
            <a:ext cx="3124200" cy="5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>
          <a:xfrm>
            <a:off x="4457700" y="1741310"/>
            <a:ext cx="152400" cy="533400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5029200" y="1752600"/>
            <a:ext cx="152400" cy="533400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35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 trans="50000" brushSize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1600"/>
            <a:ext cx="9144000" cy="23521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0" y="685800"/>
            <a:ext cx="3810000" cy="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-76200" y="2286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cs typeface="Times New Roman" pitchFamily="18" charset="0"/>
              </a:rPr>
              <a:t>Maximize Water Capture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12" name="Right Triangle 11"/>
          <p:cNvSpPr/>
          <p:nvPr/>
        </p:nvSpPr>
        <p:spPr>
          <a:xfrm flipH="1">
            <a:off x="4613413" y="-1407608"/>
            <a:ext cx="4530587" cy="2017208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4" descr="https://ag.tennessee.edu/images/UTIA-3stack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"/>
            <a:ext cx="3124200" cy="5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0600"/>
            <a:ext cx="4587829" cy="3440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514600"/>
            <a:ext cx="4380303" cy="3285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000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 trans="50000" brushSize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1600"/>
            <a:ext cx="9144000" cy="23521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0" y="685800"/>
            <a:ext cx="3810000" cy="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-76200" y="2286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cs typeface="Times New Roman" pitchFamily="18" charset="0"/>
              </a:rPr>
              <a:t>Maximize Water Capture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12" name="Right Triangle 11"/>
          <p:cNvSpPr/>
          <p:nvPr/>
        </p:nvSpPr>
        <p:spPr>
          <a:xfrm flipH="1">
            <a:off x="4613413" y="-1407608"/>
            <a:ext cx="4530587" cy="2017208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4" descr="https://ag.tennessee.edu/images/UTIA-3stack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"/>
            <a:ext cx="3124200" cy="5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06" y="1289922"/>
            <a:ext cx="7207079" cy="436127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65764" y="2008414"/>
            <a:ext cx="19675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C00000"/>
                </a:solidFill>
              </a:rPr>
              <a:t>Wheat cover crop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65764" y="3984171"/>
            <a:ext cx="19675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426EDE"/>
                </a:solidFill>
              </a:rPr>
              <a:t>Fallow (no cover)</a:t>
            </a:r>
          </a:p>
        </p:txBody>
      </p:sp>
      <p:sp>
        <p:nvSpPr>
          <p:cNvPr id="13" name="Oval 12"/>
          <p:cNvSpPr/>
          <p:nvPr/>
        </p:nvSpPr>
        <p:spPr>
          <a:xfrm>
            <a:off x="5045528" y="3812704"/>
            <a:ext cx="1175657" cy="61993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5078185" y="2392118"/>
            <a:ext cx="1175657" cy="61993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594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 trans="50000" brushSize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1600"/>
            <a:ext cx="9144000" cy="23521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Connector 3"/>
          <p:cNvCxnSpPr/>
          <p:nvPr/>
        </p:nvCxnSpPr>
        <p:spPr>
          <a:xfrm>
            <a:off x="0" y="685800"/>
            <a:ext cx="3810000" cy="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>
            <a:off x="-76200" y="2286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cs typeface="Times New Roman" pitchFamily="18" charset="0"/>
              </a:rPr>
              <a:t>Maximize Water Capture</a:t>
            </a:r>
            <a:endParaRPr lang="en-US" sz="2800" b="1" dirty="0">
              <a:cs typeface="Times New Roman" pitchFamily="18" charset="0"/>
            </a:endParaRPr>
          </a:p>
        </p:txBody>
      </p:sp>
      <p:pic>
        <p:nvPicPr>
          <p:cNvPr id="6" name="Picture 4" descr="https://ag.tennessee.edu/images/UTIA-3stack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"/>
            <a:ext cx="3124200" cy="5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159"/>
            <a:ext cx="9144000" cy="49016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4400" y="54102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Matt Griggs, 2017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667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0" y="685800"/>
            <a:ext cx="3810000" cy="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 txBox="1">
            <a:spLocks/>
          </p:cNvSpPr>
          <p:nvPr/>
        </p:nvSpPr>
        <p:spPr>
          <a:xfrm>
            <a:off x="-76200" y="2286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cs typeface="Times New Roman" pitchFamily="18" charset="0"/>
              </a:rPr>
              <a:t>Maximize Water Capture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5" name="Right Triangle 4"/>
          <p:cNvSpPr/>
          <p:nvPr/>
        </p:nvSpPr>
        <p:spPr>
          <a:xfrm flipH="1">
            <a:off x="4613413" y="-1407608"/>
            <a:ext cx="4530587" cy="2017208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4" descr="https://ag.tennessee.edu/images/UTIA-3stack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"/>
            <a:ext cx="3124200" cy="5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4244876"/>
            <a:ext cx="9144000" cy="267765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 smtClean="0">
                <a:latin typeface="Calibri" panose="020F0502020204030204" pitchFamily="34" charset="0"/>
              </a:rPr>
              <a:t>Dryland Production</a:t>
            </a:r>
            <a:endParaRPr lang="en-US" sz="2400" dirty="0" smtClean="0">
              <a:latin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0" dirty="0" smtClean="0">
                <a:latin typeface="Calibri" panose="020F0502020204030204" pitchFamily="34" charset="0"/>
              </a:rPr>
              <a:t>Increased infiltration and water holding capacity IN YEAR 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Irrigated production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Reduce time in which soil stays saturated after irrigation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Increase the quantity of water in which you can apply in each turn</a:t>
            </a:r>
            <a:endParaRPr lang="en-US" sz="24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Species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Heavy monocot mixtures. . .  Greater C:N ratios</a:t>
            </a:r>
            <a:endParaRPr lang="en-US" sz="2400" b="0" dirty="0"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641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1600"/>
            <a:ext cx="9144000" cy="23521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57200" y="990600"/>
            <a:ext cx="8458200" cy="4572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cs typeface="Times New Roman" pitchFamily="18" charset="0"/>
              </a:rPr>
              <a:t>Cotton agronomics</a:t>
            </a:r>
          </a:p>
          <a:p>
            <a:pPr lvl="1"/>
            <a:r>
              <a:rPr lang="en-US" dirty="0" smtClean="0">
                <a:cs typeface="Times New Roman" pitchFamily="18" charset="0"/>
              </a:rPr>
              <a:t>Water demands of a developing cotton crop are rarely met completely by the environment.</a:t>
            </a:r>
          </a:p>
          <a:p>
            <a:pPr lvl="1"/>
            <a:r>
              <a:rPr lang="en-US" dirty="0" smtClean="0">
                <a:cs typeface="Times New Roman" pitchFamily="18" charset="0"/>
              </a:rPr>
              <a:t>Cotton is an indeterminate, drought tolerant plant which does not perform well under saturated soil conditions.</a:t>
            </a:r>
          </a:p>
          <a:p>
            <a:r>
              <a:rPr lang="en-US" dirty="0" smtClean="0">
                <a:cs typeface="Times New Roman" pitchFamily="18" charset="0"/>
              </a:rPr>
              <a:t>Cover crop integration</a:t>
            </a:r>
          </a:p>
          <a:p>
            <a:pPr lvl="1"/>
            <a:r>
              <a:rPr lang="en-US" dirty="0" smtClean="0">
                <a:cs typeface="Times New Roman" pitchFamily="18" charset="0"/>
              </a:rPr>
              <a:t>Supports increased infiltration and </a:t>
            </a:r>
            <a:r>
              <a:rPr lang="en-US" dirty="0">
                <a:cs typeface="Times New Roman" pitchFamily="18" charset="0"/>
              </a:rPr>
              <a:t>water holding capacity </a:t>
            </a:r>
            <a:r>
              <a:rPr lang="en-US" dirty="0" smtClean="0">
                <a:cs typeface="Times New Roman" pitchFamily="18" charset="0"/>
              </a:rPr>
              <a:t>in year one</a:t>
            </a:r>
            <a:endParaRPr lang="en-US" dirty="0">
              <a:cs typeface="Times New Roman" pitchFamily="18" charset="0"/>
            </a:endParaRPr>
          </a:p>
          <a:p>
            <a:pPr lvl="1"/>
            <a:r>
              <a:rPr lang="en-US" dirty="0" smtClean="0">
                <a:cs typeface="Times New Roman" pitchFamily="18" charset="0"/>
              </a:rPr>
              <a:t>Allows less frequent, more thorough irrigation events </a:t>
            </a:r>
          </a:p>
          <a:p>
            <a:endParaRPr lang="en-US" dirty="0" smtClean="0">
              <a:cs typeface="Times New Roman" pitchFamily="18" charset="0"/>
            </a:endParaRPr>
          </a:p>
          <a:p>
            <a:pPr lvl="1"/>
            <a:endParaRPr lang="en-US" dirty="0">
              <a:cs typeface="Times New Roman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0" y="685800"/>
            <a:ext cx="3810000" cy="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 txBox="1">
            <a:spLocks/>
          </p:cNvSpPr>
          <p:nvPr/>
        </p:nvSpPr>
        <p:spPr>
          <a:xfrm>
            <a:off x="-76200" y="2286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cs typeface="Times New Roman" pitchFamily="18" charset="0"/>
              </a:rPr>
              <a:t>Take Home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9" name="Right Triangle 8"/>
          <p:cNvSpPr/>
          <p:nvPr/>
        </p:nvSpPr>
        <p:spPr>
          <a:xfrm flipH="1">
            <a:off x="4613413" y="-1407608"/>
            <a:ext cx="4530587" cy="2017208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4" descr="https://ag.tennessee.edu/images/UTIA-3stack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"/>
            <a:ext cx="3124200" cy="5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889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38166" y="-71004"/>
            <a:ext cx="9358366" cy="990600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+mj-lt"/>
            </a:endParaRPr>
          </a:p>
        </p:txBody>
      </p:sp>
      <p:pic>
        <p:nvPicPr>
          <p:cNvPr id="10" name="Picture 4" descr="https://ag.tennessee.edu/images/UTIA-3stack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9709"/>
            <a:ext cx="4813935" cy="77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191000" y="3886200"/>
            <a:ext cx="4881032" cy="3385704"/>
          </a:xfrm>
          <a:prstGeom prst="rect">
            <a:avLst/>
          </a:prstGeom>
          <a:solidFill>
            <a:srgbClr val="000000">
              <a:alpha val="0"/>
            </a:srgbClr>
          </a:solidFill>
          <a:ln w="9525" cmpd="sng">
            <a:noFill/>
            <a:miter lim="800000"/>
            <a:headEnd/>
            <a:tailEnd/>
          </a:ln>
          <a:effectLst/>
        </p:spPr>
        <p:txBody>
          <a:bodyPr wrap="square" lIns="115498" tIns="57749" rIns="115498" bIns="57749">
            <a:noAutofit/>
          </a:bodyPr>
          <a:lstStyle/>
          <a:p>
            <a:pPr algn="r"/>
            <a:r>
              <a:rPr lang="en-US" sz="2000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/>
                <a:ea typeface="Adobe Heiti Std R" pitchFamily="34" charset="-128"/>
              </a:rPr>
              <a:t>Tyson B. Raper, PhD</a:t>
            </a:r>
          </a:p>
          <a:p>
            <a:pPr algn="r"/>
            <a:r>
              <a:rPr lang="en-US" sz="1400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/>
                <a:ea typeface="Adobe Heiti Std R" pitchFamily="34" charset="-128"/>
              </a:rPr>
              <a:t>Assistant Professor, Cotton and Small Grains</a:t>
            </a:r>
          </a:p>
          <a:p>
            <a:pPr algn="r"/>
            <a:r>
              <a:rPr lang="en-US" sz="1400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/>
                <a:ea typeface="Adobe Heiti Std R" pitchFamily="34" charset="-128"/>
              </a:rPr>
              <a:t>University of Tennessee- Dept. of Plant Sciences</a:t>
            </a:r>
          </a:p>
          <a:p>
            <a:pPr algn="r"/>
            <a:r>
              <a:rPr lang="en-US" sz="1400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/>
                <a:ea typeface="Adobe Heiti Std R" pitchFamily="34" charset="-128"/>
              </a:rPr>
              <a:t>West Tennessee Research and Education Center</a:t>
            </a:r>
          </a:p>
          <a:p>
            <a:pPr algn="r"/>
            <a:r>
              <a:rPr lang="en-US" sz="1400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/>
                <a:ea typeface="Adobe Heiti Std R" pitchFamily="34" charset="-128"/>
              </a:rPr>
              <a:t>605 Airways Blvd. Jackson, TN </a:t>
            </a:r>
            <a:r>
              <a:rPr lang="en-US" sz="1400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/>
                <a:ea typeface="Adobe Heiti Std R" pitchFamily="34" charset="-128"/>
              </a:rPr>
              <a:t>38301</a:t>
            </a:r>
          </a:p>
          <a:p>
            <a:pPr algn="r"/>
            <a:endParaRPr lang="en-US" sz="2000" dirty="0" smtClean="0">
              <a:ln w="6350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/>
              <a:ea typeface="Adobe Heiti Std R" pitchFamily="34" charset="-128"/>
            </a:endParaRPr>
          </a:p>
          <a:p>
            <a:pPr algn="r"/>
            <a:endParaRPr lang="en-US" sz="2000" dirty="0">
              <a:ln w="6350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/>
              <a:ea typeface="Adobe Heiti Std R" pitchFamily="34" charset="-128"/>
            </a:endParaRPr>
          </a:p>
          <a:p>
            <a:pPr algn="r"/>
            <a:r>
              <a:rPr lang="en-US" sz="2000" dirty="0" smtClean="0">
                <a:ln w="0" cap="rnd" cmpd="sng">
                  <a:noFill/>
                  <a:prstDash val="solid"/>
                </a:ln>
                <a:solidFill>
                  <a:srgbClr val="FF0000"/>
                </a:solidFill>
                <a:effectLst/>
                <a:ea typeface="Adobe Heiti Std R" pitchFamily="34" charset="-128"/>
                <a:hlinkClick r:id="rId6"/>
              </a:rPr>
              <a:t>@</a:t>
            </a:r>
            <a:r>
              <a:rPr lang="en-US" sz="2000" dirty="0" err="1" smtClean="0">
                <a:ln w="0" cap="rnd" cmpd="sng">
                  <a:noFill/>
                  <a:prstDash val="solid"/>
                </a:ln>
                <a:solidFill>
                  <a:srgbClr val="FF0000"/>
                </a:solidFill>
                <a:effectLst/>
                <a:ea typeface="Adobe Heiti Std R" pitchFamily="34" charset="-128"/>
                <a:hlinkClick r:id="rId6"/>
              </a:rPr>
              <a:t>TysonRaper</a:t>
            </a:r>
            <a:endParaRPr lang="en-US" sz="2000" dirty="0" smtClean="0">
              <a:ln w="0" cap="rnd" cmpd="sng">
                <a:noFill/>
                <a:prstDash val="solid"/>
              </a:ln>
              <a:solidFill>
                <a:srgbClr val="FF0000"/>
              </a:solidFill>
              <a:effectLst/>
              <a:ea typeface="Adobe Heiti Std R" pitchFamily="34" charset="-128"/>
            </a:endParaRPr>
          </a:p>
          <a:p>
            <a:pPr algn="r"/>
            <a:r>
              <a:rPr lang="en-US" sz="2000" dirty="0" smtClean="0">
                <a:ln w="0" cap="rnd" cmpd="sng">
                  <a:noFill/>
                  <a:prstDash val="solid"/>
                </a:ln>
                <a:solidFill>
                  <a:srgbClr val="FF0000"/>
                </a:solidFill>
                <a:effectLst/>
                <a:ea typeface="Adobe Heiti Std R" pitchFamily="34" charset="-128"/>
                <a:hlinkClick r:id="rId7"/>
              </a:rPr>
              <a:t>traper@utk.edu</a:t>
            </a:r>
            <a:endParaRPr lang="en-US" sz="2000" dirty="0">
              <a:ln w="0" cap="rnd" cmpd="sng">
                <a:noFill/>
                <a:prstDash val="solid"/>
              </a:ln>
              <a:solidFill>
                <a:srgbClr val="FF0000"/>
              </a:solidFill>
              <a:effectLst/>
              <a:ea typeface="Adobe Heiti Std R" pitchFamily="34" charset="-128"/>
            </a:endParaRPr>
          </a:p>
          <a:p>
            <a:pPr algn="r"/>
            <a:r>
              <a:rPr lang="en-US" sz="2000" dirty="0" smtClean="0">
                <a:ln w="0" cap="rnd" cmpd="sng">
                  <a:noFill/>
                  <a:prstDash val="solid"/>
                </a:ln>
                <a:solidFill>
                  <a:srgbClr val="FF0000"/>
                </a:solidFill>
                <a:effectLst/>
                <a:ea typeface="Adobe Heiti Std R" pitchFamily="34" charset="-128"/>
                <a:hlinkClick r:id="rId8"/>
              </a:rPr>
              <a:t>news.utcrops.com</a:t>
            </a:r>
            <a:endParaRPr lang="en-US" sz="2000" b="1" dirty="0">
              <a:ln w="0" cap="rnd" cmpd="sng">
                <a:noFill/>
                <a:prstDash val="solid"/>
              </a:ln>
              <a:solidFill>
                <a:srgbClr val="FF0000"/>
              </a:solidFill>
              <a:effectLst/>
              <a:ea typeface="Adobe Heiti Std R" pitchFamily="34" charset="-128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17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051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 t="7616" r="10541"/>
          <a:stretch/>
        </p:blipFill>
        <p:spPr>
          <a:xfrm flipH="1">
            <a:off x="4579941" y="-206316"/>
            <a:ext cx="5173659" cy="721671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scene3d>
            <a:camera prst="orthographicFront">
              <a:rot lat="60000" lon="60000" rev="0"/>
            </a:camera>
            <a:lightRig rig="threePt" dir="t"/>
          </a:scene3d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76200" y="2286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cs typeface="Times New Roman" pitchFamily="18" charset="0"/>
              </a:rPr>
              <a:t>Outline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6200" y="838200"/>
            <a:ext cx="4495800" cy="426474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+mj-lt"/>
                <a:cs typeface="Times New Roman" pitchFamily="18" charset="0"/>
              </a:rPr>
              <a:t>Overview of Water Management</a:t>
            </a:r>
          </a:p>
          <a:p>
            <a:pPr lvl="1"/>
            <a:r>
              <a:rPr lang="en-US" dirty="0" smtClean="0">
                <a:latin typeface="+mj-lt"/>
                <a:cs typeface="Times New Roman" pitchFamily="18" charset="0"/>
              </a:rPr>
              <a:t>Cotton water use</a:t>
            </a:r>
          </a:p>
          <a:p>
            <a:pPr lvl="1"/>
            <a:r>
              <a:rPr lang="en-US" dirty="0" smtClean="0">
                <a:latin typeface="+mj-lt"/>
                <a:cs typeface="Times New Roman" pitchFamily="18" charset="0"/>
              </a:rPr>
              <a:t>Rainfall patterns</a:t>
            </a:r>
          </a:p>
          <a:p>
            <a:pPr lvl="1"/>
            <a:r>
              <a:rPr lang="en-US" dirty="0" smtClean="0">
                <a:latin typeface="+mj-lt"/>
                <a:cs typeface="Times New Roman" pitchFamily="18" charset="0"/>
              </a:rPr>
              <a:t>Atmospheric demand</a:t>
            </a:r>
          </a:p>
          <a:p>
            <a:r>
              <a:rPr lang="en-US" dirty="0">
                <a:cs typeface="Times New Roman" pitchFamily="18" charset="0"/>
              </a:rPr>
              <a:t>Increasing WUE with Covers</a:t>
            </a:r>
          </a:p>
          <a:p>
            <a:pPr lvl="1"/>
            <a:r>
              <a:rPr lang="en-US" dirty="0" smtClean="0">
                <a:latin typeface="+mj-lt"/>
                <a:cs typeface="Times New Roman" pitchFamily="18" charset="0"/>
              </a:rPr>
              <a:t>Experiment station research results</a:t>
            </a:r>
          </a:p>
          <a:p>
            <a:pPr lvl="1"/>
            <a:r>
              <a:rPr lang="en-US" dirty="0" smtClean="0">
                <a:latin typeface="+mj-lt"/>
                <a:cs typeface="Times New Roman" pitchFamily="18" charset="0"/>
              </a:rPr>
              <a:t>On-farm experiences</a:t>
            </a:r>
            <a:endParaRPr lang="en-US" dirty="0">
              <a:latin typeface="+mj-lt"/>
              <a:cs typeface="Times New Roman" pitchFamily="18" charset="0"/>
            </a:endParaRPr>
          </a:p>
          <a:p>
            <a:pPr lvl="1"/>
            <a:endParaRPr lang="en-US" dirty="0" smtClean="0">
              <a:latin typeface="+mj-lt"/>
              <a:cs typeface="Times New Roman" pitchFamily="18" charset="0"/>
            </a:endParaRPr>
          </a:p>
          <a:p>
            <a:pPr lvl="1"/>
            <a:endParaRPr lang="en-US" dirty="0" smtClean="0">
              <a:latin typeface="+mj-lt"/>
              <a:cs typeface="Times New Roman" pitchFamily="18" charset="0"/>
            </a:endParaRPr>
          </a:p>
          <a:p>
            <a:pPr lvl="1"/>
            <a:endParaRPr lang="en-US" dirty="0" smtClean="0">
              <a:latin typeface="+mj-lt"/>
              <a:cs typeface="Times New Roman" pitchFamily="18" charset="0"/>
            </a:endParaRPr>
          </a:p>
        </p:txBody>
      </p:sp>
      <p:pic>
        <p:nvPicPr>
          <p:cNvPr id="15" name="Picture 14" descr="200.JPG"/>
          <p:cNvPicPr>
            <a:picLocks noChangeAspect="1"/>
          </p:cNvPicPr>
          <p:nvPr/>
        </p:nvPicPr>
        <p:blipFill rotWithShape="1">
          <a:blip r:embed="rId6" cstate="print"/>
          <a:srcRect t="21512"/>
          <a:stretch/>
        </p:blipFill>
        <p:spPr>
          <a:xfrm>
            <a:off x="-1104900" y="5102942"/>
            <a:ext cx="7048500" cy="2517058"/>
          </a:xfrm>
          <a:prstGeom prst="snip1Rect">
            <a:avLst>
              <a:gd name="adj" fmla="val 50000"/>
            </a:avLst>
          </a:prstGeom>
          <a:ln>
            <a:noFill/>
          </a:ln>
          <a:effectLst>
            <a:softEdge rad="112500"/>
          </a:effectLst>
        </p:spPr>
      </p:pic>
      <p:cxnSp>
        <p:nvCxnSpPr>
          <p:cNvPr id="17" name="Straight Connector 16"/>
          <p:cNvCxnSpPr/>
          <p:nvPr/>
        </p:nvCxnSpPr>
        <p:spPr>
          <a:xfrm>
            <a:off x="0" y="685800"/>
            <a:ext cx="3352800" cy="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Triangle 17"/>
          <p:cNvSpPr/>
          <p:nvPr/>
        </p:nvSpPr>
        <p:spPr>
          <a:xfrm flipH="1">
            <a:off x="4613413" y="-1407608"/>
            <a:ext cx="4530587" cy="2017208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4" descr="https://ag.tennessee.edu/images/UTIA-3stack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"/>
            <a:ext cx="3124200" cy="5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09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hoto (1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flipH="1">
            <a:off x="-380999" y="0"/>
            <a:ext cx="9829800" cy="6934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511277" y="-129382"/>
            <a:ext cx="10058400" cy="7162800"/>
          </a:xfrm>
          <a:prstGeom prst="rect">
            <a:avLst/>
          </a:prstGeom>
          <a:solidFill>
            <a:srgbClr val="FFFFFF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76200" y="2286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1" dirty="0">
              <a:cs typeface="Times New Roman" pitchFamily="18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6" t="8333" r="36023" b="23923"/>
          <a:stretch/>
        </p:blipFill>
        <p:spPr bwMode="auto">
          <a:xfrm>
            <a:off x="2526425" y="1440782"/>
            <a:ext cx="4026776" cy="5264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0" y="685800"/>
            <a:ext cx="3810000" cy="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-76200" y="2286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cs typeface="Times New Roman" pitchFamily="18" charset="0"/>
              </a:rPr>
              <a:t>Take Home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11" name="Right Triangle 10"/>
          <p:cNvSpPr/>
          <p:nvPr/>
        </p:nvSpPr>
        <p:spPr>
          <a:xfrm flipH="1">
            <a:off x="4613413" y="-1407608"/>
            <a:ext cx="4530587" cy="2017208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4" descr="https://ag.tennessee.edu/images/UTIA-3stack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"/>
            <a:ext cx="3124200" cy="5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511277" y="849868"/>
            <a:ext cx="1005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hlinkClick r:id="rId7"/>
              </a:rPr>
              <a:t>Cotton Irrigation Management for Humid Regions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517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hoto (1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flipH="1">
            <a:off x="-304800" y="-76200"/>
            <a:ext cx="9829800" cy="6934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72979" y="-296779"/>
            <a:ext cx="10058400" cy="7162800"/>
          </a:xfrm>
          <a:prstGeom prst="rect">
            <a:avLst/>
          </a:prstGeom>
          <a:solidFill>
            <a:srgbClr val="FFFFFF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8600" y="1009865"/>
            <a:ext cx="8458200" cy="49831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>
                <a:cs typeface="Times New Roman" pitchFamily="18" charset="0"/>
              </a:rPr>
              <a:t>Framework for understanding crop water use:</a:t>
            </a:r>
          </a:p>
          <a:p>
            <a:pPr lvl="1"/>
            <a:r>
              <a:rPr lang="en-US" sz="2200" dirty="0" smtClean="0">
                <a:cs typeface="Times New Roman" pitchFamily="18" charset="0"/>
              </a:rPr>
              <a:t>Crop Coefficient approach for estimated evapotranspiration (ET):</a:t>
            </a:r>
          </a:p>
          <a:p>
            <a:pPr lvl="1"/>
            <a:endParaRPr lang="en-US" sz="2200" dirty="0" smtClean="0">
              <a:cs typeface="Times New Roman" pitchFamily="18" charset="0"/>
            </a:endParaRPr>
          </a:p>
          <a:p>
            <a:pPr lvl="1"/>
            <a:endParaRPr lang="en-US" sz="2200" dirty="0" smtClean="0">
              <a:cs typeface="Times New Roman" pitchFamily="18" charset="0"/>
            </a:endParaRPr>
          </a:p>
          <a:p>
            <a:pPr lvl="1"/>
            <a:endParaRPr lang="en-US" sz="2200" dirty="0" smtClean="0">
              <a:cs typeface="Times New Roman" pitchFamily="18" charset="0"/>
            </a:endParaRPr>
          </a:p>
          <a:p>
            <a:pPr lvl="1"/>
            <a:r>
              <a:rPr lang="en-US" sz="2200" dirty="0" smtClean="0">
                <a:cs typeface="Times New Roman" pitchFamily="18" charset="0"/>
              </a:rPr>
              <a:t>Where:</a:t>
            </a:r>
          </a:p>
          <a:p>
            <a:pPr lvl="2"/>
            <a:r>
              <a:rPr lang="en-US" sz="1800" dirty="0" smtClean="0">
                <a:cs typeface="Times New Roman" pitchFamily="18" charset="0"/>
              </a:rPr>
              <a:t>ET</a:t>
            </a:r>
            <a:r>
              <a:rPr lang="en-US" sz="1800" baseline="-25000" dirty="0" smtClean="0">
                <a:cs typeface="Times New Roman" pitchFamily="18" charset="0"/>
              </a:rPr>
              <a:t>C </a:t>
            </a:r>
            <a:r>
              <a:rPr lang="en-US" sz="1800" dirty="0" smtClean="0">
                <a:cs typeface="Times New Roman" pitchFamily="18" charset="0"/>
              </a:rPr>
              <a:t>= estimated crop ET</a:t>
            </a:r>
          </a:p>
          <a:p>
            <a:pPr lvl="2"/>
            <a:r>
              <a:rPr lang="en-US" sz="1800" dirty="0" smtClean="0">
                <a:cs typeface="Times New Roman" pitchFamily="18" charset="0"/>
              </a:rPr>
              <a:t>K</a:t>
            </a:r>
            <a:r>
              <a:rPr lang="en-US" sz="1800" baseline="-25000" dirty="0" smtClean="0">
                <a:cs typeface="Times New Roman" pitchFamily="18" charset="0"/>
              </a:rPr>
              <a:t>C</a:t>
            </a:r>
            <a:r>
              <a:rPr lang="en-US" sz="1800" dirty="0" smtClean="0">
                <a:cs typeface="Times New Roman" pitchFamily="18" charset="0"/>
              </a:rPr>
              <a:t> = crop coefficient</a:t>
            </a:r>
          </a:p>
          <a:p>
            <a:pPr lvl="2"/>
            <a:r>
              <a:rPr lang="en-US" sz="1800" dirty="0" smtClean="0">
                <a:cs typeface="Times New Roman" pitchFamily="18" charset="0"/>
              </a:rPr>
              <a:t>ET</a:t>
            </a:r>
            <a:r>
              <a:rPr lang="en-US" sz="1800" baseline="-25000" dirty="0" smtClean="0">
                <a:cs typeface="Times New Roman" pitchFamily="18" charset="0"/>
              </a:rPr>
              <a:t>O </a:t>
            </a:r>
            <a:r>
              <a:rPr lang="en-US" sz="1800" dirty="0" smtClean="0">
                <a:cs typeface="Times New Roman" pitchFamily="18" charset="0"/>
              </a:rPr>
              <a:t>= Penman-</a:t>
            </a:r>
            <a:r>
              <a:rPr lang="en-US" sz="1800" dirty="0" err="1" smtClean="0">
                <a:cs typeface="Times New Roman" pitchFamily="18" charset="0"/>
              </a:rPr>
              <a:t>Monteith</a:t>
            </a:r>
            <a:r>
              <a:rPr lang="en-US" sz="1800" dirty="0" smtClean="0">
                <a:cs typeface="Times New Roman" pitchFamily="18" charset="0"/>
              </a:rPr>
              <a:t> reference ET (FAO-56)</a:t>
            </a:r>
            <a:r>
              <a:rPr lang="en-US" sz="1800" baseline="-25000" dirty="0" smtClean="0">
                <a:cs typeface="Times New Roman" pitchFamily="18" charset="0"/>
              </a:rPr>
              <a:t> </a:t>
            </a:r>
          </a:p>
          <a:p>
            <a:pPr lvl="1"/>
            <a:endParaRPr lang="en-US" sz="2200" dirty="0" smtClean="0"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7054317"/>
              </p:ext>
            </p:extLst>
          </p:nvPr>
        </p:nvGraphicFramePr>
        <p:xfrm>
          <a:off x="1981200" y="2286000"/>
          <a:ext cx="2974975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7" name="Equation" r:id="rId6" imgW="1015920" imgH="177480" progId="Equation.3">
                  <p:embed/>
                </p:oleObj>
              </mc:Choice>
              <mc:Fallback>
                <p:oleObj name="Equation" r:id="rId6" imgW="10159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286000"/>
                        <a:ext cx="2974975" cy="51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0" y="685800"/>
            <a:ext cx="3810000" cy="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-76200" y="2286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cs typeface="Times New Roman" pitchFamily="18" charset="0"/>
              </a:rPr>
              <a:t>Crop Water Use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17" name="Right Triangle 16"/>
          <p:cNvSpPr/>
          <p:nvPr/>
        </p:nvSpPr>
        <p:spPr>
          <a:xfrm flipH="1">
            <a:off x="4613413" y="-1407608"/>
            <a:ext cx="4530587" cy="2017208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4" descr="https://ag.tennessee.edu/images/UTIA-3stack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"/>
            <a:ext cx="3124200" cy="5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07088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hoto (1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flipH="1">
            <a:off x="-304800" y="-76200"/>
            <a:ext cx="9829800" cy="6934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533400" y="-190500"/>
            <a:ext cx="10058400" cy="7162800"/>
          </a:xfrm>
          <a:prstGeom prst="rect">
            <a:avLst/>
          </a:prstGeom>
          <a:solidFill>
            <a:srgbClr val="FFFFFF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1763688" y="4986777"/>
            <a:ext cx="1091743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1763688" y="2551654"/>
            <a:ext cx="1944216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2" name="Picture 2" descr="C:\Users\gvellidis.TIFTON_CAMPUS\Documents\DATA\1Text\Proceedings\Beltwide Conference\2014 Beltwide Conference\Kc graph v2.e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01" y="1424301"/>
            <a:ext cx="6949227" cy="543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/>
          <p:cNvCxnSpPr/>
          <p:nvPr/>
        </p:nvCxnSpPr>
        <p:spPr bwMode="auto">
          <a:xfrm flipV="1">
            <a:off x="4230805" y="1953246"/>
            <a:ext cx="0" cy="4248472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2926448" y="1945294"/>
            <a:ext cx="0" cy="4248472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5656430" y="1953245"/>
            <a:ext cx="0" cy="4248472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2926448" y="5669355"/>
            <a:ext cx="0" cy="49342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3876119" y="5669355"/>
            <a:ext cx="0" cy="49342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6599757" y="5669355"/>
            <a:ext cx="0" cy="49342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35"/>
          <p:cNvSpPr txBox="1"/>
          <p:nvPr/>
        </p:nvSpPr>
        <p:spPr>
          <a:xfrm>
            <a:off x="2555776" y="5165299"/>
            <a:ext cx="692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1st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Square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25489" y="5165299"/>
            <a:ext cx="680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1st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Flower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56176" y="5165299"/>
            <a:ext cx="898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1st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Open Boll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8033572"/>
              </p:ext>
            </p:extLst>
          </p:nvPr>
        </p:nvGraphicFramePr>
        <p:xfrm>
          <a:off x="3333306" y="762000"/>
          <a:ext cx="2900363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6" name="Equation" r:id="rId7" imgW="990360" imgH="228600" progId="Equation.3">
                  <p:embed/>
                </p:oleObj>
              </mc:Choice>
              <mc:Fallback>
                <p:oleObj name="Equation" r:id="rId7" imgW="990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306" y="762000"/>
                        <a:ext cx="2900363" cy="66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5638800" y="785648"/>
            <a:ext cx="609600" cy="58595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685800"/>
            <a:ext cx="3810000" cy="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/>
          <p:cNvSpPr txBox="1">
            <a:spLocks/>
          </p:cNvSpPr>
          <p:nvPr/>
        </p:nvSpPr>
        <p:spPr>
          <a:xfrm>
            <a:off x="-76200" y="2286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cs typeface="Times New Roman" pitchFamily="18" charset="0"/>
              </a:rPr>
              <a:t>Crop Water Use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39" name="Right Triangle 38"/>
          <p:cNvSpPr/>
          <p:nvPr/>
        </p:nvSpPr>
        <p:spPr>
          <a:xfrm flipH="1">
            <a:off x="4613413" y="-1407608"/>
            <a:ext cx="4530587" cy="2017208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" name="Picture 4" descr="https://ag.tennessee.edu/images/UTIA-3stacke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"/>
            <a:ext cx="3124200" cy="5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2569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1371601"/>
            <a:ext cx="8686801" cy="1441520"/>
          </a:xfrm>
        </p:spPr>
        <p:txBody>
          <a:bodyPr>
            <a:normAutofit/>
          </a:bodyPr>
          <a:lstStyle/>
          <a:p>
            <a:pPr lvl="1"/>
            <a:r>
              <a:rPr lang="en-US" smtClean="0">
                <a:cs typeface="Times New Roman" panose="02020603050405020304" pitchFamily="18" charset="0"/>
              </a:rPr>
              <a:t>40-50 </a:t>
            </a:r>
            <a:r>
              <a:rPr lang="en-US" dirty="0" smtClean="0">
                <a:cs typeface="Times New Roman" panose="02020603050405020304" pitchFamily="18" charset="0"/>
              </a:rPr>
              <a:t>in. per year in dry, hot environments</a:t>
            </a:r>
          </a:p>
          <a:p>
            <a:pPr lvl="1"/>
            <a:r>
              <a:rPr lang="en-US" dirty="0" smtClean="0">
                <a:cs typeface="Times New Roman" panose="02020603050405020304" pitchFamily="18" charset="0"/>
              </a:rPr>
              <a:t>20-30 in. per year in humid, moderate environments</a:t>
            </a:r>
          </a:p>
        </p:txBody>
      </p:sp>
      <p:pic>
        <p:nvPicPr>
          <p:cNvPr id="5" name="Picture 2" descr="http://www.wcc.nrcs.usda.gov/images/PRISM_Precip_new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13121"/>
            <a:ext cx="5638800" cy="3827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1237513"/>
              </p:ext>
            </p:extLst>
          </p:nvPr>
        </p:nvGraphicFramePr>
        <p:xfrm>
          <a:off x="2876106" y="762000"/>
          <a:ext cx="2900363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2" name="Equation" r:id="rId6" imgW="990360" imgH="228600" progId="Equation.3">
                  <p:embed/>
                </p:oleObj>
              </mc:Choice>
              <mc:Fallback>
                <p:oleObj name="Equation" r:id="rId6" imgW="990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6106" y="762000"/>
                        <a:ext cx="2900363" cy="66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4038599" y="785648"/>
            <a:ext cx="862977" cy="58595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685800"/>
            <a:ext cx="3810000" cy="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-76200" y="2286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cs typeface="Times New Roman" pitchFamily="18" charset="0"/>
              </a:rPr>
              <a:t>Environmental Demand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18" name="Right Triangle 17"/>
          <p:cNvSpPr/>
          <p:nvPr/>
        </p:nvSpPr>
        <p:spPr>
          <a:xfrm flipH="1">
            <a:off x="4613413" y="-1407608"/>
            <a:ext cx="4530587" cy="2017208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4" descr="https://ag.tennessee.edu/images/UTIA-3stack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"/>
            <a:ext cx="3124200" cy="5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9611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hoto (1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flipH="1">
            <a:off x="-380999" y="0"/>
            <a:ext cx="9829800" cy="6934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511277" y="-129382"/>
            <a:ext cx="10058400" cy="7162800"/>
          </a:xfrm>
          <a:prstGeom prst="rect">
            <a:avLst/>
          </a:prstGeom>
          <a:solidFill>
            <a:srgbClr val="FFFFFF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2" y="4620062"/>
            <a:ext cx="3253246" cy="208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083400" y="1371600"/>
            <a:ext cx="4724400" cy="3075653"/>
            <a:chOff x="4250088" y="1161281"/>
            <a:chExt cx="4724400" cy="3075653"/>
          </a:xfrm>
        </p:grpSpPr>
        <p:pic>
          <p:nvPicPr>
            <p:cNvPr id="16" name="Picture 15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0088" y="1161281"/>
              <a:ext cx="4724400" cy="2771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4326288" y="3775269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</a:rPr>
                <a:t>Measured crop water use </a:t>
              </a:r>
              <a:r>
                <a:rPr lang="en-US" sz="1200" dirty="0" smtClean="0">
                  <a:latin typeface="Calibri" panose="020F0502020204030204" pitchFamily="34" charset="0"/>
                </a:rPr>
                <a:t>from </a:t>
              </a:r>
              <a:r>
                <a:rPr lang="en-US" sz="1200" dirty="0">
                  <a:latin typeface="Calibri" panose="020F0502020204030204" pitchFamily="34" charset="0"/>
                </a:rPr>
                <a:t>a cotton field in Louisiana over the growing </a:t>
              </a:r>
              <a:r>
                <a:rPr lang="en-US" sz="1200" dirty="0" smtClean="0">
                  <a:latin typeface="Calibri" panose="020F0502020204030204" pitchFamily="34" charset="0"/>
                </a:rPr>
                <a:t>season.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28600" y="1295400"/>
            <a:ext cx="3827780" cy="3299788"/>
            <a:chOff x="407826" y="1008881"/>
            <a:chExt cx="3827780" cy="3299788"/>
          </a:xfrm>
        </p:grpSpPr>
        <p:sp>
          <p:nvSpPr>
            <p:cNvPr id="23" name="Rectangle 22"/>
            <p:cNvSpPr/>
            <p:nvPr/>
          </p:nvSpPr>
          <p:spPr>
            <a:xfrm>
              <a:off x="455653" y="3847004"/>
              <a:ext cx="373212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</a:rPr>
                <a:t>Water use and crop coefficient function for cotton in Stoneville, Mississippi.</a:t>
              </a:r>
            </a:p>
          </p:txBody>
        </p:sp>
        <p:pic>
          <p:nvPicPr>
            <p:cNvPr id="24" name="Picture 23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826" y="1008881"/>
              <a:ext cx="3827780" cy="29241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" name="Picture 24" descr="cotton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52" y="4733246"/>
            <a:ext cx="3223953" cy="1944216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26" name="Rectangle 25"/>
          <p:cNvSpPr/>
          <p:nvPr/>
        </p:nvSpPr>
        <p:spPr>
          <a:xfrm>
            <a:off x="7620000" y="6243935"/>
            <a:ext cx="2051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University of Georgia Extension publication.</a:t>
            </a:r>
            <a:endParaRPr lang="en-US" sz="1200" dirty="0">
              <a:latin typeface="Calibri" panose="020F0502020204030204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707601"/>
              </p:ext>
            </p:extLst>
          </p:nvPr>
        </p:nvGraphicFramePr>
        <p:xfrm>
          <a:off x="2876106" y="685800"/>
          <a:ext cx="2900363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9" name="Equation" r:id="rId10" imgW="990360" imgH="228600" progId="Equation.3">
                  <p:embed/>
                </p:oleObj>
              </mc:Choice>
              <mc:Fallback>
                <p:oleObj name="Equation" r:id="rId10" imgW="990360" imgH="2286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6106" y="685800"/>
                        <a:ext cx="2900363" cy="66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Connector 18"/>
          <p:cNvCxnSpPr/>
          <p:nvPr/>
        </p:nvCxnSpPr>
        <p:spPr>
          <a:xfrm>
            <a:off x="0" y="685800"/>
            <a:ext cx="3810000" cy="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 txBox="1">
            <a:spLocks/>
          </p:cNvSpPr>
          <p:nvPr/>
        </p:nvSpPr>
        <p:spPr>
          <a:xfrm>
            <a:off x="-76200" y="2286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cs typeface="Times New Roman" pitchFamily="18" charset="0"/>
              </a:rPr>
              <a:t>Crop Water Use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21" name="Right Triangle 20"/>
          <p:cNvSpPr/>
          <p:nvPr/>
        </p:nvSpPr>
        <p:spPr>
          <a:xfrm flipH="1">
            <a:off x="4613413" y="-1407608"/>
            <a:ext cx="4530587" cy="2017208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4" descr="https://ag.tennessee.edu/images/UTIA-3stacked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"/>
            <a:ext cx="3124200" cy="5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9659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20" y="1295400"/>
            <a:ext cx="7452360" cy="5925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0" y="1297800"/>
            <a:ext cx="7452360" cy="59253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14248"/>
            <a:ext cx="9448800" cy="2643352"/>
          </a:xfrm>
        </p:spPr>
        <p:txBody>
          <a:bodyPr>
            <a:normAutofit/>
          </a:bodyPr>
          <a:lstStyle/>
          <a:p>
            <a:r>
              <a:rPr lang="en-US" dirty="0" smtClean="0">
                <a:cs typeface="Times New Roman" panose="02020603050405020304" pitchFamily="18" charset="0"/>
              </a:rPr>
              <a:t>Discrepancy between rainfall pattern and crop demand</a:t>
            </a:r>
            <a:endParaRPr lang="en-US" dirty="0">
              <a:cs typeface="Times New Roman" panose="02020603050405020304" pitchFamily="18" charset="0"/>
            </a:endParaRPr>
          </a:p>
        </p:txBody>
      </p:sp>
      <p:pic>
        <p:nvPicPr>
          <p:cNvPr id="15" name="Picture 2" descr="http://www.wcc.nrcs.usda.gov/images/PRISM_Precip_new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1" y="2782872"/>
            <a:ext cx="3309480" cy="2246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0" y="685800"/>
            <a:ext cx="3810000" cy="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-76200" y="2286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cs typeface="Times New Roman" pitchFamily="18" charset="0"/>
              </a:rPr>
              <a:t>Environmental Demand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18" name="Right Triangle 17"/>
          <p:cNvSpPr/>
          <p:nvPr/>
        </p:nvSpPr>
        <p:spPr>
          <a:xfrm flipH="1">
            <a:off x="4613413" y="-1407608"/>
            <a:ext cx="4530587" cy="2017208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4" descr="https://ag.tennessee.edu/images/UTIA-3stack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"/>
            <a:ext cx="3124200" cy="50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2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REFERENCE_ID" val="ef53fb7e-440a-4819-b834-dd00bacaabe2"/>
  <p:tag name="ARTICULATE_SLIDE_COUNT" val="27"/>
  <p:tag name="ARTICULATE_PROJECT_OPEN" val="1"/>
  <p:tag name="ARTICULATE_PRESENTER_VERSION" val="8"/>
  <p:tag name="ARTICULATE_REFERENCE_COUNT" val="0"/>
  <p:tag name="ARTICULATE_PLAYER_GLOSSARY_XML" val="&lt;?xml version=&quot;1.0&quot; encoding=&quot;utf-16&quot;?&gt;&lt;glossary xmlns:xsi=&quot;http://www.w3.org/2001/XMLSchema-instance&quot; xmlns:xsd=&quot;http://www.w3.org/2001/XMLSchema&quot;&gt;&lt;terms /&gt;&lt;/glossary&gt;"/>
  <p:tag name="ARTICULATE_DESIGN_ID_OFFICE THEME" val="5a53AQSwRtu"/>
  <p:tag name="TAG_BACKING_FORM_KEY" val="1704850-c:\users\owner.000\desktop\pmn webcasts\cotton\tyson raper\tyson raper - cover crops.pptx"/>
  <p:tag name="ARTICULATE_USED_PAGE_ORIENTATION" val="1"/>
  <p:tag name="ARTICULATE_USED_PAGE_SIZ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Environmental Demand (2)"/>
  <p:tag name="AUDIO_ID" val="398"/>
  <p:tag name="ORIGINAL_AUDIO_FILEPATH" val="C:\Users\444\Desktop\PMN Webcasts\Tyson Raper\Tyson Raper Audio\Slide 9.mp3"/>
  <p:tag name="ELAPSEDTIME" val="75.772"/>
  <p:tag name="ARTICULATE_LOCK_SLIDE" val="0"/>
  <p:tag name="ARTICULATE_NAV_LEVEL" val="1"/>
  <p:tag name="ARTICULATE_TOC_EXPANDED" val="True"/>
  <p:tag name="ARTICULATE_SLIDE_PRESENTER_GUID" val="e15edd9e-73e8-4d0a-9232-70d0da18fdc8"/>
  <p:tag name="ARTICULATE_SLIDE_PAUSE" val="0"/>
  <p:tag name="ARTICULATE_HIDE_SLIDE" val="0"/>
  <p:tag name="ARTICULATE_PLAYER_CONTROL_PREVIOUS" val="True"/>
  <p:tag name="ARTICULATE_PLAYER_CONTROL_NEXT" val="True"/>
  <p:tag name="ARTICULATE_USED_LAYOUT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Meeting Crop Demands"/>
  <p:tag name="AUDIO_ID" val="380"/>
  <p:tag name="ORIGINAL_AUDIO_FILEPATH" val="C:\Users\444\Desktop\PMN Webcasts\Tyson Raper\Tyson Raper Audio\Slide 10.mp3"/>
  <p:tag name="ELAPSEDTIME" val="17.212"/>
  <p:tag name="ARTICULATE_LOCK_SLIDE" val="0"/>
  <p:tag name="ARTICULATE_NAV_LEVEL" val="1"/>
  <p:tag name="ARTICULATE_TOC_EXPANDED" val="True"/>
  <p:tag name="ARTICULATE_SLIDE_PRESENTER_GUID" val="e15edd9e-73e8-4d0a-9232-70d0da18fdc8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Water and Cotton (1)"/>
  <p:tag name="AUDIO_ID" val="386"/>
  <p:tag name="ORIGINAL_AUDIO_FILEPATH" val="C:\Users\444\Desktop\PMN Webcasts\Tyson Raper\Tyson Raper Audio\Slide 11.mp3"/>
  <p:tag name="ELAPSEDTIME" val="12.382"/>
  <p:tag name="ARTICULATE_LOCK_SLIDE" val="0"/>
  <p:tag name="ARTICULATE_NAV_LEVEL" val="1"/>
  <p:tag name="ARTICULATE_TOC_EXPANDED" val="True"/>
  <p:tag name="ARTICULATE_SLIDE_PRESENTER_GUID" val="e15edd9e-73e8-4d0a-9232-70d0da18fdc8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Water and Cotton (2)"/>
  <p:tag name="AUDIO_ID" val="474"/>
  <p:tag name="ORIGINAL_AUDIO_FILEPATH" val="C:\Users\444\Desktop\PMN Webcasts\Tyson Raper\Tyson Raper Audio\Slide 12.mp3"/>
  <p:tag name="ELAPSEDTIME" val="44.992"/>
  <p:tag name="ARTICULATE_LOCK_SLIDE" val="0"/>
  <p:tag name="ARTICULATE_NAV_LEVEL" val="1"/>
  <p:tag name="ARTICULATE_TOC_EXPANDED" val="True"/>
  <p:tag name="ARTICULATE_SLIDE_PRESENTER_GUID" val="e15edd9e-73e8-4d0a-9232-70d0da18fdc8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Water and Cotton (3)"/>
  <p:tag name="AUDIO_ID" val="479"/>
  <p:tag name="ORIGINAL_AUDIO_FILEPATH" val="C:\Users\444\Desktop\PMN Webcasts\Tyson Raper\Tyson Raper Audio\Slide 13.mp3"/>
  <p:tag name="ELAPSEDTIME" val="65.252"/>
  <p:tag name="ARTICULATE_LOCK_SLIDE" val="0"/>
  <p:tag name="ARTICULATE_NAV_LEVEL" val="1"/>
  <p:tag name="ARTICULATE_TOC_EXPANDED" val="True"/>
  <p:tag name="ARTICULATE_SLIDE_PRESENTER_GUID" val="e15edd9e-73e8-4d0a-9232-70d0da18fdc8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Water and Cotton (4)"/>
  <p:tag name="AUDIO_ID" val="475"/>
  <p:tag name="ORIGINAL_AUDIO_FILEPATH" val="C:\Users\444\Desktop\PMN Webcasts\Tyson Raper\Tyson Raper Audio\Slide 14.mp3"/>
  <p:tag name="ELAPSEDTIME" val="45.202"/>
  <p:tag name="ARTICULATE_LOCK_SLIDE" val="0"/>
  <p:tag name="ARTICULATE_NAV_LEVEL" val="1"/>
  <p:tag name="ARTICULATE_TOC_EXPANDED" val="True"/>
  <p:tag name="ARTICULATE_SLIDE_PRESENTER_GUID" val="e15edd9e-73e8-4d0a-9232-70d0da18fdc8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Water and Cotton (5)"/>
  <p:tag name="AUDIO_ID" val="480"/>
  <p:tag name="ORIGINAL_AUDIO_FILEPATH" val="C:\Users\444\Desktop\PMN Webcasts\Tyson Raper\Tyson Raper Audio\Slide 15.mp3"/>
  <p:tag name="ELAPSEDTIME" val="15.152"/>
  <p:tag name="ARTICULATE_LOCK_SLIDE" val="0"/>
  <p:tag name="ARTICULATE_NAV_LEVEL" val="1"/>
  <p:tag name="ARTICULATE_TOC_EXPANDED" val="True"/>
  <p:tag name="ARTICULATE_SLIDE_PRESENTER_GUID" val="e15edd9e-73e8-4d0a-9232-70d0da18fdc8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Water and Cotton (6)"/>
  <p:tag name="AUDIO_ID" val="481"/>
  <p:tag name="ORIGINAL_AUDIO_FILEPATH" val="C:\Users\444\Desktop\PMN Webcasts\Tyson Raper\Tyson Raper Audio\Slide 16.mp3"/>
  <p:tag name="ELAPSEDTIME" val="6.362"/>
  <p:tag name="ARTICULATE_LOCK_SLIDE" val="0"/>
  <p:tag name="ARTICULATE_NAV_LEVEL" val="1"/>
  <p:tag name="ARTICULATE_TOC_EXPANDED" val="True"/>
  <p:tag name="ARTICULATE_SLIDE_PRESENTER_GUID" val="e15edd9e-73e8-4d0a-9232-70d0da18fdc8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Water and Cotton (7)"/>
  <p:tag name="AUDIO_ID" val="482"/>
  <p:tag name="ORIGINAL_AUDIO_FILEPATH" val="C:\Users\444\Desktop\PMN Webcasts\Tyson Raper\Tyson Raper Audio\Slide 17.mp3"/>
  <p:tag name="ELAPSEDTIME" val="6.962"/>
  <p:tag name="ARTICULATE_LOCK_SLIDE" val="0"/>
  <p:tag name="ARTICULATE_NAV_LEVEL" val="1"/>
  <p:tag name="ARTICULATE_TOC_EXPANDED" val="True"/>
  <p:tag name="ARTICULATE_SLIDE_PRESENTER_GUID" val="e15edd9e-73e8-4d0a-9232-70d0da18fdc8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Water and Cotton (8)"/>
  <p:tag name="AUDIO_ID" val="483"/>
  <p:tag name="ORIGINAL_AUDIO_FILEPATH" val="C:\Users\444\Desktop\PMN Webcasts\Tyson Raper\Tyson Raper Audio\Slide 18.mp3"/>
  <p:tag name="ELAPSEDTIME" val="48.272"/>
  <p:tag name="ARTICULATE_LOCK_SLIDE" val="0"/>
  <p:tag name="ARTICULATE_NAV_LEVEL" val="1"/>
  <p:tag name="ARTICULATE_TOC_EXPANDED" val="True"/>
  <p:tag name="ARTICULATE_SLIDE_PRESENTER_GUID" val="e15edd9e-73e8-4d0a-9232-70d0da18fdc8"/>
  <p:tag name="ARTICULATE_SLIDE_PAUSE" val="0"/>
  <p:tag name="ARTICULATE_HIDE_SLIDE" val="0"/>
  <p:tag name="ARTICULATE_PLAYER_CONTROL_PREVIOUS" val="True"/>
  <p:tag name="ARTICULATE_PLAYER_CONTROL_NEXT" val="True"/>
  <p:tag name="ARTICULATE_USED_LAYOUT" val="7"/>
  <p:tag name="TIMELINE" val="12.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Introduction"/>
  <p:tag name="AUDIO_ID" val="462"/>
  <p:tag name="ORIGINAL_AUDIO_FILEPATH" val="C:\Users\444\Desktop\PMN Webcasts\Tyson Raper\Tyson Raper Audio\Slide 1.mp3"/>
  <p:tag name="ELAPSEDTIME" val="12.252"/>
  <p:tag name="ARTICULATE_LOCK_SLIDE" val="0"/>
  <p:tag name="ARTICULATE_NAV_LEVEL" val="1"/>
  <p:tag name="ARTICULATE_TOC_EXPANDED" val="True"/>
  <p:tag name="ARTICULATE_SLIDE_PRESENTER_GUID" val="e15edd9e-73e8-4d0a-9232-70d0da18fdc8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Cotton Incorporated’s Water Strategy"/>
  <p:tag name="AUDIO_ID" val="389"/>
  <p:tag name="ORIGINAL_AUDIO_FILEPATH" val="C:\Users\444\Desktop\PMN Webcasts\Tyson Raper\Tyson Raper Audio\Slide 19.mp3"/>
  <p:tag name="ELAPSEDTIME" val="11.682"/>
  <p:tag name="ARTICULATE_LOCK_SLIDE" val="0"/>
  <p:tag name="ARTICULATE_NAV_LEVEL" val="1"/>
  <p:tag name="ARTICULATE_TOC_EXPANDED" val="True"/>
  <p:tag name="ARTICULATE_SLIDE_PRESENTER_GUID" val="e15edd9e-73e8-4d0a-9232-70d0da18fdc8"/>
  <p:tag name="ARTICULATE_SLIDE_PAUSE" val="0"/>
  <p:tag name="ARTICULATE_HIDE_SLIDE" val="0"/>
  <p:tag name="ARTICULATE_PLAYER_CONTROL_PREVIOUS" val="True"/>
  <p:tag name="ARTICULATE_PLAYER_CONTROL_NEXT" val="True"/>
  <p:tag name="ARTICULATE_USED_LAYOUT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Maximize Water Capture (1)"/>
  <p:tag name="AUDIO_ID" val="455"/>
  <p:tag name="ORIGINAL_AUDIO_FILEPATH" val="C:\Users\444\Desktop\PMN Webcasts\Tyson Raper\Tyson Raper Audio\Slide 20.mp3"/>
  <p:tag name="ELAPSEDTIME" val="32.782"/>
  <p:tag name="ARTICULATE_LOCK_SLIDE" val="0"/>
  <p:tag name="ARTICULATE_NAV_LEVEL" val="1"/>
  <p:tag name="ARTICULATE_TOC_EXPANDED" val="True"/>
  <p:tag name="ARTICULATE_SLIDE_PRESENTER_GUID" val="e15edd9e-73e8-4d0a-9232-70d0da18fdc8"/>
  <p:tag name="ARTICULATE_SLIDE_PAUSE" val="0"/>
  <p:tag name="ARTICULATE_HIDE_SLIDE" val="0"/>
  <p:tag name="ARTICULATE_PLAYER_CONTROL_PREVIOUS" val="True"/>
  <p:tag name="ARTICULATE_PLAYER_CONTROL_NEXT" val="True"/>
  <p:tag name="ARTICULATE_USED_LAYOUT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Maximize Water Capture (2)"/>
  <p:tag name="AUDIO_ID" val="456"/>
  <p:tag name="ORIGINAL_AUDIO_FILEPATH" val="C:\Users\444\Desktop\PMN Webcasts\Tyson Raper\Tyson Raper Audio\Slide 21.mp3"/>
  <p:tag name="ELAPSEDTIME" val="62.802"/>
  <p:tag name="ARTICULATE_LOCK_SLIDE" val="0"/>
  <p:tag name="ARTICULATE_NAV_LEVEL" val="1"/>
  <p:tag name="ARTICULATE_TOC_EXPANDED" val="True"/>
  <p:tag name="ARTICULATE_SLIDE_PRESENTER_GUID" val="e15edd9e-73e8-4d0a-9232-70d0da18fdc8"/>
  <p:tag name="ARTICULATE_SLIDE_PAUSE" val="0"/>
  <p:tag name="ARTICULATE_HIDE_SLIDE" val="0"/>
  <p:tag name="ARTICULATE_PLAYER_CONTROL_PREVIOUS" val="True"/>
  <p:tag name="ARTICULATE_PLAYER_CONTROL_NEXT" val="True"/>
  <p:tag name="ARTICULATE_USED_LAYOUT" val="2"/>
  <p:tag name="TIMELINE" val="14.4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Maximize Water Capture (3)"/>
  <p:tag name="AUDIO_ID" val="458"/>
  <p:tag name="ORIGINAL_AUDIO_FILEPATH" val="C:\Users\444\Desktop\PMN Webcasts\Tyson Raper\Tyson Raper Audio\Slide 22.mp3"/>
  <p:tag name="ELAPSEDTIME" val="37.482"/>
  <p:tag name="ARTICULATE_LOCK_SLIDE" val="0"/>
  <p:tag name="ARTICULATE_NAV_LEVEL" val="1"/>
  <p:tag name="ARTICULATE_TOC_EXPANDED" val="True"/>
  <p:tag name="ARTICULATE_SLIDE_PRESENTER_GUID" val="e15edd9e-73e8-4d0a-9232-70d0da18fdc8"/>
  <p:tag name="ARTICULATE_SLIDE_PAUSE" val="0"/>
  <p:tag name="ARTICULATE_HIDE_SLIDE" val="0"/>
  <p:tag name="ARTICULATE_PLAYER_CONTROL_PREVIOUS" val="True"/>
  <p:tag name="ARTICULATE_PLAYER_CONTROL_NEXT" val="True"/>
  <p:tag name="ARTICULATE_USED_LAYOUT" val="7"/>
  <p:tag name="TIMELINE" val="19.5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Maximize Water Capture (4)"/>
  <p:tag name="AUDIO_ID" val="489"/>
  <p:tag name="ORIGINAL_AUDIO_FILEPATH" val="C:\Users\444\Desktop\PMN Webcasts\Tyson Raper\Tyson Raper Audio\Slide 23.mp3"/>
  <p:tag name="ELAPSEDTIME" val="62.702"/>
  <p:tag name="ARTICULATE_LOCK_SLIDE" val="0"/>
  <p:tag name="ARTICULATE_NAV_LEVEL" val="1"/>
  <p:tag name="ARTICULATE_TOC_EXPANDED" val="True"/>
  <p:tag name="ARTICULATE_SLIDE_PRESENTER_GUID" val="e15edd9e-73e8-4d0a-9232-70d0da18fdc8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Maximize Water Capture (5)"/>
  <p:tag name="AUDIO_ID" val="477"/>
  <p:tag name="ORIGINAL_AUDIO_FILEPATH" val="C:\Users\444\Desktop\PMN Webcasts\Tyson Raper\Tyson Raper Audio\Slide 24.mp3"/>
  <p:tag name="ELAPSEDTIME" val="40.502"/>
  <p:tag name="ARTICULATE_LOCK_SLIDE" val="0"/>
  <p:tag name="ARTICULATE_NAV_LEVEL" val="1"/>
  <p:tag name="ARTICULATE_TOC_EXPANDED" val="True"/>
  <p:tag name="ARTICULATE_SLIDE_PRESENTER_GUID" val="e15edd9e-73e8-4d0a-9232-70d0da18fdc8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Maximize Water Capture (6)"/>
  <p:tag name="AUDIO_ID" val="465"/>
  <p:tag name="ORIGINAL_AUDIO_FILEPATH" val="C:\Users\444\Desktop\PMN Webcasts\Tyson Raper\Tyson Raper Audio\Slide 25.mp3"/>
  <p:tag name="ELAPSEDTIME" val="39.882"/>
  <p:tag name="ARTICULATE_LOCK_SLIDE" val="0"/>
  <p:tag name="ARTICULATE_NAV_LEVEL" val="1"/>
  <p:tag name="ARTICULATE_TOC_EXPANDED" val="True"/>
  <p:tag name="ARTICULATE_SLIDE_PRESENTER_GUID" val="e15edd9e-73e8-4d0a-9232-70d0da18fdc8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Take Home (3)"/>
  <p:tag name="AUDIO_ID" val="484"/>
  <p:tag name="ORIGINAL_AUDIO_FILEPATH" val="C:\Users\444\Desktop\PMN Webcasts\Tyson Raper\Tyson Raper Audio\Slide 26.mp3"/>
  <p:tag name="ELAPSEDTIME" val="25.142"/>
  <p:tag name="ARTICULATE_LOCK_SLIDE" val="0"/>
  <p:tag name="ARTICULATE_NAV_LEVEL" val="1"/>
  <p:tag name="ARTICULATE_TOC_EXPANDED" val="True"/>
  <p:tag name="ARTICULATE_SLIDE_PRESENTER_GUID" val="e15edd9e-73e8-4d0a-9232-70d0da18fdc8"/>
  <p:tag name="ARTICULATE_SLIDE_PAUSE" val="0"/>
  <p:tag name="ARTICULATE_HIDE_SLIDE" val="0"/>
  <p:tag name="ARTICULATE_PLAYER_CONTROL_PREVIOUS" val="True"/>
  <p:tag name="ARTICULATE_PLAYER_CONTROL_NEXT" val="True"/>
  <p:tag name="ARTICULATE_USED_LAYOUT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Contact Information"/>
  <p:tag name="AUDIO_ID" val="471"/>
  <p:tag name="ORIGINAL_AUDIO_FILEPATH" val="C:\Users\444\Desktop\PMN Webcasts\Tyson Raper\Tyson Raper Audio\Slide 27.mp3"/>
  <p:tag name="ELAPSEDTIME" val="8.372"/>
  <p:tag name="ARTICULATE_LOCK_SLIDE" val="0"/>
  <p:tag name="ARTICULATE_NAV_LEVEL" val="1"/>
  <p:tag name="ARTICULATE_TOC_EXPANDED" val="True"/>
  <p:tag name="ARTICULATE_SLIDE_PRESENTER_GUID" val="e15edd9e-73e8-4d0a-9232-70d0da18fdc8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Take Home (1)"/>
  <p:tag name="AUDIO_ID" val="473"/>
  <p:tag name="ORIGINAL_AUDIO_FILEPATH" val="C:\Users\444\Desktop\PMN Webcasts\Tyson Raper\Tyson Raper Audio\Slide 2.mp3"/>
  <p:tag name="ELAPSEDTIME" val="30.432"/>
  <p:tag name="ARTICULATE_LOCK_SLIDE" val="0"/>
  <p:tag name="ARTICULATE_NAV_LEVEL" val="1"/>
  <p:tag name="ARTICULATE_TOC_EXPANDED" val="True"/>
  <p:tag name="ARTICULATE_SLIDE_PRESENTER_GUID" val="e15edd9e-73e8-4d0a-9232-70d0da18fdc8"/>
  <p:tag name="ARTICULATE_SLIDE_PAUSE" val="0"/>
  <p:tag name="ARTICULATE_HIDE_SLIDE" val="0"/>
  <p:tag name="ARTICULATE_PLAYER_CONTROL_PREVIOUS" val="True"/>
  <p:tag name="ARTICULATE_PLAYER_CONTROL_NEXT" val="True"/>
  <p:tag name="ARTICULATE_USED_LAYOUT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Outline"/>
  <p:tag name="AUDIO_ID" val="393"/>
  <p:tag name="ORIGINAL_AUDIO_FILEPATH" val="C:\Users\444\Desktop\PMN Webcasts\Tyson Raper\Tyson Raper Audio\Slide 3.mp3"/>
  <p:tag name="ELAPSEDTIME" val="22.352"/>
  <p:tag name="ARTICULATE_LOCK_SLIDE" val="0"/>
  <p:tag name="ARTICULATE_NAV_LEVEL" val="1"/>
  <p:tag name="ARTICULATE_TOC_EXPANDED" val="True"/>
  <p:tag name="ARTICULATE_SLIDE_PRESENTER_GUID" val="e15edd9e-73e8-4d0a-9232-70d0da18fdc8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Take Home (2)"/>
  <p:tag name="AUDIO_ID" val="423"/>
  <p:tag name="ORIGINAL_AUDIO_FILEPATH" val="C:\Users\444\Desktop\PMN Webcasts\Tyson Raper\Tyson Raper Audio\Slide 4.mp3"/>
  <p:tag name="ELAPSEDTIME" val="21.282"/>
  <p:tag name="ARTICULATE_LOCK_SLIDE" val="0"/>
  <p:tag name="ARTICULATE_NAV_LEVEL" val="1"/>
  <p:tag name="ARTICULATE_TOC_EXPANDED" val="True"/>
  <p:tag name="ARTICULATE_SLIDE_PRESENTER_GUID" val="e15edd9e-73e8-4d0a-9232-70d0da18fdc8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Crop Water Use (1)"/>
  <p:tag name="AUDIO_ID" val="427"/>
  <p:tag name="ORIGINAL_AUDIO_FILEPATH" val="C:\Users\444\Desktop\PMN Webcasts\Tyson Raper\Tyson Raper Audio\Slide 5.mp3"/>
  <p:tag name="ELAPSEDTIME" val="18.172"/>
  <p:tag name="ARTICULATE_LOCK_SLIDE" val="0"/>
  <p:tag name="ARTICULATE_NAV_LEVEL" val="1"/>
  <p:tag name="ARTICULATE_TOC_EXPANDED" val="True"/>
  <p:tag name="ARTICULATE_SLIDE_PRESENTER_GUID" val="e15edd9e-73e8-4d0a-9232-70d0da18fdc8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Crop Water Use (2)"/>
  <p:tag name="AUDIO_ID" val="425"/>
  <p:tag name="ORIGINAL_AUDIO_FILEPATH" val="C:\Users\444\Desktop\PMN Webcasts\Tyson Raper\Tyson Raper Audio\Slide 6.mp3"/>
  <p:tag name="ELAPSEDTIME" val="64.342"/>
  <p:tag name="ARTICULATE_LOCK_SLIDE" val="0"/>
  <p:tag name="ARTICULATE_NAV_LEVEL" val="1"/>
  <p:tag name="ARTICULATE_TOC_EXPANDED" val="True"/>
  <p:tag name="ARTICULATE_SLIDE_PRESENTER_GUID" val="e15edd9e-73e8-4d0a-9232-70d0da18fdc8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Environmental Demand (1)"/>
  <p:tag name="AUDIO_ID" val="387"/>
  <p:tag name="ORIGINAL_AUDIO_FILEPATH" val="C:\Users\444\Desktop\PMN Webcasts\Tyson Raper\Tyson Raper Audio\Slide 7.mp3"/>
  <p:tag name="ELAPSEDTIME" val="26.522"/>
  <p:tag name="ARTICULATE_LOCK_SLIDE" val="0"/>
  <p:tag name="ARTICULATE_NAV_LEVEL" val="1"/>
  <p:tag name="ARTICULATE_TOC_EXPANDED" val="True"/>
  <p:tag name="ARTICULATE_SLIDE_PRESENTER_GUID" val="e15edd9e-73e8-4d0a-9232-70d0da18fdc8"/>
  <p:tag name="ARTICULATE_SLIDE_PAUSE" val="0"/>
  <p:tag name="ARTICULATE_HIDE_SLIDE" val="0"/>
  <p:tag name="ARTICULATE_PLAYER_CONTROL_PREVIOUS" val="True"/>
  <p:tag name="ARTICULATE_PLAYER_CONTROL_NEXT" val="True"/>
  <p:tag name="ARTICULATE_USED_LAYOUT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Crop Water Use (3)"/>
  <p:tag name="AUDIO_ID" val="424"/>
  <p:tag name="ORIGINAL_AUDIO_FILEPATH" val="C:\Users\444\Desktop\PMN Webcasts\Tyson Raper\Tyson Raper Audio\Slide 8.mp3"/>
  <p:tag name="ELAPSEDTIME" val="77.572"/>
  <p:tag name="ARTICULATE_LOCK_SLIDE" val="0"/>
  <p:tag name="ARTICULATE_NAV_LEVEL" val="1"/>
  <p:tag name="ARTICULATE_TOC_EXPANDED" val="True"/>
  <p:tag name="ARTICULATE_SLIDE_PRESENTER_GUID" val="e15edd9e-73e8-4d0a-9232-70d0da18fdc8"/>
  <p:tag name="ARTICULATE_SLIDE_PAUSE" val="0"/>
  <p:tag name="ARTICULATE_HIDE_SLIDE" val="0"/>
  <p:tag name="ARTICULATE_PLAYER_CONTROL_PREVIOUS" val="True"/>
  <p:tag name="ARTICULATE_PLAYER_CONTROL_NEXT" val="True"/>
  <p:tag name="ARTICULATE_USED_LAYOUT" val="7"/>
  <p:tag name="ARTICULATE_SLIDE_THUMBNAIL_REFRESH" val="1"/>
  <p:tag name="TIMELINE" val="26.06/35.86/60.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28F2F730EE2A41A8E631E5C58BB869" ma:contentTypeVersion="2" ma:contentTypeDescription="Create a new document." ma:contentTypeScope="" ma:versionID="765d44437a32326e0a46753124092772">
  <xsd:schema xmlns:xsd="http://www.w3.org/2001/XMLSchema" xmlns:xs="http://www.w3.org/2001/XMLSchema" xmlns:p="http://schemas.microsoft.com/office/2006/metadata/properties" xmlns:ns1="http://schemas.microsoft.com/sharepoint/v3" xmlns:ns2="81262699-c4cc-43f1-919e-711733bcf390" targetNamespace="http://schemas.microsoft.com/office/2006/metadata/properties" ma:root="true" ma:fieldsID="b3d0f52bee0601277fc80dab43f685d4" ns1:_="" ns2:_="">
    <xsd:import namespace="http://schemas.microsoft.com/sharepoint/v3"/>
    <xsd:import namespace="81262699-c4cc-43f1-919e-711733bcf39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262699-c4cc-43f1-919e-711733bcf39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1AB62BA-192A-4C52-8F05-A3C2B1BC9980}"/>
</file>

<file path=customXml/itemProps2.xml><?xml version="1.0" encoding="utf-8"?>
<ds:datastoreItem xmlns:ds="http://schemas.openxmlformats.org/officeDocument/2006/customXml" ds:itemID="{C05846D8-C367-4A43-8E0D-7D0198AF991D}"/>
</file>

<file path=customXml/itemProps3.xml><?xml version="1.0" encoding="utf-8"?>
<ds:datastoreItem xmlns:ds="http://schemas.openxmlformats.org/officeDocument/2006/customXml" ds:itemID="{4B920AD1-A2D6-4714-9D2B-ED909ED9BDD1}"/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10876</TotalTime>
  <Words>527</Words>
  <Application>Microsoft Office PowerPoint</Application>
  <PresentationFormat>On-screen Show (4:3)</PresentationFormat>
  <Paragraphs>137</Paragraphs>
  <Slides>27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Adobe Heiti Std R</vt:lpstr>
      <vt:lpstr>Arial</vt:lpstr>
      <vt:lpstr>Book Antiqua</vt:lpstr>
      <vt:lpstr>Calibri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tbraper_admin</dc:creator>
  <cp:lastModifiedBy>Greg Grahek</cp:lastModifiedBy>
  <cp:revision>380</cp:revision>
  <dcterms:created xsi:type="dcterms:W3CDTF">2014-03-03T15:02:39Z</dcterms:created>
  <dcterms:modified xsi:type="dcterms:W3CDTF">2019-12-05T19:38:40Z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1BB51423-D6DD-4B0B-AA01-FF8D91577E70</vt:lpwstr>
  </property>
  <property fmtid="{D5CDD505-2E9C-101B-9397-08002B2CF9AE}" pid="3" name="ArticulatePath">
    <vt:lpwstr>Tyson Raper - Cover Crops</vt:lpwstr>
  </property>
  <property fmtid="{D5CDD505-2E9C-101B-9397-08002B2CF9AE}" pid="4" name="ArticulateProjectVersion">
    <vt:lpwstr>7</vt:lpwstr>
  </property>
  <property fmtid="{D5CDD505-2E9C-101B-9397-08002B2CF9AE}" pid="5" name="ArticulateUseProject">
    <vt:lpwstr>1</vt:lpwstr>
  </property>
  <property fmtid="{D5CDD505-2E9C-101B-9397-08002B2CF9AE}" pid="6" name="ArticulateProjectFull">
    <vt:lpwstr>C:\Users\Owner.000\Desktop\PMN Webcasts\Cotton\Tyson Raper\Tyson Raper - Cover Crops.ppta</vt:lpwstr>
  </property>
  <property fmtid="{D5CDD505-2E9C-101B-9397-08002B2CF9AE}" pid="7" name="ContentTypeId">
    <vt:lpwstr>0x0101007F28F2F730EE2A41A8E631E5C58BB869</vt:lpwstr>
  </property>
</Properties>
</file>