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notesSlides/notesSlide2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charts/colors1.xml" ContentType="application/vnd.ms-office.chartcolorstyl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2.xml" ContentType="application/vnd.openxmlformats-officedocument.presentationml.tags+xml"/>
  <Override PartName="/ppt/tags/tag8.xml" ContentType="application/vnd.openxmlformats-officedocument.presentationml.tags+xml"/>
  <Override PartName="/ppt/tags/tag13.xml" ContentType="application/vnd.openxmlformats-officedocument.presentationml.tags+xml"/>
  <Override PartName="/ppt/tags/tag11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ppt/tags/tag1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8" r:id="rId2"/>
    <p:sldId id="285" r:id="rId3"/>
    <p:sldId id="286" r:id="rId4"/>
    <p:sldId id="289" r:id="rId5"/>
    <p:sldId id="287" r:id="rId6"/>
    <p:sldId id="310" r:id="rId7"/>
    <p:sldId id="311" r:id="rId8"/>
    <p:sldId id="312" r:id="rId9"/>
    <p:sldId id="303" r:id="rId10"/>
    <p:sldId id="293" r:id="rId11"/>
    <p:sldId id="324" r:id="rId12"/>
    <p:sldId id="325" r:id="rId13"/>
    <p:sldId id="277" r:id="rId14"/>
    <p:sldId id="278" r:id="rId15"/>
    <p:sldId id="280" r:id="rId16"/>
    <p:sldId id="281" r:id="rId17"/>
    <p:sldId id="282" r:id="rId18"/>
    <p:sldId id="306" r:id="rId19"/>
    <p:sldId id="284" r:id="rId20"/>
    <p:sldId id="300" r:id="rId21"/>
    <p:sldId id="299" r:id="rId22"/>
    <p:sldId id="305" r:id="rId23"/>
    <p:sldId id="326" r:id="rId24"/>
    <p:sldId id="290" r:id="rId25"/>
    <p:sldId id="327" r:id="rId26"/>
  </p:sldIdLst>
  <p:sldSz cx="12192000" cy="6858000"/>
  <p:notesSz cx="6881813" cy="92964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615" autoAdjust="0"/>
    <p:restoredTop sz="70398" autoAdjust="0"/>
  </p:normalViewPr>
  <p:slideViewPr>
    <p:cSldViewPr snapToGrid="0">
      <p:cViewPr varScale="1">
        <p:scale>
          <a:sx n="103" d="100"/>
          <a:sy n="103" d="100"/>
        </p:scale>
        <p:origin x="138" y="5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67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8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Sheet9!$B$4</c:f>
              <c:strCache>
                <c:ptCount val="1"/>
                <c:pt idx="0">
                  <c:v>lb/A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5000"/>
                    <a:satMod val="130000"/>
                  </a:schemeClr>
                </a:gs>
                <a:gs pos="34000">
                  <a:schemeClr val="accent1">
                    <a:shade val="87000"/>
                    <a:satMod val="125000"/>
                  </a:schemeClr>
                </a:gs>
                <a:gs pos="70000">
                  <a:schemeClr val="accent1">
                    <a:tint val="100000"/>
                    <a:shade val="90000"/>
                    <a:satMod val="130000"/>
                  </a:schemeClr>
                </a:gs>
                <a:gs pos="100000">
                  <a:schemeClr val="accent1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Sheet9!$A$5:$A$14</c:f>
              <c:strCache>
                <c:ptCount val="10"/>
                <c:pt idx="0">
                  <c:v>CG 3885 B2XF</c:v>
                </c:pt>
                <c:pt idx="1">
                  <c:v>CG 9608  B3XF</c:v>
                </c:pt>
                <c:pt idx="2">
                  <c:v>DP 1747NR B2XF</c:v>
                </c:pt>
                <c:pt idx="3">
                  <c:v>DP 1558NR B2RF</c:v>
                </c:pt>
                <c:pt idx="4">
                  <c:v>DP 1646 B2XF</c:v>
                </c:pt>
                <c:pt idx="5">
                  <c:v>DP1851 B3XF</c:v>
                </c:pt>
                <c:pt idx="6">
                  <c:v>PHY 480 W3FE</c:v>
                </c:pt>
                <c:pt idx="7">
                  <c:v>PHY 430 W3FE</c:v>
                </c:pt>
                <c:pt idx="8">
                  <c:v>ST 6182 GLT</c:v>
                </c:pt>
                <c:pt idx="9">
                  <c:v>ST 5818 CLT</c:v>
                </c:pt>
              </c:strCache>
            </c:strRef>
          </c:cat>
          <c:val>
            <c:numRef>
              <c:f>Sheet9!$B$5:$B$14</c:f>
              <c:numCache>
                <c:formatCode>0</c:formatCode>
                <c:ptCount val="10"/>
                <c:pt idx="0">
                  <c:v>2573.6999999999998</c:v>
                </c:pt>
                <c:pt idx="1">
                  <c:v>2243.4</c:v>
                </c:pt>
                <c:pt idx="2">
                  <c:v>2215.8000000000002</c:v>
                </c:pt>
                <c:pt idx="3">
                  <c:v>1844.2</c:v>
                </c:pt>
                <c:pt idx="4">
                  <c:v>2174.6</c:v>
                </c:pt>
                <c:pt idx="5">
                  <c:v>2009.4</c:v>
                </c:pt>
                <c:pt idx="6">
                  <c:v>2078.1999999999998</c:v>
                </c:pt>
                <c:pt idx="7">
                  <c:v>2573.6999999999998</c:v>
                </c:pt>
                <c:pt idx="8">
                  <c:v>2477.3000000000002</c:v>
                </c:pt>
                <c:pt idx="9">
                  <c:v>2449.8000000000002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B0-472D-B6FC-B63622CC0F75}"/>
            </c:ext>
          </c:extLst>
        </c:ser>
        <c:ser>
          <c:idx val="1"/>
          <c:order val="1"/>
          <c:tx>
            <c:strRef>
              <c:f>Sheet9!$C$4</c:f>
              <c:strCache>
                <c:ptCount val="1"/>
                <c:pt idx="0">
                  <c:v>VT lb/A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85000"/>
                    <a:satMod val="130000"/>
                  </a:schemeClr>
                </a:gs>
                <a:gs pos="34000">
                  <a:schemeClr val="accent2">
                    <a:shade val="87000"/>
                    <a:satMod val="125000"/>
                  </a:schemeClr>
                </a:gs>
                <a:gs pos="70000">
                  <a:schemeClr val="accent2">
                    <a:tint val="100000"/>
                    <a:shade val="90000"/>
                    <a:satMod val="130000"/>
                  </a:schemeClr>
                </a:gs>
                <a:gs pos="100000">
                  <a:schemeClr val="accent2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Sheet9!$A$5:$A$14</c:f>
              <c:strCache>
                <c:ptCount val="10"/>
                <c:pt idx="0">
                  <c:v>CG 3885 B2XF</c:v>
                </c:pt>
                <c:pt idx="1">
                  <c:v>CG 9608  B3XF</c:v>
                </c:pt>
                <c:pt idx="2">
                  <c:v>DP 1747NR B2XF</c:v>
                </c:pt>
                <c:pt idx="3">
                  <c:v>DP 1558NR B2RF</c:v>
                </c:pt>
                <c:pt idx="4">
                  <c:v>DP 1646 B2XF</c:v>
                </c:pt>
                <c:pt idx="5">
                  <c:v>DP1851 B3XF</c:v>
                </c:pt>
                <c:pt idx="6">
                  <c:v>PHY 480 W3FE</c:v>
                </c:pt>
                <c:pt idx="7">
                  <c:v>PHY 430 W3FE</c:v>
                </c:pt>
                <c:pt idx="8">
                  <c:v>ST 6182 GLT</c:v>
                </c:pt>
                <c:pt idx="9">
                  <c:v>ST 5818 CLT</c:v>
                </c:pt>
              </c:strCache>
            </c:strRef>
          </c:cat>
          <c:val>
            <c:numRef>
              <c:f>Sheet9!$C$5:$C$14</c:f>
              <c:numCache>
                <c:formatCode>0</c:formatCode>
                <c:ptCount val="10"/>
                <c:pt idx="0">
                  <c:v>2381</c:v>
                </c:pt>
                <c:pt idx="1">
                  <c:v>2119.5</c:v>
                </c:pt>
                <c:pt idx="2">
                  <c:v>2105.6999999999998</c:v>
                </c:pt>
                <c:pt idx="3">
                  <c:v>2408.5</c:v>
                </c:pt>
                <c:pt idx="4">
                  <c:v>2064.5</c:v>
                </c:pt>
                <c:pt idx="5">
                  <c:v>1926.8</c:v>
                </c:pt>
                <c:pt idx="6">
                  <c:v>2270.9</c:v>
                </c:pt>
                <c:pt idx="7">
                  <c:v>2119.5</c:v>
                </c:pt>
                <c:pt idx="8">
                  <c:v>1871.8</c:v>
                </c:pt>
                <c:pt idx="9">
                  <c:v>2477.3000000000002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B0-472D-B6FC-B63622CC0F75}"/>
            </c:ext>
          </c:extLst>
        </c:ser>
        <c:ser>
          <c:idx val="2"/>
          <c:order val="2"/>
          <c:tx>
            <c:strRef>
              <c:f>Sheet9!$D$4</c:f>
              <c:strCache>
                <c:ptCount val="1"/>
                <c:pt idx="0">
                  <c:v>RK lb/A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Sheet9!$A$5:$A$14</c:f>
              <c:strCache>
                <c:ptCount val="10"/>
                <c:pt idx="0">
                  <c:v>CG 3885 B2XF</c:v>
                </c:pt>
                <c:pt idx="1">
                  <c:v>CG 9608  B3XF</c:v>
                </c:pt>
                <c:pt idx="2">
                  <c:v>DP 1747NR B2XF</c:v>
                </c:pt>
                <c:pt idx="3">
                  <c:v>DP 1558NR B2RF</c:v>
                </c:pt>
                <c:pt idx="4">
                  <c:v>DP 1646 B2XF</c:v>
                </c:pt>
                <c:pt idx="5">
                  <c:v>DP1851 B3XF</c:v>
                </c:pt>
                <c:pt idx="6">
                  <c:v>PHY 480 W3FE</c:v>
                </c:pt>
                <c:pt idx="7">
                  <c:v>PHY 430 W3FE</c:v>
                </c:pt>
                <c:pt idx="8">
                  <c:v>ST 6182 GLT</c:v>
                </c:pt>
                <c:pt idx="9">
                  <c:v>ST 5818 CLT</c:v>
                </c:pt>
              </c:strCache>
            </c:strRef>
          </c:cat>
          <c:val>
            <c:numRef>
              <c:f>Sheet9!$D$5:$D$14</c:f>
              <c:numCache>
                <c:formatCode>0</c:formatCode>
                <c:ptCount val="10"/>
                <c:pt idx="0">
                  <c:v>2353.5</c:v>
                </c:pt>
                <c:pt idx="1">
                  <c:v>2119.5</c:v>
                </c:pt>
                <c:pt idx="2">
                  <c:v>2064.5</c:v>
                </c:pt>
                <c:pt idx="3">
                  <c:v>1995.6</c:v>
                </c:pt>
                <c:pt idx="4">
                  <c:v>2257.1</c:v>
                </c:pt>
                <c:pt idx="5">
                  <c:v>1803</c:v>
                </c:pt>
                <c:pt idx="6">
                  <c:v>2064.5</c:v>
                </c:pt>
                <c:pt idx="7">
                  <c:v>2270.9</c:v>
                </c:pt>
                <c:pt idx="8">
                  <c:v>2202.1</c:v>
                </c:pt>
                <c:pt idx="9">
                  <c:v>2270.9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EB0-472D-B6FC-B63622CC0F75}"/>
            </c:ext>
          </c:extLst>
        </c:ser>
        <c:ser>
          <c:idx val="3"/>
          <c:order val="3"/>
          <c:tx>
            <c:strRef>
              <c:f>Sheet9!$E$4</c:f>
              <c:strCache>
                <c:ptCount val="1"/>
                <c:pt idx="0">
                  <c:v>RK VT lb/A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2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cat>
            <c:strRef>
              <c:f>Sheet9!$A$5:$A$14</c:f>
              <c:strCache>
                <c:ptCount val="10"/>
                <c:pt idx="0">
                  <c:v>CG 3885 B2XF</c:v>
                </c:pt>
                <c:pt idx="1">
                  <c:v>CG 9608  B3XF</c:v>
                </c:pt>
                <c:pt idx="2">
                  <c:v>DP 1747NR B2XF</c:v>
                </c:pt>
                <c:pt idx="3">
                  <c:v>DP 1558NR B2RF</c:v>
                </c:pt>
                <c:pt idx="4">
                  <c:v>DP 1646 B2XF</c:v>
                </c:pt>
                <c:pt idx="5">
                  <c:v>DP1851 B3XF</c:v>
                </c:pt>
                <c:pt idx="6">
                  <c:v>PHY 480 W3FE</c:v>
                </c:pt>
                <c:pt idx="7">
                  <c:v>PHY 430 W3FE</c:v>
                </c:pt>
                <c:pt idx="8">
                  <c:v>ST 6182 GLT</c:v>
                </c:pt>
                <c:pt idx="9">
                  <c:v>ST 5818 CLT</c:v>
                </c:pt>
              </c:strCache>
            </c:strRef>
          </c:cat>
          <c:val>
            <c:numRef>
              <c:f>Sheet9!$E$5:$E$14</c:f>
              <c:numCache>
                <c:formatCode>0</c:formatCode>
                <c:ptCount val="10"/>
                <c:pt idx="0">
                  <c:v>2284.6999999999998</c:v>
                </c:pt>
                <c:pt idx="1">
                  <c:v>2078.1999999999998</c:v>
                </c:pt>
                <c:pt idx="2">
                  <c:v>1995.6</c:v>
                </c:pt>
                <c:pt idx="3">
                  <c:v>2229.6</c:v>
                </c:pt>
                <c:pt idx="4">
                  <c:v>2092</c:v>
                </c:pt>
                <c:pt idx="5">
                  <c:v>1775.4</c:v>
                </c:pt>
                <c:pt idx="6">
                  <c:v>2202.1</c:v>
                </c:pt>
                <c:pt idx="7">
                  <c:v>2050.6999999999998</c:v>
                </c:pt>
                <c:pt idx="8">
                  <c:v>2050.6999999999998</c:v>
                </c:pt>
                <c:pt idx="9">
                  <c:v>2546.1999999999998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EB0-472D-B6FC-B63622CC0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72038216"/>
        <c:axId val="272038608"/>
      </c:barChart>
      <c:catAx>
        <c:axId val="272038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2038608"/>
        <c:crosses val="autoZero"/>
        <c:auto val="1"/>
        <c:lblAlgn val="ctr"/>
        <c:lblOffset val="100"/>
        <c:noMultiLvlLbl val="0"/>
      </c:catAx>
      <c:valAx>
        <c:axId val="272038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err="1" smtClean="0"/>
                  <a:t>Lb</a:t>
                </a:r>
                <a:r>
                  <a:rPr lang="en-US" sz="1400" dirty="0" smtClean="0"/>
                  <a:t>/A</a:t>
                </a:r>
                <a:endParaRPr lang="en-US" sz="14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2038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0.47148</cdr:x>
      <cdr:y>0.12327</cdr:y>
    </cdr:from>
    <cdr:to>
      <cdr:x>0.56239</cdr:x>
      <cdr:y>0.35058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42363" y="49588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0.33205</cdr:x>
      <cdr:y>0.02687</cdr:y>
    </cdr:from>
    <cdr:to>
      <cdr:x>0.68293</cdr:x>
      <cdr:y>0.13765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339892" y="108091"/>
          <a:ext cx="3529291" cy="445657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2000" dirty="0" smtClean="0">
              <a:latin typeface="Arial Black" panose="020B0A04020102020204" pitchFamily="34" charset="0"/>
            </a:rPr>
            <a:t>2177 </a:t>
          </a:r>
          <a:r>
            <a:rPr lang="en-US" sz="2000" dirty="0" err="1" smtClean="0">
              <a:latin typeface="Arial Black" panose="020B0A04020102020204" pitchFamily="34" charset="0"/>
            </a:rPr>
            <a:t>lb</a:t>
          </a:r>
          <a:r>
            <a:rPr lang="en-US" sz="2000" dirty="0" smtClean="0">
              <a:latin typeface="Arial Black" panose="020B0A04020102020204" pitchFamily="34" charset="0"/>
            </a:rPr>
            <a:t>/A seed cotton </a:t>
          </a:r>
          <a:endParaRPr lang="en-US" sz="2000" dirty="0">
            <a:latin typeface="Arial Black" panose="020B0A040201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B594F2FC-E4E2-461C-B34F-722B736EEEEE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93A6141B-1DD9-4873-8D80-2F574415E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47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BC56E5B9-462C-428D-BB3C-04E43282413E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941D822-5F72-4B26-8D00-A83A5E82A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9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56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 16, 2018</a:t>
            </a:r>
          </a:p>
          <a:p>
            <a:r>
              <a:rPr lang="en-US" dirty="0" smtClean="0"/>
              <a:t>Dr. Judy Brown of Arizona called </a:t>
            </a:r>
          </a:p>
          <a:p>
            <a:r>
              <a:rPr lang="en-US" dirty="0" smtClean="0"/>
              <a:t>Identified Cotton </a:t>
            </a:r>
            <a:r>
              <a:rPr lang="en-US" dirty="0" err="1" smtClean="0"/>
              <a:t>Leafroll</a:t>
            </a:r>
            <a:r>
              <a:rPr lang="en-US" dirty="0" smtClean="0"/>
              <a:t> Dwarf Virus (CLRDV) commonly known as </a:t>
            </a:r>
            <a:r>
              <a:rPr lang="en-US" b="1" dirty="0" smtClean="0">
                <a:solidFill>
                  <a:srgbClr val="002060"/>
                </a:solidFill>
              </a:rPr>
              <a:t>cotton blue disease</a:t>
            </a:r>
            <a:r>
              <a:rPr lang="en-US" dirty="0" smtClean="0"/>
              <a:t>. </a:t>
            </a:r>
          </a:p>
          <a:p>
            <a:r>
              <a:rPr lang="en-US" b="1" dirty="0" smtClean="0"/>
              <a:t>Aphid transmitted </a:t>
            </a:r>
            <a:r>
              <a:rPr lang="en-US" dirty="0" smtClean="0"/>
              <a:t>and has not previously occurred in the US. </a:t>
            </a:r>
          </a:p>
          <a:p>
            <a:r>
              <a:rPr lang="en-US" dirty="0" smtClean="0"/>
              <a:t>It is known to occur in areas of Africa and Brazil.  In Brazil</a:t>
            </a:r>
            <a:r>
              <a:rPr lang="en-US" baseline="0" dirty="0" smtClean="0"/>
              <a:t> they reported the virus is phloem limited, persistent and circulative in the aphid.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Dr</a:t>
            </a:r>
            <a:r>
              <a:rPr lang="en-US" dirty="0"/>
              <a:t>. Brown’s lab identified the virus by illumine sequencing and are now working backward with primers for this specific virus to confirm their findings. 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Dr</a:t>
            </a:r>
            <a:r>
              <a:rPr lang="en-US" dirty="0"/>
              <a:t>. Brown </a:t>
            </a:r>
            <a:r>
              <a:rPr lang="en-US" dirty="0" smtClean="0"/>
              <a:t>contacting </a:t>
            </a:r>
            <a:r>
              <a:rPr lang="en-US" dirty="0"/>
              <a:t>the Dept. of Agriculture APHIS to report the new disease.  </a:t>
            </a:r>
          </a:p>
          <a:p>
            <a:r>
              <a:rPr lang="en-US" dirty="0" smtClean="0"/>
              <a:t>Bob Nichols Cotton </a:t>
            </a:r>
            <a:r>
              <a:rPr lang="en-US" dirty="0" err="1" smtClean="0"/>
              <a:t>Inc</a:t>
            </a:r>
            <a:r>
              <a:rPr lang="en-US" dirty="0" smtClean="0"/>
              <a:t> &amp; Don Parker Cotton Foundation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88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(genetic breeding programs have been facing a hard time separating the pathogens that cause viruses or keeping infested aphids populations, in order to breed for resistance).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36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the weeds</a:t>
            </a:r>
            <a:r>
              <a:rPr lang="en-US" baseline="0" dirty="0" smtClean="0"/>
              <a:t> we found in the fields were the virus symptoms were present in 2018.</a:t>
            </a:r>
          </a:p>
          <a:p>
            <a:r>
              <a:rPr lang="en-US" baseline="0" dirty="0" smtClean="0"/>
              <a:t>We sent the weed samples to Dr. Brown who was not able to find the virus.</a:t>
            </a:r>
          </a:p>
          <a:p>
            <a:r>
              <a:rPr lang="en-US" baseline="0" dirty="0" smtClean="0"/>
              <a:t>This does not mean these are not host and does not eliminate them as hosts. Timing and virus concentration (titer) affects our ability to detect the virus.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53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40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07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35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Symptoms observed in Pima cotton PHY 800 and PHY 72</a:t>
            </a:r>
          </a:p>
          <a:p>
            <a:r>
              <a:rPr lang="en-US" dirty="0" smtClean="0"/>
              <a:t>Samples sent</a:t>
            </a:r>
            <a:r>
              <a:rPr lang="en-US" baseline="0" dirty="0" smtClean="0"/>
              <a:t> to Judy Brown AZ and Kassie Conner in AL</a:t>
            </a:r>
          </a:p>
          <a:p>
            <a:r>
              <a:rPr lang="en-US" baseline="0" dirty="0" smtClean="0"/>
              <a:t>Both positive   for CLRDV </a:t>
            </a:r>
          </a:p>
          <a:p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APHIS was notified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47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60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September through November 2018 we (Researchers, AGRI AFC, Extension folks) collected symptomatic samples and send them in to both labs for id</a:t>
            </a:r>
          </a:p>
          <a:p>
            <a:endParaRPr lang="en-US" baseline="0" dirty="0" smtClean="0"/>
          </a:p>
          <a:p>
            <a:r>
              <a:rPr lang="en-US" baseline="0" dirty="0" smtClean="0"/>
              <a:t>Kassie Conner from AL put together this map to indicate the counties with positive PCR results for CLRDV on cotton for our samples.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Please note Limestone county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77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Cotton field</a:t>
            </a:r>
            <a:r>
              <a:rPr lang="en-US" baseline="0" dirty="0" smtClean="0"/>
              <a:t> had been defoliated and we observed foliar symptoms on the regrowth.  Cotton leaves were tested positive for CLRDV.</a:t>
            </a:r>
          </a:p>
          <a:p>
            <a:r>
              <a:rPr lang="en-US" baseline="0" dirty="0" smtClean="0"/>
              <a:t>Brazil management indicated termination of cotton stalks to eliminate the virus reservoir.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7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Hello,</a:t>
            </a:r>
            <a:r>
              <a:rPr lang="en-US" b="1" baseline="0" dirty="0" smtClean="0"/>
              <a:t> I am Kathy Lawrence Plant Pathologist in the </a:t>
            </a:r>
            <a:r>
              <a:rPr lang="en-US" b="1" baseline="0" dirty="0" err="1" smtClean="0"/>
              <a:t>Dept</a:t>
            </a:r>
            <a:r>
              <a:rPr lang="en-US" b="1" baseline="0" dirty="0" smtClean="0"/>
              <a:t> of ENT &amp; Plant Path at Auburn University.  In this web cast we will cover the initial observations </a:t>
            </a:r>
            <a:r>
              <a:rPr lang="en-US" b="1" baseline="0" dirty="0" err="1" smtClean="0"/>
              <a:t>andspread</a:t>
            </a:r>
            <a:r>
              <a:rPr lang="en-US" b="1" baseline="0" dirty="0" smtClean="0"/>
              <a:t>  of this new virus through it’s identification with Dr. Judy Brown at the University of Arizona.</a:t>
            </a:r>
          </a:p>
          <a:p>
            <a:r>
              <a:rPr lang="en-US" b="1" baseline="0" dirty="0" smtClean="0"/>
              <a:t>Drew </a:t>
            </a:r>
            <a:r>
              <a:rPr lang="en-US" b="1" baseline="0" dirty="0" err="1" smtClean="0"/>
              <a:t>Shrimsher</a:t>
            </a:r>
            <a:r>
              <a:rPr lang="en-US" b="1" baseline="0" dirty="0" smtClean="0"/>
              <a:t>, alumni of my program and currently the Agronomist with AGRI AFC called me August 29, 2017 and said we have a problem something new is going on in the cotton in the southern regions of our state.   </a:t>
            </a:r>
          </a:p>
          <a:p>
            <a:r>
              <a:rPr lang="en-US" b="1" dirty="0" smtClean="0"/>
              <a:t>Symptoms </a:t>
            </a:r>
            <a:r>
              <a:rPr lang="en-US" b="1" dirty="0"/>
              <a:t>consisted of foliar distortion, leaf curling or rolling.</a:t>
            </a:r>
          </a:p>
          <a:p>
            <a:r>
              <a:rPr lang="en-US" b="1" dirty="0"/>
              <a:t>Initial thoughts were herbicide but with further investigation that did not seem possible</a:t>
            </a:r>
            <a:r>
              <a:rPr lang="en-US" b="1" dirty="0" smtClean="0"/>
              <a:t>.  There</a:t>
            </a:r>
            <a:r>
              <a:rPr lang="en-US" b="1" baseline="0" dirty="0" smtClean="0"/>
              <a:t> were an estimated 50,000 acres affected.</a:t>
            </a:r>
            <a:endParaRPr lang="en-US" b="1" dirty="0"/>
          </a:p>
          <a:p>
            <a:r>
              <a:rPr lang="en-US" b="1" dirty="0"/>
              <a:t>Please note the disease appeared in the field at the end of the growing season in 2017 after full bloom. Thus plants were probably infected later in development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61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Planted May 16, 2018   5 inches of rain over the next week </a:t>
            </a:r>
          </a:p>
          <a:p>
            <a:r>
              <a:rPr lang="en-US" dirty="0" smtClean="0"/>
              <a:t>Replanted June 9,</a:t>
            </a:r>
            <a:r>
              <a:rPr lang="en-US" baseline="0" dirty="0" smtClean="0"/>
              <a:t> 2018</a:t>
            </a:r>
          </a:p>
          <a:p>
            <a:r>
              <a:rPr lang="en-US" baseline="0" dirty="0" smtClean="0"/>
              <a:t>Samples nematode in July – no virus symptoms</a:t>
            </a:r>
          </a:p>
          <a:p>
            <a:endParaRPr lang="en-US" baseline="0" dirty="0" smtClean="0"/>
          </a:p>
          <a:p>
            <a:r>
              <a:rPr lang="en-US" dirty="0" smtClean="0"/>
              <a:t>Root knot nematode numbers</a:t>
            </a:r>
            <a:r>
              <a:rPr lang="en-US" baseline="0" dirty="0" smtClean="0"/>
              <a:t> were low with this second planting.</a:t>
            </a:r>
          </a:p>
          <a:p>
            <a:r>
              <a:rPr lang="en-US" baseline="0" dirty="0" smtClean="0"/>
              <a:t>Total numbers of </a:t>
            </a:r>
            <a:r>
              <a:rPr lang="en-US" baseline="0" dirty="0" err="1" smtClean="0"/>
              <a:t>Rk</a:t>
            </a:r>
            <a:r>
              <a:rPr lang="en-US" baseline="0" dirty="0" smtClean="0"/>
              <a:t> eggs or </a:t>
            </a:r>
            <a:r>
              <a:rPr lang="en-US" baseline="0" dirty="0" err="1" smtClean="0"/>
              <a:t>Rk</a:t>
            </a:r>
            <a:r>
              <a:rPr lang="en-US" baseline="0" dirty="0" smtClean="0"/>
              <a:t> eggs per gram of root show identical results.</a:t>
            </a:r>
          </a:p>
          <a:p>
            <a:r>
              <a:rPr lang="en-US" baseline="0" dirty="0" smtClean="0"/>
              <a:t>Velum total reduced </a:t>
            </a:r>
            <a:r>
              <a:rPr lang="en-US" baseline="0" dirty="0" err="1" smtClean="0"/>
              <a:t>Rk</a:t>
            </a:r>
            <a:r>
              <a:rPr lang="en-US" baseline="0" dirty="0" smtClean="0"/>
              <a:t> numbers in ST varieties.</a:t>
            </a:r>
          </a:p>
          <a:p>
            <a:r>
              <a:rPr lang="en-US" baseline="0" dirty="0" smtClean="0"/>
              <a:t>Velum total did not further reduced RK numbers in the NR varieties in 2018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11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 yield over all cultivars was 2177 </a:t>
            </a:r>
            <a:r>
              <a:rPr lang="en-US" dirty="0" err="1" smtClean="0"/>
              <a:t>lb</a:t>
            </a:r>
            <a:r>
              <a:rPr lang="en-US" dirty="0" smtClean="0"/>
              <a:t>/A acceptable</a:t>
            </a:r>
          </a:p>
          <a:p>
            <a:r>
              <a:rPr lang="en-US" dirty="0" smtClean="0"/>
              <a:t>This</a:t>
            </a:r>
            <a:r>
              <a:rPr lang="en-US" baseline="0" dirty="0" smtClean="0"/>
              <a:t> area lost an additional 84 /</a:t>
            </a:r>
            <a:r>
              <a:rPr lang="en-US" baseline="0" dirty="0" err="1" smtClean="0"/>
              <a:t>lb</a:t>
            </a:r>
            <a:r>
              <a:rPr lang="en-US" baseline="0" dirty="0" smtClean="0"/>
              <a:t>/A with the additional stress of the root knot nematode.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64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/>
            <a:r>
              <a:rPr lang="en-U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Disease incidence ranged from 3-30% per field, resulting in ~560 kg/ha loss, and affecting 25% of the 50,585 ha cotton crop in Alabama, with a loss of ~50,000 bales valued at $19 million dollars. </a:t>
            </a:r>
            <a:endParaRPr lang="en-US" dirty="0" smtClean="0"/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2018  Disease incidence ranged from 3- 100% per field but only 1 % if the field were affected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47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Aphid transmitted </a:t>
            </a:r>
            <a:r>
              <a:rPr lang="en-US" dirty="0" smtClean="0"/>
              <a:t>and has not previously occurred in the US. </a:t>
            </a:r>
          </a:p>
          <a:p>
            <a:r>
              <a:rPr lang="en-US" dirty="0" smtClean="0"/>
              <a:t>In Brazil</a:t>
            </a:r>
            <a:r>
              <a:rPr lang="en-US" baseline="0" dirty="0" smtClean="0"/>
              <a:t> they reported the virus is phloem limited.</a:t>
            </a:r>
          </a:p>
          <a:p>
            <a:r>
              <a:rPr lang="en-US" baseline="0" dirty="0" smtClean="0"/>
              <a:t>In the aphid it is persistent and circulative.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disease</a:t>
            </a:r>
            <a:r>
              <a:rPr lang="en-US" baseline="0" dirty="0" smtClean="0"/>
              <a:t> triangle between the plant the aphid and the virus is complicated.  So many factors affect this disease that the symptoms we see will be variable.  We have much to learn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67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375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47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b="1" dirty="0"/>
              <a:t>White files were abundant in 2017. As we walked through the fields, white flies would swarm.  Symptoms </a:t>
            </a:r>
            <a:r>
              <a:rPr lang="en-US" b="1" dirty="0" smtClean="0"/>
              <a:t>were on the</a:t>
            </a:r>
            <a:r>
              <a:rPr lang="en-US" b="1" baseline="0" dirty="0" smtClean="0"/>
              <a:t> young tissues </a:t>
            </a:r>
            <a:r>
              <a:rPr lang="en-US" b="1" dirty="0" smtClean="0"/>
              <a:t>consisted </a:t>
            </a:r>
            <a:r>
              <a:rPr lang="en-US" b="1" dirty="0"/>
              <a:t>of foliar distortion, leaf curling or rolling, and notice the leaf veins were  a yellowish discoloration.  There were no cotton bolls on the symptomatic portion of the plant.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4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6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Cotton leaf crumple</a:t>
            </a:r>
            <a:r>
              <a:rPr lang="en-US" baseline="0" dirty="0" smtClean="0"/>
              <a:t> (CLCV) is a </a:t>
            </a:r>
            <a:r>
              <a:rPr lang="en-US" baseline="0" dirty="0" err="1" smtClean="0"/>
              <a:t>geminivirus</a:t>
            </a:r>
            <a:r>
              <a:rPr lang="en-US" baseline="0" dirty="0" smtClean="0"/>
              <a:t> transmitted by whiteflies</a:t>
            </a:r>
          </a:p>
          <a:p>
            <a:r>
              <a:rPr lang="en-US" baseline="0" dirty="0" smtClean="0"/>
              <a:t>Known to occur in the southwest cotton region</a:t>
            </a:r>
          </a:p>
          <a:p>
            <a:r>
              <a:rPr lang="en-US" baseline="0" dirty="0" smtClean="0"/>
              <a:t>Mr. John Murphy our virologist suggested contacting Dr. Judy Brown because </a:t>
            </a:r>
            <a:r>
              <a:rPr lang="en-US" baseline="0" dirty="0" err="1" smtClean="0"/>
              <a:t>gemini</a:t>
            </a:r>
            <a:r>
              <a:rPr lang="en-US" baseline="0" dirty="0" smtClean="0"/>
              <a:t> viruses occur in the southwest and she is the expert on those.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29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Please note the symptom severity as it advance over the one month time frame.</a:t>
            </a:r>
          </a:p>
          <a:p>
            <a:pPr defTabSz="924458">
              <a:defRPr/>
            </a:pPr>
            <a:r>
              <a:rPr lang="en-US" b="1" dirty="0"/>
              <a:t>In August - symptoms consisted of foliar distortion, leaf curling or rolling.</a:t>
            </a:r>
          </a:p>
          <a:p>
            <a:pPr defTabSz="924458">
              <a:defRPr/>
            </a:pPr>
            <a:r>
              <a:rPr lang="en-US" b="1" dirty="0"/>
              <a:t>By September symptoms advanced to include </a:t>
            </a:r>
            <a:r>
              <a:rPr lang="en-US" dirty="0"/>
              <a:t>distorted juvenile leaves with severe foliar distortion, stunting of the internodes, vein reddening, a dark bluish coloration of some leaves and leaf lesions?</a:t>
            </a:r>
          </a:p>
          <a:p>
            <a:pPr defTabSz="924458">
              <a:defRPr/>
            </a:pPr>
            <a:endParaRPr lang="en-US" b="1" dirty="0"/>
          </a:p>
          <a:p>
            <a:pPr defTabSz="924458">
              <a:defRPr/>
            </a:pPr>
            <a:r>
              <a:rPr lang="en-US" b="1" dirty="0"/>
              <a:t>We collected </a:t>
            </a:r>
            <a:r>
              <a:rPr lang="en-US" b="1" dirty="0" smtClean="0"/>
              <a:t>samples, this time placing them in liquid</a:t>
            </a:r>
            <a:r>
              <a:rPr lang="en-US" b="1" baseline="0" dirty="0" smtClean="0"/>
              <a:t> nitrogen</a:t>
            </a:r>
            <a:r>
              <a:rPr lang="en-US" b="1" dirty="0" smtClean="0"/>
              <a:t> </a:t>
            </a:r>
            <a:r>
              <a:rPr lang="en-US" b="1" dirty="0"/>
              <a:t>and shipped them to Judy Brown.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64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b="1" dirty="0" smtClean="0"/>
              <a:t>Symptoms</a:t>
            </a:r>
            <a:r>
              <a:rPr lang="en-US" b="1" baseline="0" dirty="0" smtClean="0"/>
              <a:t> can be seen on the entire plant on the left </a:t>
            </a:r>
          </a:p>
          <a:p>
            <a:pPr defTabSz="924458">
              <a:defRPr/>
            </a:pPr>
            <a:r>
              <a:rPr lang="en-US" b="1" baseline="0" dirty="0" smtClean="0"/>
              <a:t>The apical leaves are in the center </a:t>
            </a:r>
          </a:p>
          <a:p>
            <a:pPr defTabSz="924458">
              <a:defRPr/>
            </a:pPr>
            <a:r>
              <a:rPr lang="en-US" b="1" baseline="0" dirty="0" smtClean="0"/>
              <a:t>And a close up of the interveinal areas on the right with the red spreading down the veins and then turning yellow.</a:t>
            </a:r>
            <a:endParaRPr lang="en-US" b="1" dirty="0"/>
          </a:p>
          <a:p>
            <a:endParaRPr lang="en-US" b="1" dirty="0"/>
          </a:p>
          <a:p>
            <a:pPr marL="346672" indent="-346672">
              <a:buAutoNum type="arabicPeriod"/>
            </a:pPr>
            <a:r>
              <a:rPr lang="en-US" sz="2400" b="1" dirty="0"/>
              <a:t>We waited for Dr. Brown to id the Plant virus</a:t>
            </a:r>
            <a:r>
              <a:rPr lang="en-US" sz="2400" dirty="0"/>
              <a:t>: </a:t>
            </a:r>
            <a:r>
              <a:rPr lang="en-US" sz="2400" b="1" dirty="0"/>
              <a:t> No </a:t>
            </a:r>
            <a:r>
              <a:rPr lang="en-US" sz="2400" b="1" dirty="0" err="1"/>
              <a:t>begomovirus</a:t>
            </a:r>
            <a:r>
              <a:rPr lang="en-US" sz="2400" b="1" dirty="0"/>
              <a:t> detected</a:t>
            </a:r>
            <a:r>
              <a:rPr lang="en-US" sz="2400" dirty="0"/>
              <a:t>   - PCR, cloning and DNA sequencing for </a:t>
            </a:r>
            <a:r>
              <a:rPr lang="en-US" sz="2400" b="1" dirty="0" err="1"/>
              <a:t>begomovirus</a:t>
            </a:r>
            <a:r>
              <a:rPr lang="en-US" sz="2400" dirty="0"/>
              <a:t>/universal primers and cotton leaf crumple virus-specific primers. Amplicons to be identified for closet match using </a:t>
            </a:r>
            <a:r>
              <a:rPr lang="en-US" sz="2400" dirty="0" err="1"/>
              <a:t>BLASTn</a:t>
            </a:r>
            <a:r>
              <a:rPr lang="en-US" sz="2400" dirty="0"/>
              <a:t> search of </a:t>
            </a:r>
            <a:r>
              <a:rPr lang="en-US" sz="2400" dirty="0" err="1"/>
              <a:t>GenBank</a:t>
            </a:r>
            <a:r>
              <a:rPr lang="en-US" sz="2400" dirty="0"/>
              <a:t> database. </a:t>
            </a:r>
          </a:p>
          <a:p>
            <a:pPr marL="346672" indent="-346672">
              <a:buAutoNum type="arabicPeriod"/>
            </a:pPr>
            <a:endParaRPr lang="en-US" dirty="0" smtClean="0"/>
          </a:p>
          <a:p>
            <a:pPr marL="346672" indent="-346672" defTabSz="924458">
              <a:buFontTx/>
              <a:buAutoNum type="arabicPeriod"/>
              <a:defRPr/>
            </a:pPr>
            <a:r>
              <a:rPr lang="en-US" sz="2400" b="1" dirty="0"/>
              <a:t>Whitefly identification: </a:t>
            </a:r>
            <a:r>
              <a:rPr lang="en-US" sz="2400" b="1" i="1" dirty="0" err="1"/>
              <a:t>Bemisia</a:t>
            </a:r>
            <a:r>
              <a:rPr lang="en-US" sz="2400" b="1" i="1" dirty="0"/>
              <a:t> </a:t>
            </a:r>
            <a:r>
              <a:rPr lang="en-US" sz="2400" b="1" i="1" dirty="0" err="1"/>
              <a:t>tabaci</a:t>
            </a:r>
            <a:r>
              <a:rPr lang="en-US" sz="2400" b="1" i="1" dirty="0"/>
              <a:t> </a:t>
            </a:r>
            <a:r>
              <a:rPr lang="en-US" sz="2400" b="1" dirty="0"/>
              <a:t>B type </a:t>
            </a:r>
            <a:r>
              <a:rPr lang="en-US" sz="2400" dirty="0" err="1"/>
              <a:t>mtCOI</a:t>
            </a:r>
            <a:r>
              <a:rPr lang="en-US" sz="2400" dirty="0"/>
              <a:t> primers (</a:t>
            </a:r>
            <a:r>
              <a:rPr lang="en-US" sz="2400" dirty="0" err="1"/>
              <a:t>Frohlich</a:t>
            </a:r>
            <a:r>
              <a:rPr lang="en-US" sz="2400" dirty="0"/>
              <a:t> et al., 1999); Brown lab </a:t>
            </a:r>
            <a:r>
              <a:rPr lang="en-US" sz="2400" dirty="0" err="1"/>
              <a:t>mtCOI</a:t>
            </a:r>
            <a:r>
              <a:rPr lang="en-US" sz="2400" dirty="0"/>
              <a:t> reference database search/comparative DNA sequence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33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 further look</a:t>
            </a:r>
            <a:r>
              <a:rPr lang="en-US" b="1" baseline="0" dirty="0" smtClean="0"/>
              <a:t> at symptoms we see the symptomatic plant on the left compared to a healthy cotton plant on the right.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78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the end of 2017 we had shipped Dr. Brown samples 3 separate times before</a:t>
            </a:r>
            <a:r>
              <a:rPr lang="en-US" baseline="0" dirty="0" smtClean="0"/>
              <a:t> the cotton was harvested.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At this time we knew it  ws not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</a:t>
            </a:r>
            <a:r>
              <a:rPr lang="en-US" dirty="0" smtClean="0"/>
              <a:t>Cotton leaf crumple</a:t>
            </a:r>
            <a:r>
              <a:rPr lang="en-US" baseline="0" dirty="0" smtClean="0"/>
              <a:t> (CLCV) is a </a:t>
            </a:r>
            <a:r>
              <a:rPr lang="en-US" baseline="0" dirty="0" err="1" smtClean="0"/>
              <a:t>geminivirus</a:t>
            </a:r>
            <a:r>
              <a:rPr lang="en-US" baseline="0" dirty="0" smtClean="0"/>
              <a:t> transmitted by whiteflies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Dr. Brown had new ideas of how to identify this virus.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1D822-5F72-4B26-8D00-A83A5E82A2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7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9E2C-1BDE-4347-AD86-730E2B0DB30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600B-1EFC-43AD-841D-2680F6B3C0B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174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9E2C-1BDE-4347-AD86-730E2B0DB30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600B-1EFC-43AD-841D-2680F6B3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079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9E2C-1BDE-4347-AD86-730E2B0DB30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600B-1EFC-43AD-841D-2680F6B3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168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9E2C-1BDE-4347-AD86-730E2B0DB30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600B-1EFC-43AD-841D-2680F6B3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739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9E2C-1BDE-4347-AD86-730E2B0DB30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600B-1EFC-43AD-841D-2680F6B3C0B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6986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9E2C-1BDE-4347-AD86-730E2B0DB30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600B-1EFC-43AD-841D-2680F6B3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450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9E2C-1BDE-4347-AD86-730E2B0DB30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600B-1EFC-43AD-841D-2680F6B3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302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9E2C-1BDE-4347-AD86-730E2B0DB30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600B-1EFC-43AD-841D-2680F6B3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226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9E2C-1BDE-4347-AD86-730E2B0DB30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600B-1EFC-43AD-841D-2680F6B3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231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C469E2C-1BDE-4347-AD86-730E2B0DB30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01600B-1EFC-43AD-841D-2680F6B3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044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9E2C-1BDE-4347-AD86-730E2B0DB30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1600B-1EFC-43AD-841D-2680F6B3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8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C469E2C-1BDE-4347-AD86-730E2B0DB30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501600B-1EFC-43AD-841D-2680F6B3C0B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73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2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hyperlink" Target="https://doi.org/10.1094/PDIS-09-18-1550-PDN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38.jpeg"/><Relationship Id="rId5" Type="http://schemas.openxmlformats.org/officeDocument/2006/relationships/image" Target="../media/image2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2.jpeg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3.png"/><Relationship Id="rId5" Type="http://schemas.openxmlformats.org/officeDocument/2006/relationships/hyperlink" Target="mailto:jbrown@ag.arizona.edu" TargetMode="External"/><Relationship Id="rId4" Type="http://schemas.openxmlformats.org/officeDocument/2006/relationships/hyperlink" Target="mailto:lawrekk@auburn.ed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2.jpe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90554" y="169155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FF"/>
                </a:solidFill>
              </a:rPr>
              <a:t/>
            </a:r>
            <a:br>
              <a:rPr lang="en-US" dirty="0">
                <a:solidFill>
                  <a:srgbClr val="FF00FF"/>
                </a:solidFill>
              </a:rPr>
            </a:br>
            <a:r>
              <a:rPr lang="en-US" sz="6000" b="1" dirty="0"/>
              <a:t>Cotton Blue Disease Caused by </a:t>
            </a:r>
            <a:r>
              <a:rPr lang="en-US" sz="6000" b="1" i="1" dirty="0"/>
              <a:t>Cotton l</a:t>
            </a:r>
            <a:r>
              <a:rPr lang="en-US" sz="6000" b="1" i="1" dirty="0" smtClean="0"/>
              <a:t>eafroll </a:t>
            </a:r>
            <a:r>
              <a:rPr lang="en-US" sz="6000" b="1" i="1" dirty="0"/>
              <a:t>d</a:t>
            </a:r>
            <a:r>
              <a:rPr lang="en-US" sz="6000" b="1" i="1" dirty="0" smtClean="0"/>
              <a:t>warf like virus</a:t>
            </a:r>
            <a:r>
              <a:rPr lang="en-US" sz="6000" b="1" dirty="0">
                <a:solidFill>
                  <a:srgbClr val="FF00FF"/>
                </a:solidFill>
              </a:rPr>
              <a:t/>
            </a:r>
            <a:br>
              <a:rPr lang="en-US" sz="6000" b="1" dirty="0">
                <a:solidFill>
                  <a:srgbClr val="FF00FF"/>
                </a:solidFill>
              </a:rPr>
            </a:br>
            <a:r>
              <a:rPr lang="en-US" sz="6000" b="1" dirty="0"/>
              <a:t>Identification, </a:t>
            </a:r>
            <a:r>
              <a:rPr lang="en-US" sz="6000" b="1" dirty="0" smtClean="0"/>
              <a:t>Symptomology, </a:t>
            </a:r>
            <a:r>
              <a:rPr lang="en-US" sz="6000" b="1" dirty="0"/>
              <a:t>and Occurrence in </a:t>
            </a:r>
            <a:r>
              <a:rPr lang="en-US" sz="6000" b="1" dirty="0" smtClean="0"/>
              <a:t>Alabama</a:t>
            </a:r>
            <a:endParaRPr lang="en-US" sz="60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0" y="4461683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b="1" dirty="0" smtClean="0"/>
              <a:t>Kathy Lawrence</a:t>
            </a:r>
            <a:r>
              <a:rPr lang="en-US" sz="1900" b="1" baseline="30000" dirty="0" smtClean="0"/>
              <a:t>1</a:t>
            </a:r>
            <a:r>
              <a:rPr lang="en-US" b="1" dirty="0" smtClean="0"/>
              <a:t> and </a:t>
            </a:r>
            <a:r>
              <a:rPr lang="en-US" b="1" dirty="0"/>
              <a:t>Judith K </a:t>
            </a:r>
            <a:r>
              <a:rPr lang="en-US" b="1" dirty="0" smtClean="0"/>
              <a:t>Brown</a:t>
            </a:r>
            <a:r>
              <a:rPr lang="en-US" sz="1900" b="1" baseline="30000" dirty="0" smtClean="0"/>
              <a:t>2</a:t>
            </a:r>
            <a:endParaRPr lang="en-US" sz="2600" b="1" baseline="30000" dirty="0" smtClean="0"/>
          </a:p>
          <a:p>
            <a:pPr algn="ctr"/>
            <a:r>
              <a:rPr lang="en-US" sz="2200" baseline="30000" dirty="0" smtClean="0"/>
              <a:t>1</a:t>
            </a:r>
            <a:r>
              <a:rPr lang="en-US" dirty="0" smtClean="0"/>
              <a:t>Auburn </a:t>
            </a:r>
            <a:r>
              <a:rPr lang="en-US" dirty="0"/>
              <a:t>University, Auburn, </a:t>
            </a:r>
            <a:r>
              <a:rPr lang="en-US" dirty="0" smtClean="0"/>
              <a:t>AL</a:t>
            </a:r>
          </a:p>
          <a:p>
            <a:pPr algn="ctr"/>
            <a:r>
              <a:rPr lang="en-US" dirty="0" smtClean="0"/>
              <a:t>  </a:t>
            </a:r>
            <a:r>
              <a:rPr lang="en-US" sz="2200" baseline="30000" dirty="0" smtClean="0"/>
              <a:t>2</a:t>
            </a:r>
            <a:r>
              <a:rPr lang="en-US" dirty="0" smtClean="0"/>
              <a:t>University of Arizona</a:t>
            </a:r>
            <a:r>
              <a:rPr lang="en-US" dirty="0"/>
              <a:t>, Tucson, AZ</a:t>
            </a:r>
          </a:p>
          <a:p>
            <a:r>
              <a:rPr lang="en-US" b="1" dirty="0"/>
              <a:t> </a:t>
            </a:r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52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577" y="350765"/>
            <a:ext cx="10053681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Cotton Blue Disease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643" y="2044209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 Cotton </a:t>
            </a:r>
            <a:r>
              <a:rPr lang="en-US" sz="2400" b="1" i="1" dirty="0"/>
              <a:t>l</a:t>
            </a:r>
            <a:r>
              <a:rPr lang="en-US" sz="2400" b="1" i="1" dirty="0" smtClean="0"/>
              <a:t>eafroll </a:t>
            </a:r>
            <a:r>
              <a:rPr lang="en-US" sz="2400" b="1" i="1" dirty="0"/>
              <a:t>d</a:t>
            </a:r>
            <a:r>
              <a:rPr lang="en-US" sz="2400" b="1" i="1" dirty="0" smtClean="0"/>
              <a:t>warf like virus</a:t>
            </a:r>
            <a:r>
              <a:rPr lang="en-US" sz="2400" b="1" dirty="0" smtClean="0"/>
              <a:t> (CLRDV) </a:t>
            </a:r>
          </a:p>
          <a:p>
            <a:endParaRPr lang="en-US" sz="24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/>
              <a:t> CLRDV </a:t>
            </a:r>
            <a:r>
              <a:rPr lang="en-US" sz="2400" b="1" dirty="0"/>
              <a:t>belongs to the genus, </a:t>
            </a:r>
            <a:r>
              <a:rPr lang="en-US" sz="2400" b="1" dirty="0" err="1"/>
              <a:t>Polerovirus</a:t>
            </a:r>
            <a:r>
              <a:rPr lang="en-US" sz="2400" b="1" dirty="0"/>
              <a:t> (family, </a:t>
            </a:r>
            <a:r>
              <a:rPr lang="en-US" sz="2400" b="1" dirty="0" err="1"/>
              <a:t>Luteoviridae</a:t>
            </a:r>
            <a:r>
              <a:rPr lang="en-US" sz="2400" b="1" dirty="0" smtClean="0"/>
              <a:t>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/>
              <a:t> Aphid-transmitted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/>
              <a:t> Positive-sense </a:t>
            </a:r>
            <a:r>
              <a:rPr lang="en-US" sz="2400" b="1" dirty="0"/>
              <a:t>single stranded RNA viruses </a:t>
            </a:r>
            <a:endParaRPr lang="en-US" sz="24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/>
              <a:t> Genome </a:t>
            </a:r>
            <a:r>
              <a:rPr lang="en-US" sz="2400" b="1" dirty="0"/>
              <a:t>size of ~5.8 kb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/>
              <a:t> Individual virus particles – spherical</a:t>
            </a:r>
          </a:p>
          <a:p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/>
              <a:t> APHIS was notified</a:t>
            </a:r>
            <a:endParaRPr lang="en-US" sz="2400" b="1" dirty="0"/>
          </a:p>
        </p:txBody>
      </p:sp>
      <p:pic>
        <p:nvPicPr>
          <p:cNvPr id="4" name="Picture 2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990" y="3899373"/>
            <a:ext cx="3143023" cy="2297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31" y="150189"/>
            <a:ext cx="3591765" cy="2693823"/>
          </a:xfrm>
          <a:prstGeom prst="rect">
            <a:avLst/>
          </a:prstGeom>
        </p:spPr>
      </p:pic>
      <p:pic>
        <p:nvPicPr>
          <p:cNvPr id="1026" name="Picture 2" descr="Image result for cotton aphid pi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153" y="2974646"/>
            <a:ext cx="1800652" cy="22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33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2584" y="341437"/>
            <a:ext cx="10053681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Cotton Blue Disease in Brazil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647" y="2174838"/>
            <a:ext cx="10869326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/>
              <a:t> Management recommendations in </a:t>
            </a:r>
            <a:r>
              <a:rPr lang="en-US" sz="2400" b="1" dirty="0"/>
              <a:t>the </a:t>
            </a:r>
            <a:r>
              <a:rPr lang="en-US" sz="2400" b="1" dirty="0" smtClean="0"/>
              <a:t>field in Brazil: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/>
              <a:t> Weed control  </a:t>
            </a:r>
            <a:r>
              <a:rPr lang="en-US" sz="2400" dirty="0" smtClean="0"/>
              <a:t>-</a:t>
            </a:r>
            <a:r>
              <a:rPr lang="en-US" sz="2400" b="1" dirty="0" smtClean="0"/>
              <a:t>  </a:t>
            </a:r>
            <a:r>
              <a:rPr lang="en-US" sz="2400" dirty="0" smtClean="0"/>
              <a:t>eliminate </a:t>
            </a:r>
            <a:r>
              <a:rPr lang="en-US" sz="2400" dirty="0"/>
              <a:t>reservoir hosts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/>
              <a:t> Elimination </a:t>
            </a:r>
            <a:r>
              <a:rPr lang="en-US" sz="2400" b="1" dirty="0"/>
              <a:t>of cotton </a:t>
            </a:r>
            <a:r>
              <a:rPr lang="en-US" sz="2400" b="1" dirty="0" smtClean="0"/>
              <a:t>regrowth </a:t>
            </a:r>
            <a:r>
              <a:rPr lang="en-US" sz="2400" dirty="0"/>
              <a:t>or volunteer cotton plants from the previous season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/>
              <a:t> Cultivar selection </a:t>
            </a:r>
            <a:r>
              <a:rPr lang="en-US" sz="2400" dirty="0" smtClean="0"/>
              <a:t>-  no resistant cultivars available for the Atypical CLRDV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/>
              <a:t> Chemical </a:t>
            </a:r>
            <a:r>
              <a:rPr lang="en-US" sz="2400" b="1" dirty="0"/>
              <a:t>control of aphids </a:t>
            </a:r>
            <a:r>
              <a:rPr lang="en-US" sz="2400" dirty="0" smtClean="0"/>
              <a:t>-</a:t>
            </a:r>
            <a:r>
              <a:rPr lang="en-US" sz="2400" b="1" dirty="0" smtClean="0"/>
              <a:t> </a:t>
            </a:r>
            <a:r>
              <a:rPr lang="en-US" sz="2400" dirty="0"/>
              <a:t>5-10% of </a:t>
            </a:r>
            <a:r>
              <a:rPr lang="en-US" sz="2400" dirty="0" smtClean="0"/>
              <a:t>cotton </a:t>
            </a:r>
            <a:r>
              <a:rPr lang="en-US" sz="2400" dirty="0"/>
              <a:t>plants with aphids</a:t>
            </a:r>
            <a:endParaRPr lang="en-US" sz="2400" b="1" dirty="0"/>
          </a:p>
          <a:p>
            <a:pPr marL="384048" lvl="2" indent="0">
              <a:buNone/>
            </a:pPr>
            <a:r>
              <a:rPr lang="en-US" sz="2400" dirty="0" smtClean="0"/>
              <a:t>Additional </a:t>
            </a:r>
            <a:r>
              <a:rPr lang="en-US" sz="2400" dirty="0"/>
              <a:t>applications of insecticides to keep low population levels of aphids. </a:t>
            </a:r>
            <a:r>
              <a:rPr lang="en-US" sz="2400" dirty="0" smtClean="0"/>
              <a:t> Satisfactory control </a:t>
            </a:r>
            <a:r>
              <a:rPr lang="en-US" sz="2400" dirty="0"/>
              <a:t>but problems with insecticides efficacy</a:t>
            </a:r>
            <a:r>
              <a:rPr lang="en-US" sz="2400" dirty="0" smtClean="0"/>
              <a:t>!!</a:t>
            </a:r>
          </a:p>
          <a:p>
            <a:pPr marL="384048" lvl="2" indent="0">
              <a:buNone/>
            </a:pPr>
            <a:endParaRPr lang="en-US" dirty="0"/>
          </a:p>
          <a:p>
            <a:r>
              <a:rPr lang="en-US" sz="2400" dirty="0" smtClean="0"/>
              <a:t>   </a:t>
            </a:r>
            <a:endParaRPr lang="en-US" sz="2400" b="1" dirty="0"/>
          </a:p>
        </p:txBody>
      </p:sp>
      <p:pic>
        <p:nvPicPr>
          <p:cNvPr id="4" name="Picture 2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168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55194" y="221286"/>
            <a:ext cx="8825839" cy="1450757"/>
          </a:xfrm>
        </p:spPr>
        <p:txBody>
          <a:bodyPr/>
          <a:lstStyle/>
          <a:p>
            <a:r>
              <a:rPr lang="en-US" dirty="0" smtClean="0"/>
              <a:t>April 2018 </a:t>
            </a:r>
            <a:r>
              <a:rPr lang="en-US" dirty="0"/>
              <a:t>Weed host collection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-1656046" y="2144315"/>
            <a:ext cx="5288590" cy="4023360"/>
          </a:xfrm>
        </p:spPr>
        <p:txBody>
          <a:bodyPr>
            <a:normAutofit/>
          </a:bodyPr>
          <a:lstStyle/>
          <a:p>
            <a:pPr algn="r"/>
            <a:r>
              <a:rPr lang="en-US" sz="2400" dirty="0" err="1" smtClean="0"/>
              <a:t>Malvaceae</a:t>
            </a:r>
            <a:r>
              <a:rPr lang="en-US" sz="2400" dirty="0" smtClean="0"/>
              <a:t> plant family</a:t>
            </a:r>
          </a:p>
          <a:p>
            <a:pPr algn="r"/>
            <a:r>
              <a:rPr lang="en-US" sz="2400" dirty="0" smtClean="0"/>
              <a:t>244 genera</a:t>
            </a:r>
          </a:p>
          <a:p>
            <a:pPr algn="r"/>
            <a:r>
              <a:rPr lang="en-US" sz="2400" dirty="0" smtClean="0"/>
              <a:t>4225 species  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17920" y="2144315"/>
            <a:ext cx="493776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Barbour, Russell, and Henry Co.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 Dandelion, Prickly side, Red Clover with </a:t>
            </a:r>
            <a:r>
              <a:rPr lang="en-US" sz="2400" dirty="0"/>
              <a:t>aphids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 Maypop, Mares tail, Iron weed ,Wild gourd, Evening primrose, Curley doc and  Verbena, Mint, Smartweed, Evening primrose, Blackberry, Golden Rod, </a:t>
            </a:r>
            <a:r>
              <a:rPr lang="en-US" sz="2400" dirty="0"/>
              <a:t>Crimson </a:t>
            </a:r>
            <a:r>
              <a:rPr lang="en-US" sz="2400" dirty="0" smtClean="0"/>
              <a:t>clover, Sweet </a:t>
            </a:r>
            <a:r>
              <a:rPr lang="en-US" sz="2400" dirty="0"/>
              <a:t>gum tree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742" y="2144314"/>
            <a:ext cx="2088980" cy="2788896"/>
          </a:xfrm>
          <a:prstGeom prst="rect">
            <a:avLst/>
          </a:prstGeom>
        </p:spPr>
      </p:pic>
      <p:pic>
        <p:nvPicPr>
          <p:cNvPr id="9" name="Picture 2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Alabama county ma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672" y="155059"/>
            <a:ext cx="1384465" cy="223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11627960" y="1502590"/>
            <a:ext cx="411844" cy="3452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0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65125"/>
            <a:ext cx="9372600" cy="1325563"/>
          </a:xfrm>
        </p:spPr>
        <p:txBody>
          <a:bodyPr/>
          <a:lstStyle/>
          <a:p>
            <a:r>
              <a:rPr lang="en-US" dirty="0" smtClean="0"/>
              <a:t>June 7,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095" y="124631"/>
            <a:ext cx="4351713" cy="326274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096" y="3483288"/>
            <a:ext cx="4351713" cy="3262745"/>
          </a:xfrm>
        </p:spPr>
      </p:pic>
      <p:pic>
        <p:nvPicPr>
          <p:cNvPr id="5" name="Picture 26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637" y="5800815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1834" y="1985671"/>
            <a:ext cx="6517233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b="1" dirty="0" smtClean="0"/>
              <a:t>Aphid outbreak began in June this year.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b="1" dirty="0" smtClean="0"/>
              <a:t>We collected these samples in Barbour </a:t>
            </a:r>
            <a:r>
              <a:rPr lang="en-US" sz="2800" b="1" dirty="0" smtClean="0">
                <a:solidFill>
                  <a:srgbClr val="FF00FF"/>
                </a:solidFill>
              </a:rPr>
              <a:t/>
            </a:r>
            <a:br>
              <a:rPr lang="en-US" sz="2800" b="1" dirty="0" smtClean="0">
                <a:solidFill>
                  <a:srgbClr val="FF00FF"/>
                </a:solidFill>
              </a:rPr>
            </a:br>
            <a:r>
              <a:rPr lang="en-US" sz="2800" b="1" dirty="0" smtClean="0"/>
              <a:t>County 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b="1" dirty="0" smtClean="0"/>
              <a:t>Placed leaves immediately in liquid N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b="1" dirty="0" smtClean="0"/>
              <a:t>Shipped to Judy Brown for PCR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b="1" dirty="0" smtClean="0"/>
              <a:t>No virus found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134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65125"/>
            <a:ext cx="9372600" cy="1325563"/>
          </a:xfrm>
        </p:spPr>
        <p:txBody>
          <a:bodyPr/>
          <a:lstStyle/>
          <a:p>
            <a:r>
              <a:rPr lang="en-US" dirty="0" smtClean="0"/>
              <a:t>June 25, 2018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6433" y="1257958"/>
            <a:ext cx="5318000" cy="3988498"/>
          </a:xfrm>
        </p:spPr>
      </p:pic>
      <p:pic>
        <p:nvPicPr>
          <p:cNvPr id="5" name="Picture 2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802" y="2134983"/>
            <a:ext cx="6164758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/>
              <a:t> Aphids </a:t>
            </a:r>
            <a:r>
              <a:rPr lang="en-US" sz="2800" b="1" dirty="0"/>
              <a:t>were severe by late June.</a:t>
            </a:r>
          </a:p>
          <a:p>
            <a:endParaRPr lang="en-US" sz="2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/>
              <a:t> We </a:t>
            </a:r>
            <a:r>
              <a:rPr lang="en-US" sz="2800" b="1" dirty="0"/>
              <a:t>collected these samples in </a:t>
            </a:r>
            <a:r>
              <a:rPr lang="en-US" sz="2800" b="1" dirty="0" smtClean="0"/>
              <a:t>Barbour </a:t>
            </a:r>
            <a:r>
              <a:rPr lang="en-US" sz="2800" b="1" dirty="0"/>
              <a:t>County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smtClean="0"/>
              <a:t> No </a:t>
            </a:r>
            <a:r>
              <a:rPr lang="en-US" sz="2800" b="1" dirty="0"/>
              <a:t>virus found</a:t>
            </a:r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29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6570" y="365125"/>
            <a:ext cx="9117229" cy="1325563"/>
          </a:xfrm>
        </p:spPr>
        <p:txBody>
          <a:bodyPr/>
          <a:lstStyle/>
          <a:p>
            <a:r>
              <a:rPr lang="en-US" dirty="0" smtClean="0"/>
              <a:t>Aug. 16, 2018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4433" r="28255" b="7032"/>
          <a:stretch/>
        </p:blipFill>
        <p:spPr>
          <a:xfrm rot="5400000">
            <a:off x="1739622" y="1613087"/>
            <a:ext cx="4004626" cy="486526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 r="4707"/>
          <a:stretch/>
        </p:blipFill>
        <p:spPr>
          <a:xfrm>
            <a:off x="7277882" y="3462065"/>
            <a:ext cx="4348065" cy="2815738"/>
          </a:xfrm>
        </p:spPr>
      </p:pic>
      <p:pic>
        <p:nvPicPr>
          <p:cNvPr id="5" name="Picture 26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82" y="137306"/>
            <a:ext cx="4355784" cy="3266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50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labama county m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971" y="61751"/>
            <a:ext cx="1384465" cy="223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92871" y="417235"/>
            <a:ext cx="9402774" cy="1272374"/>
          </a:xfrm>
        </p:spPr>
        <p:txBody>
          <a:bodyPr>
            <a:noAutofit/>
          </a:bodyPr>
          <a:lstStyle/>
          <a:p>
            <a:r>
              <a:rPr lang="en-US" dirty="0" smtClean="0"/>
              <a:t>Elmore Co. symptoms 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August 24,2018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81" y="2342482"/>
            <a:ext cx="5000044" cy="3750032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76" y="2342483"/>
            <a:ext cx="5000044" cy="3750030"/>
          </a:xfrm>
        </p:spPr>
      </p:pic>
      <p:pic>
        <p:nvPicPr>
          <p:cNvPr id="16" name="Picture 26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1526018" y="1071269"/>
            <a:ext cx="218783" cy="2187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273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4294967295"/>
          </p:nvPr>
        </p:nvSpPr>
        <p:spPr>
          <a:xfrm>
            <a:off x="1405819" y="1846263"/>
            <a:ext cx="10058400" cy="4022725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First report of </a:t>
            </a:r>
            <a:r>
              <a:rPr lang="en-US" sz="3200" b="1" i="1" dirty="0"/>
              <a:t>C</a:t>
            </a:r>
            <a:r>
              <a:rPr lang="en-US" sz="3200" b="1" i="1" dirty="0" smtClean="0"/>
              <a:t>otton </a:t>
            </a:r>
            <a:r>
              <a:rPr lang="en-US" sz="3200" b="1" i="1" dirty="0" err="1"/>
              <a:t>leafroll</a:t>
            </a:r>
            <a:r>
              <a:rPr lang="en-US" sz="3200" b="1" i="1" dirty="0"/>
              <a:t> dwarf virus </a:t>
            </a:r>
            <a:r>
              <a:rPr lang="en-US" sz="3200" b="1" dirty="0"/>
              <a:t>associated with cotton blue disease symptoms in Alabama </a:t>
            </a:r>
            <a:endParaRPr lang="en-US" sz="3200" dirty="0"/>
          </a:p>
          <a:p>
            <a:pPr marL="0" indent="0">
              <a:buNone/>
            </a:pPr>
            <a:r>
              <a:rPr lang="en-US" sz="2400" b="1" dirty="0"/>
              <a:t>Sofia Avelar, Drew W </a:t>
            </a:r>
            <a:r>
              <a:rPr lang="en-US" sz="2400" b="1" dirty="0" err="1"/>
              <a:t>Schrimsher</a:t>
            </a:r>
            <a:r>
              <a:rPr lang="en-US" sz="2400" b="1" dirty="0"/>
              <a:t>, Kathy S Lawrence, </a:t>
            </a:r>
            <a:r>
              <a:rPr lang="en-US" sz="2400" b="1" dirty="0" smtClean="0"/>
              <a:t>and </a:t>
            </a:r>
            <a:r>
              <a:rPr lang="en-US" sz="2400" b="1" dirty="0"/>
              <a:t>Judith K Brown</a:t>
            </a:r>
            <a:endParaRPr lang="en-US" sz="2400" dirty="0"/>
          </a:p>
          <a:p>
            <a:pPr marL="0" indent="0">
              <a:buNone/>
            </a:pPr>
            <a:r>
              <a:rPr lang="en-US" baseline="30000" dirty="0" smtClean="0"/>
              <a:t>1</a:t>
            </a:r>
            <a:r>
              <a:rPr lang="en-US" baseline="30000" dirty="0"/>
              <a:t>, 4 </a:t>
            </a:r>
            <a:r>
              <a:rPr lang="en-US" dirty="0"/>
              <a:t>School of Plant Sciences, University of Arizona, </a:t>
            </a:r>
            <a:r>
              <a:rPr lang="en-US" dirty="0" smtClean="0"/>
              <a:t>AZ , </a:t>
            </a:r>
            <a:r>
              <a:rPr lang="en-US" baseline="30000" dirty="0" smtClean="0"/>
              <a:t> 2</a:t>
            </a:r>
            <a:r>
              <a:rPr lang="en-US" dirty="0" smtClean="0"/>
              <a:t>AGRI </a:t>
            </a:r>
            <a:r>
              <a:rPr lang="en-US" dirty="0"/>
              <a:t>AFC, </a:t>
            </a:r>
            <a:r>
              <a:rPr lang="en-US" baseline="30000" dirty="0"/>
              <a:t>3</a:t>
            </a:r>
            <a:r>
              <a:rPr lang="en-US" dirty="0"/>
              <a:t> Department of Entomology and </a:t>
            </a:r>
            <a:r>
              <a:rPr lang="en-US" dirty="0" smtClean="0"/>
              <a:t>Plant </a:t>
            </a:r>
            <a:r>
              <a:rPr lang="en-US" dirty="0"/>
              <a:t>Pathology, Auburn </a:t>
            </a:r>
            <a:r>
              <a:rPr lang="en-US" dirty="0" smtClean="0"/>
              <a:t>University AL</a:t>
            </a:r>
            <a:r>
              <a:rPr lang="en-US" dirty="0"/>
              <a:t>, </a:t>
            </a:r>
            <a:r>
              <a:rPr lang="en-US" dirty="0" smtClean="0"/>
              <a:t>36849</a:t>
            </a:r>
          </a:p>
          <a:p>
            <a:pPr marL="0" indent="0">
              <a:buNone/>
            </a:pPr>
            <a:r>
              <a:rPr lang="en-US" dirty="0">
                <a:hlinkClick r:id="rId6"/>
              </a:rPr>
              <a:t>https://doi.org/10.1094/PDIS-09-18-1550-PDN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133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36452" y="1825625"/>
            <a:ext cx="1842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 courtesy of Dr. Kassie Conner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8" y="90651"/>
            <a:ext cx="6287814" cy="6149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84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2133600" y="80963"/>
            <a:ext cx="10058400" cy="1450975"/>
          </a:xfrm>
        </p:spPr>
        <p:txBody>
          <a:bodyPr>
            <a:normAutofit/>
          </a:bodyPr>
          <a:lstStyle/>
          <a:p>
            <a:r>
              <a:rPr lang="en-US" dirty="0" smtClean="0"/>
              <a:t>Limestone Co. Reniform field 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Oct. 5, 2018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408781" y="1828813"/>
            <a:ext cx="3449638" cy="46005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3684" y="2407195"/>
            <a:ext cx="4627060" cy="347029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5113" y="2410378"/>
            <a:ext cx="4652524" cy="34893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26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540" y="5805054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500" y="74647"/>
            <a:ext cx="2360273" cy="230854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366077" y="102640"/>
            <a:ext cx="160421" cy="28660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922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03845" y="359914"/>
            <a:ext cx="8881819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Cotton symptoms reported by 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Drew </a:t>
            </a:r>
            <a:r>
              <a:rPr lang="en-US" dirty="0" err="1" smtClean="0"/>
              <a:t>Schrimsher</a:t>
            </a:r>
            <a:r>
              <a:rPr lang="en-US" dirty="0" smtClean="0"/>
              <a:t> AGRI AFC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237241" y="1836722"/>
            <a:ext cx="4937760" cy="736282"/>
          </a:xfrm>
        </p:spPr>
        <p:txBody>
          <a:bodyPr/>
          <a:lstStyle/>
          <a:p>
            <a:r>
              <a:rPr lang="en-US" b="1" dirty="0"/>
              <a:t>August 29, </a:t>
            </a:r>
            <a:r>
              <a:rPr lang="en-US" b="1" dirty="0" smtClean="0"/>
              <a:t>2017</a:t>
            </a:r>
            <a:endParaRPr lang="en-US" dirty="0">
              <a:solidFill>
                <a:srgbClr val="FF00FF"/>
              </a:solidFill>
            </a:endParaRPr>
          </a:p>
        </p:txBody>
      </p:sp>
      <p:pic>
        <p:nvPicPr>
          <p:cNvPr id="10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88" y="2582863"/>
            <a:ext cx="4500462" cy="33782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245464" y="1884904"/>
            <a:ext cx="4937760" cy="73628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/>
              <a:t>Deformation of younger leaves</a:t>
            </a:r>
            <a:endParaRPr lang="en-US" b="1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43" y="2629631"/>
            <a:ext cx="4441910" cy="3331432"/>
          </a:xfrm>
          <a:prstGeom prst="rect">
            <a:avLst/>
          </a:prstGeom>
        </p:spPr>
      </p:pic>
      <p:pic>
        <p:nvPicPr>
          <p:cNvPr id="13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6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610676" y="155059"/>
            <a:ext cx="1429132" cy="2237821"/>
            <a:chOff x="10610676" y="155059"/>
            <a:chExt cx="1429132" cy="2237821"/>
          </a:xfrm>
        </p:grpSpPr>
        <p:pic>
          <p:nvPicPr>
            <p:cNvPr id="1026" name="Picture 2" descr="Alabama county ma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0676" y="155059"/>
              <a:ext cx="1384465" cy="2237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1627964" y="1502590"/>
              <a:ext cx="411844" cy="34523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766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03516" y="196733"/>
            <a:ext cx="96012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Baldwin Co. Cotton Root knot 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nematode variety </a:t>
            </a:r>
            <a:r>
              <a:rPr lang="en-US" dirty="0"/>
              <a:t>t</a:t>
            </a:r>
            <a:r>
              <a:rPr lang="en-US" dirty="0" smtClean="0"/>
              <a:t>rial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372395418"/>
              </p:ext>
            </p:extLst>
          </p:nvPr>
        </p:nvGraphicFramePr>
        <p:xfrm>
          <a:off x="592651" y="1706517"/>
          <a:ext cx="3273099" cy="4419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975">
                  <a:extLst>
                    <a:ext uri="{9D8B030D-6E8A-4147-A177-3AD203B41FA5}">
                      <a16:colId xmlns:a16="http://schemas.microsoft.com/office/drawing/2014/main" xmlns="" val="3889728921"/>
                    </a:ext>
                  </a:extLst>
                </a:gridCol>
                <a:gridCol w="773723">
                  <a:extLst>
                    <a:ext uri="{9D8B030D-6E8A-4147-A177-3AD203B41FA5}">
                      <a16:colId xmlns:a16="http://schemas.microsoft.com/office/drawing/2014/main" xmlns="" val="66307283"/>
                    </a:ext>
                  </a:extLst>
                </a:gridCol>
                <a:gridCol w="914401">
                  <a:extLst>
                    <a:ext uri="{9D8B030D-6E8A-4147-A177-3AD203B41FA5}">
                      <a16:colId xmlns:a16="http://schemas.microsoft.com/office/drawing/2014/main" xmlns="" val="283674506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CLRDV incidence Oct.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2018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1190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RK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709043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CG 3885 B2XF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653741783"/>
                  </a:ext>
                </a:extLst>
              </a:tr>
              <a:tr h="34001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CG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9608  B3XF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5697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DP 1747NR B2XF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78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DP 1558NR B2RF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06294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DP 1646 B2XF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928103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DP1851 B3XF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703798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PHY 480 W3FE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217792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PHY 430 W3FE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075654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 6182 GLT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221378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 5818 CLT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469860658"/>
                  </a:ext>
                </a:extLst>
              </a:tr>
            </a:tbl>
          </a:graphicData>
        </a:graphic>
      </p:graphicFrame>
      <p:pic>
        <p:nvPicPr>
          <p:cNvPr id="10" name="Content Placeholder 9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7674" y="2317363"/>
            <a:ext cx="4352925" cy="32639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2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3386" y="2316964"/>
            <a:ext cx="4352926" cy="32646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167" y="5805054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500" y="74647"/>
            <a:ext cx="2360273" cy="230854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090208" y="1965586"/>
            <a:ext cx="206600" cy="2544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762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6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410" y="270125"/>
            <a:ext cx="960089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Baldwin Co. Cotton </a:t>
            </a:r>
            <a:r>
              <a:rPr lang="en-US" dirty="0" smtClean="0"/>
              <a:t>Root knot 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nematode variety trial, 2018 </a:t>
            </a:r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3972970"/>
              </p:ext>
            </p:extLst>
          </p:nvPr>
        </p:nvGraphicFramePr>
        <p:xfrm>
          <a:off x="986636" y="1880692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2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4286712" y="5893468"/>
            <a:ext cx="356912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2219 </a:t>
            </a:r>
            <a:r>
              <a:rPr lang="en-US" dirty="0" err="1" smtClean="0">
                <a:latin typeface="Arial Black" panose="020B0A04020102020204" pitchFamily="34" charset="0"/>
              </a:rPr>
              <a:t>lb</a:t>
            </a:r>
            <a:r>
              <a:rPr lang="en-US" dirty="0" smtClean="0">
                <a:latin typeface="Arial Black" panose="020B0A04020102020204" pitchFamily="34" charset="0"/>
              </a:rPr>
              <a:t>/a   &amp;  2135 </a:t>
            </a:r>
            <a:r>
              <a:rPr lang="en-US" dirty="0" err="1" smtClean="0">
                <a:latin typeface="Arial Black" panose="020B0A04020102020204" pitchFamily="34" charset="0"/>
              </a:rPr>
              <a:t>lb</a:t>
            </a:r>
            <a:r>
              <a:rPr lang="en-US" dirty="0" smtClean="0">
                <a:latin typeface="Arial Black" panose="020B0A04020102020204" pitchFamily="34" charset="0"/>
              </a:rPr>
              <a:t>/a  RK               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500" y="74647"/>
            <a:ext cx="2360273" cy="230854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90208" y="1965586"/>
            <a:ext cx="206600" cy="2544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762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213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b="16424"/>
          <a:stretch/>
        </p:blipFill>
        <p:spPr>
          <a:xfrm>
            <a:off x="2681991" y="213754"/>
            <a:ext cx="6773776" cy="5974040"/>
          </a:xfrm>
          <a:prstGeom prst="rect">
            <a:avLst/>
          </a:prstGeom>
        </p:spPr>
      </p:pic>
      <p:pic>
        <p:nvPicPr>
          <p:cNvPr id="8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6496127" y="3710218"/>
            <a:ext cx="1422400" cy="16383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35608" y="4759867"/>
            <a:ext cx="1333500" cy="128764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38025" y="3954086"/>
            <a:ext cx="35946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2017 CLRDV symptoms</a:t>
            </a:r>
          </a:p>
          <a:p>
            <a:r>
              <a:rPr lang="en-US" sz="2800" b="1" dirty="0" smtClean="0"/>
              <a:t>Severe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06778" y="4665027"/>
            <a:ext cx="17831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2018 CLRDV </a:t>
            </a:r>
          </a:p>
          <a:p>
            <a:r>
              <a:rPr lang="en-US" sz="2400" b="1" dirty="0" smtClean="0"/>
              <a:t>Symptoms </a:t>
            </a:r>
          </a:p>
          <a:p>
            <a:r>
              <a:rPr lang="en-US" sz="2400" b="1" dirty="0" smtClean="0"/>
              <a:t>severe</a:t>
            </a:r>
          </a:p>
          <a:p>
            <a:endParaRPr lang="en-US" dirty="0"/>
          </a:p>
        </p:txBody>
      </p:sp>
      <p:pic>
        <p:nvPicPr>
          <p:cNvPr id="12" name="Picture 26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60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21" y="447293"/>
            <a:ext cx="6279424" cy="5921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29" y="2116980"/>
            <a:ext cx="3200400" cy="203069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Cotton Blue Disease 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b="1" dirty="0" smtClean="0"/>
              <a:t>Atypical </a:t>
            </a:r>
            <a:r>
              <a:rPr lang="en-US" b="1" i="1" dirty="0"/>
              <a:t>Cotton leafroll dwarf </a:t>
            </a:r>
            <a:r>
              <a:rPr lang="en-US" b="1" i="1" dirty="0" smtClean="0"/>
              <a:t> like virus </a:t>
            </a:r>
            <a:r>
              <a:rPr lang="en-US" b="1" dirty="0"/>
              <a:t>(CLRDV) </a:t>
            </a:r>
            <a:r>
              <a:rPr lang="en-US" b="1" dirty="0">
                <a:solidFill>
                  <a:srgbClr val="FF00FF"/>
                </a:solidFill>
              </a:rPr>
              <a:t/>
            </a:r>
            <a:br>
              <a:rPr lang="en-US" b="1" dirty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 smtClean="0"/>
          </a:p>
          <a:p>
            <a:r>
              <a:rPr lang="en-US" sz="2800" b="1" dirty="0" smtClean="0"/>
              <a:t>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b="1" dirty="0" smtClean="0"/>
          </a:p>
        </p:txBody>
      </p:sp>
      <p:pic>
        <p:nvPicPr>
          <p:cNvPr id="4" name="Picture 2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071" y="3887096"/>
            <a:ext cx="3480443" cy="2612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31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2584" y="333808"/>
            <a:ext cx="10053681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Cotton Blue Disease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171" y="2336849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900" b="1" dirty="0" smtClean="0"/>
              <a:t> Atypical </a:t>
            </a:r>
            <a:r>
              <a:rPr lang="en-US" sz="3900" b="1" i="1" dirty="0" smtClean="0"/>
              <a:t>Cotton </a:t>
            </a:r>
            <a:r>
              <a:rPr lang="en-US" sz="3900" b="1" i="1" dirty="0"/>
              <a:t>l</a:t>
            </a:r>
            <a:r>
              <a:rPr lang="en-US" sz="3900" b="1" i="1" dirty="0" smtClean="0"/>
              <a:t>eafroll </a:t>
            </a:r>
            <a:r>
              <a:rPr lang="en-US" sz="3900" b="1" i="1" dirty="0"/>
              <a:t>d</a:t>
            </a:r>
            <a:r>
              <a:rPr lang="en-US" sz="3900" b="1" i="1" dirty="0" smtClean="0"/>
              <a:t>warf like virus </a:t>
            </a:r>
            <a:r>
              <a:rPr lang="en-US" sz="3900" b="1" dirty="0" smtClean="0"/>
              <a:t>(CLRDV) </a:t>
            </a:r>
          </a:p>
          <a:p>
            <a:endParaRPr lang="en-US" sz="39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900" b="1" dirty="0" smtClean="0"/>
              <a:t> 2019 - No change of cotton management  is recommended at this time</a:t>
            </a:r>
          </a:p>
          <a:p>
            <a:endParaRPr lang="en-US" sz="39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900" b="1" dirty="0" smtClean="0"/>
              <a:t> Sporadic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900" b="1" dirty="0" smtClean="0"/>
              <a:t> Transmitted by flying vector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900" b="1" dirty="0" smtClean="0"/>
              <a:t> Crop age affect disease severity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900" b="1" dirty="0" smtClean="0"/>
              <a:t> Symptoms have begun in late August and intensify until harvest.</a:t>
            </a:r>
          </a:p>
          <a:p>
            <a:r>
              <a:rPr lang="en-US" sz="2800" b="1" dirty="0" smtClean="0"/>
              <a:t> </a:t>
            </a:r>
            <a:endParaRPr lang="en-US" sz="2800" b="1" dirty="0"/>
          </a:p>
          <a:p>
            <a:endParaRPr lang="en-US" sz="2800" b="1" dirty="0" smtClean="0"/>
          </a:p>
          <a:p>
            <a:endParaRPr lang="en-US" dirty="0" smtClean="0"/>
          </a:p>
          <a:p>
            <a:endParaRPr lang="en-US" b="1" dirty="0" smtClean="0"/>
          </a:p>
        </p:txBody>
      </p:sp>
      <p:pic>
        <p:nvPicPr>
          <p:cNvPr id="4" name="Picture 2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2921" y="137306"/>
            <a:ext cx="3763344" cy="28250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21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9779" y="2011984"/>
            <a:ext cx="4937760" cy="4023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/>
              <a:t>Kathy </a:t>
            </a:r>
            <a:r>
              <a:rPr lang="en-US" b="1" dirty="0"/>
              <a:t>Lawrence, Ph.D.</a:t>
            </a:r>
          </a:p>
          <a:p>
            <a:pPr>
              <a:lnSpc>
                <a:spcPct val="100000"/>
              </a:lnSpc>
            </a:pPr>
            <a:r>
              <a:rPr lang="en-US" dirty="0"/>
              <a:t>Professor of Plant </a:t>
            </a:r>
            <a:r>
              <a:rPr lang="en-US" dirty="0" smtClean="0"/>
              <a:t>Pathology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Department </a:t>
            </a:r>
            <a:r>
              <a:rPr lang="en-US" dirty="0"/>
              <a:t>of Entomology &amp; Plant </a:t>
            </a:r>
            <a:r>
              <a:rPr lang="en-US" dirty="0" smtClean="0"/>
              <a:t>Pathology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209 </a:t>
            </a:r>
            <a:r>
              <a:rPr lang="en-US" dirty="0"/>
              <a:t>Life Science </a:t>
            </a:r>
            <a:r>
              <a:rPr lang="en-US" dirty="0" smtClean="0"/>
              <a:t>Building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Auburn University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Auburn</a:t>
            </a:r>
            <a:r>
              <a:rPr lang="en-US" dirty="0"/>
              <a:t>, AL 36849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Office: 334-844-1956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Cell: 334-329-9277</a:t>
            </a:r>
            <a:r>
              <a:rPr lang="en-US" dirty="0">
                <a:solidFill>
                  <a:srgbClr val="FF00FF"/>
                </a:solidFill>
              </a:rPr>
              <a:t/>
            </a:r>
            <a:br>
              <a:rPr lang="en-US" dirty="0">
                <a:solidFill>
                  <a:srgbClr val="FF00FF"/>
                </a:solidFill>
              </a:rPr>
            </a:br>
            <a:r>
              <a:rPr lang="en-US" dirty="0" smtClean="0"/>
              <a:t>Email: </a:t>
            </a:r>
            <a:r>
              <a:rPr lang="en-US" dirty="0" smtClean="0">
                <a:hlinkClick r:id="rId4"/>
              </a:rPr>
              <a:t>lawrekk@auburn.edu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0420" y="2011985"/>
            <a:ext cx="4937760" cy="4023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Judith </a:t>
            </a:r>
            <a:r>
              <a:rPr lang="en-US" b="1" dirty="0" smtClean="0"/>
              <a:t>K. Brown, Ph.D.</a:t>
            </a:r>
            <a:endParaRPr lang="en-US" b="1" dirty="0"/>
          </a:p>
          <a:p>
            <a:pPr>
              <a:lnSpc>
                <a:spcPct val="100000"/>
              </a:lnSpc>
            </a:pPr>
            <a:r>
              <a:rPr lang="en-US" dirty="0" smtClean="0"/>
              <a:t>Professor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School </a:t>
            </a:r>
            <a:r>
              <a:rPr lang="en-US" dirty="0"/>
              <a:t>of Plant </a:t>
            </a:r>
            <a:r>
              <a:rPr lang="en-US" dirty="0" smtClean="0"/>
              <a:t>Sciences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1140 </a:t>
            </a:r>
            <a:r>
              <a:rPr lang="en-US" dirty="0"/>
              <a:t>E. South Campus </a:t>
            </a:r>
            <a:r>
              <a:rPr lang="en-US" dirty="0" smtClean="0"/>
              <a:t>Dr.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University </a:t>
            </a:r>
            <a:r>
              <a:rPr lang="en-US" dirty="0"/>
              <a:t>of </a:t>
            </a:r>
            <a:r>
              <a:rPr lang="en-US" dirty="0" smtClean="0"/>
              <a:t>Arizona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Tucson, </a:t>
            </a:r>
            <a:r>
              <a:rPr lang="en-US" dirty="0"/>
              <a:t>AZ 85721 </a:t>
            </a:r>
          </a:p>
          <a:p>
            <a:pPr>
              <a:lnSpc>
                <a:spcPct val="100000"/>
              </a:lnSpc>
            </a:pPr>
            <a:r>
              <a:rPr lang="en-US" dirty="0"/>
              <a:t>Office: </a:t>
            </a:r>
            <a:r>
              <a:rPr lang="en-US" dirty="0" smtClean="0"/>
              <a:t>520-621-1402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Lab</a:t>
            </a:r>
            <a:r>
              <a:rPr lang="en-US" dirty="0"/>
              <a:t>: </a:t>
            </a:r>
            <a:r>
              <a:rPr lang="en-US" dirty="0" smtClean="0"/>
              <a:t>520-621-1230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Cell:520-490-2109</a:t>
            </a:r>
            <a:r>
              <a:rPr lang="en-US" dirty="0">
                <a:solidFill>
                  <a:srgbClr val="FF00FF"/>
                </a:solidFill>
              </a:rPr>
              <a:t/>
            </a:r>
            <a:br>
              <a:rPr lang="en-US" dirty="0">
                <a:solidFill>
                  <a:srgbClr val="FF00FF"/>
                </a:solidFill>
              </a:rPr>
            </a:br>
            <a:r>
              <a:rPr lang="en-US" dirty="0" smtClean="0"/>
              <a:t>Email</a:t>
            </a:r>
            <a:r>
              <a:rPr lang="en-US" dirty="0"/>
              <a:t>: </a:t>
            </a:r>
            <a:r>
              <a:rPr lang="en-US" u="sng" dirty="0">
                <a:hlinkClick r:id="rId5"/>
              </a:rPr>
              <a:t>jbrown@ag.arizona.edu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67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9031" y="331893"/>
            <a:ext cx="8881819" cy="1325563"/>
          </a:xfrm>
        </p:spPr>
        <p:txBody>
          <a:bodyPr/>
          <a:lstStyle/>
          <a:p>
            <a:r>
              <a:rPr lang="en-US" dirty="0" smtClean="0"/>
              <a:t>Barbour County, AL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24053" y="1958020"/>
            <a:ext cx="4937760" cy="736282"/>
          </a:xfrm>
        </p:spPr>
        <p:txBody>
          <a:bodyPr>
            <a:normAutofit fontScale="55000" lnSpcReduction="20000"/>
          </a:bodyPr>
          <a:lstStyle/>
          <a:p>
            <a:r>
              <a:rPr lang="en-US" sz="3600" b="1" dirty="0"/>
              <a:t>August </a:t>
            </a:r>
            <a:r>
              <a:rPr lang="en-US" sz="3600" b="1" dirty="0" smtClean="0"/>
              <a:t>31, 2017</a:t>
            </a:r>
          </a:p>
          <a:p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83806" y="2378260"/>
            <a:ext cx="2763441" cy="3684588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087278" y="1836721"/>
            <a:ext cx="4937760" cy="73628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 smtClean="0"/>
              <a:t>First samples collected. Leaves and white flies tested.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183662" y="2582863"/>
            <a:ext cx="4502402" cy="3378200"/>
          </a:xfrm>
          <a:prstGeom prst="rect">
            <a:avLst/>
          </a:prstGeom>
        </p:spPr>
      </p:pic>
      <p:pic>
        <p:nvPicPr>
          <p:cNvPr id="13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6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Whitefly identification: Bemisia tabaci B type in cott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19" y="2375127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7476" y="4583228"/>
            <a:ext cx="2479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Whitefly identification: </a:t>
            </a:r>
            <a:r>
              <a:rPr lang="en-US" b="1" i="1" dirty="0" err="1"/>
              <a:t>Bemisia</a:t>
            </a:r>
            <a:r>
              <a:rPr lang="en-US" b="1" i="1" dirty="0"/>
              <a:t> </a:t>
            </a:r>
            <a:r>
              <a:rPr lang="en-US" b="1" i="1" dirty="0" err="1"/>
              <a:t>tabaci</a:t>
            </a:r>
            <a:r>
              <a:rPr lang="en-US" b="1" i="1" dirty="0"/>
              <a:t> </a:t>
            </a:r>
            <a:r>
              <a:rPr lang="en-US" b="1" dirty="0"/>
              <a:t>B type</a:t>
            </a:r>
            <a:endParaRPr lang="en-US" dirty="0"/>
          </a:p>
        </p:txBody>
      </p:sp>
      <p:pic>
        <p:nvPicPr>
          <p:cNvPr id="17" name="Picture 2" descr="Alabama county ma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676" y="155059"/>
            <a:ext cx="1384465" cy="223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11627964" y="1502590"/>
            <a:ext cx="411844" cy="3452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586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904" y="1"/>
            <a:ext cx="2005096" cy="2585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0097" y="367610"/>
            <a:ext cx="972805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Cotton Compendium - Viruses of Cotton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1430907"/>
              </p:ext>
            </p:extLst>
          </p:nvPr>
        </p:nvGraphicFramePr>
        <p:xfrm>
          <a:off x="838200" y="2725342"/>
          <a:ext cx="10515600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xmlns="" val="384623050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xmlns="" val="402901695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xmlns="" val="2665235181"/>
                    </a:ext>
                  </a:extLst>
                </a:gridCol>
              </a:tblGrid>
              <a:tr h="331857">
                <a:tc>
                  <a:txBody>
                    <a:bodyPr/>
                    <a:lstStyle/>
                    <a:p>
                      <a:r>
                        <a:rPr lang="en-US" dirty="0" smtClean="0"/>
                        <a:t>Disease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Geographical Distribution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16972164"/>
                  </a:ext>
                </a:extLst>
              </a:tr>
              <a:tr h="46369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Cotton</a:t>
                      </a:r>
                      <a:r>
                        <a:rPr lang="en-US" sz="2800" b="1" baseline="0" dirty="0" smtClean="0"/>
                        <a:t> leaf crumple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dirty="0" err="1" smtClean="0"/>
                        <a:t>Bemisia</a:t>
                      </a:r>
                      <a:r>
                        <a:rPr lang="en-US" sz="2800" b="1" i="1" dirty="0" smtClean="0"/>
                        <a:t> </a:t>
                      </a:r>
                      <a:r>
                        <a:rPr lang="en-US" sz="2800" b="1" i="1" dirty="0" err="1" smtClean="0"/>
                        <a:t>tabaci</a:t>
                      </a:r>
                      <a:r>
                        <a:rPr lang="en-US" sz="2800" b="1" i="1" dirty="0" smtClean="0"/>
                        <a:t> </a:t>
                      </a:r>
                      <a:endParaRPr lang="en-US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USA</a:t>
                      </a:r>
                      <a:r>
                        <a:rPr lang="en-US" sz="2800" b="1" baseline="0" dirty="0" smtClean="0"/>
                        <a:t> - southwest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8907844"/>
                  </a:ext>
                </a:extLst>
              </a:tr>
              <a:tr h="46369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Cotton blue</a:t>
                      </a:r>
                      <a:r>
                        <a:rPr lang="en-US" sz="2800" b="1" baseline="0" dirty="0" smtClean="0"/>
                        <a:t> disease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dirty="0" smtClean="0"/>
                        <a:t>Aphis </a:t>
                      </a:r>
                      <a:r>
                        <a:rPr lang="en-US" sz="2800" b="1" i="1" dirty="0" err="1" smtClean="0"/>
                        <a:t>gossypii</a:t>
                      </a:r>
                      <a:r>
                        <a:rPr lang="en-US" sz="2800" b="1" i="1" baseline="0" dirty="0" smtClean="0"/>
                        <a:t> </a:t>
                      </a:r>
                      <a:endParaRPr lang="en-US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Africa</a:t>
                      </a:r>
                      <a:r>
                        <a:rPr lang="en-US" sz="2800" b="1" baseline="0" dirty="0" smtClean="0"/>
                        <a:t> &amp; S America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5378923"/>
                  </a:ext>
                </a:extLst>
              </a:tr>
              <a:tr h="46369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Cotton leaf curl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dirty="0" smtClean="0"/>
                        <a:t>B</a:t>
                      </a:r>
                      <a:r>
                        <a:rPr lang="en-US" sz="2800" b="1" dirty="0" smtClean="0"/>
                        <a:t>. </a:t>
                      </a:r>
                      <a:r>
                        <a:rPr lang="en-US" sz="2800" b="1" i="1" dirty="0" err="1" smtClean="0"/>
                        <a:t>tabaci</a:t>
                      </a:r>
                      <a:endParaRPr lang="en-US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Africa,</a:t>
                      </a:r>
                      <a:r>
                        <a:rPr lang="en-US" sz="2800" b="1" baseline="0" dirty="0" smtClean="0"/>
                        <a:t> Pakistan, India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22895936"/>
                  </a:ext>
                </a:extLst>
              </a:tr>
              <a:tr h="46369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African</a:t>
                      </a:r>
                      <a:r>
                        <a:rPr lang="en-US" sz="2800" b="1" baseline="0" dirty="0" smtClean="0"/>
                        <a:t> cotton mosaic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dirty="0" smtClean="0"/>
                        <a:t>B</a:t>
                      </a:r>
                      <a:r>
                        <a:rPr lang="en-US" sz="2800" b="1" dirty="0" smtClean="0"/>
                        <a:t>. </a:t>
                      </a:r>
                      <a:r>
                        <a:rPr lang="en-US" sz="2800" b="1" i="1" dirty="0" err="1" smtClean="0"/>
                        <a:t>tabaci</a:t>
                      </a:r>
                      <a:endParaRPr lang="en-US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Africa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42333089"/>
                  </a:ext>
                </a:extLst>
              </a:tr>
              <a:tr h="46369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Cotton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anthocyanosis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dirty="0" smtClean="0"/>
                        <a:t>A. </a:t>
                      </a:r>
                      <a:r>
                        <a:rPr lang="en-US" sz="2800" b="1" i="1" dirty="0" err="1" smtClean="0"/>
                        <a:t>gossypii</a:t>
                      </a:r>
                      <a:endParaRPr lang="en-US" sz="2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Brazil</a:t>
                      </a:r>
                      <a:r>
                        <a:rPr lang="en-US" sz="2800" b="1" baseline="0" dirty="0" smtClean="0"/>
                        <a:t> &amp; S America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1216990"/>
                  </a:ext>
                </a:extLst>
              </a:tr>
            </a:tbl>
          </a:graphicData>
        </a:graphic>
      </p:graphicFrame>
      <p:pic>
        <p:nvPicPr>
          <p:cNvPr id="5" name="Picture 2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4" y="83657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92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530" y="365125"/>
            <a:ext cx="9427857" cy="1325563"/>
          </a:xfrm>
        </p:spPr>
        <p:txBody>
          <a:bodyPr/>
          <a:lstStyle/>
          <a:p>
            <a:r>
              <a:rPr lang="en-US" dirty="0" smtClean="0"/>
              <a:t>Known Cotton Viruses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7908" y="1846052"/>
            <a:ext cx="4937760" cy="73628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Alabama cotton symptoms </a:t>
            </a:r>
          </a:p>
          <a:p>
            <a:r>
              <a:rPr lang="en-US" dirty="0" smtClean="0"/>
              <a:t>White fly severe infestation</a:t>
            </a:r>
            <a:endParaRPr lang="en-US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317959" y="2582334"/>
            <a:ext cx="4509173" cy="338328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0555" y="1846052"/>
            <a:ext cx="4937760" cy="736282"/>
          </a:xfrm>
        </p:spPr>
        <p:txBody>
          <a:bodyPr>
            <a:noAutofit/>
          </a:bodyPr>
          <a:lstStyle/>
          <a:p>
            <a:r>
              <a:rPr lang="en-US" dirty="0" smtClean="0"/>
              <a:t>Arizona cotton leaf crumple (CLCV)</a:t>
            </a:r>
          </a:p>
          <a:p>
            <a:r>
              <a:rPr lang="en-US" dirty="0" smtClean="0"/>
              <a:t>White fly transmitted virus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413865" y="2647148"/>
            <a:ext cx="4051923" cy="3383280"/>
          </a:xfrm>
          <a:prstGeom prst="rect">
            <a:avLst/>
          </a:prstGeom>
        </p:spPr>
      </p:pic>
      <p:pic>
        <p:nvPicPr>
          <p:cNvPr id="11" name="Picture 26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2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818624" y="117018"/>
            <a:ext cx="8880475" cy="1325563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Cotton virus symptoms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1860543" y="975008"/>
            <a:ext cx="5157788" cy="823913"/>
          </a:xfrm>
        </p:spPr>
        <p:txBody>
          <a:bodyPr anchor="t"/>
          <a:lstStyle/>
          <a:p>
            <a:r>
              <a:rPr lang="en-US" b="1" dirty="0"/>
              <a:t>August 29, 2017</a:t>
            </a:r>
            <a:r>
              <a:rPr lang="en-US" b="1" dirty="0">
                <a:solidFill>
                  <a:srgbClr val="FF00FF"/>
                </a:solidFill>
              </a:rPr>
              <a:t/>
            </a:r>
            <a:br>
              <a:rPr lang="en-US" b="1" dirty="0">
                <a:solidFill>
                  <a:srgbClr val="FF00FF"/>
                </a:solidFill>
              </a:rPr>
            </a:br>
            <a:endParaRPr lang="en-US" b="1" dirty="0">
              <a:solidFill>
                <a:srgbClr val="FF00FF"/>
              </a:solidFill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1860543" y="1385790"/>
            <a:ext cx="3635375" cy="4846638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6203951" y="957538"/>
            <a:ext cx="5183187" cy="754062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b="1" dirty="0" smtClean="0"/>
              <a:t>September 25, </a:t>
            </a:r>
            <a:r>
              <a:rPr lang="en-US" b="1" dirty="0"/>
              <a:t>2017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294967295"/>
          </p:nvPr>
        </p:nvPicPr>
        <p:blipFill>
          <a:blip r:embed="rId5"/>
          <a:stretch>
            <a:fillRect/>
          </a:stretch>
        </p:blipFill>
        <p:spPr>
          <a:xfrm>
            <a:off x="6203951" y="1385790"/>
            <a:ext cx="3646487" cy="4862513"/>
          </a:xfrm>
          <a:prstGeom prst="rect">
            <a:avLst/>
          </a:prstGeom>
        </p:spPr>
      </p:pic>
      <p:pic>
        <p:nvPicPr>
          <p:cNvPr id="14" name="Picture 26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9" y="115285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610672" y="155059"/>
            <a:ext cx="1429132" cy="2237821"/>
            <a:chOff x="10610672" y="155059"/>
            <a:chExt cx="1429132" cy="2237821"/>
          </a:xfrm>
        </p:grpSpPr>
        <p:pic>
          <p:nvPicPr>
            <p:cNvPr id="1026" name="Picture 2" descr="Alabama county map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0672" y="155059"/>
              <a:ext cx="1384465" cy="2237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1627960" y="1502590"/>
              <a:ext cx="411844" cy="34523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788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84" y="1583806"/>
            <a:ext cx="3028843" cy="479855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133600" y="352425"/>
            <a:ext cx="10058400" cy="1450975"/>
          </a:xfrm>
        </p:spPr>
        <p:txBody>
          <a:bodyPr>
            <a:normAutofit/>
          </a:bodyPr>
          <a:lstStyle/>
          <a:p>
            <a:r>
              <a:rPr lang="en-US" dirty="0" smtClean="0"/>
              <a:t>Cotton virus symptoms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idx="4294967295"/>
          </p:nvPr>
        </p:nvSpPr>
        <p:spPr>
          <a:xfrm>
            <a:off x="2133600" y="1630363"/>
            <a:ext cx="10058400" cy="4024312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4614114" y="1583806"/>
            <a:ext cx="3489325" cy="47974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26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3" y="62660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192" y="1583807"/>
            <a:ext cx="3598916" cy="47985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86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734" y="1394357"/>
            <a:ext cx="4027200" cy="514223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583095" y="203133"/>
            <a:ext cx="10058400" cy="1450975"/>
          </a:xfrm>
        </p:spPr>
        <p:txBody>
          <a:bodyPr>
            <a:normAutofit/>
          </a:bodyPr>
          <a:lstStyle/>
          <a:p>
            <a:r>
              <a:rPr lang="en-US" dirty="0" smtClean="0"/>
              <a:t>Cotton virus symptoms vs healthy plant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idx="4294967295"/>
          </p:nvPr>
        </p:nvSpPr>
        <p:spPr>
          <a:xfrm>
            <a:off x="2133600" y="1846263"/>
            <a:ext cx="10058400" cy="4022725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4" name="Picture 2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6" y="51731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6601" y="1394357"/>
            <a:ext cx="4023360" cy="506121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363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5"/>
          <a:stretch/>
        </p:blipFill>
        <p:spPr>
          <a:xfrm>
            <a:off x="7903557" y="2023347"/>
            <a:ext cx="3595578" cy="3186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5" r="10332" b="12288"/>
          <a:stretch/>
        </p:blipFill>
        <p:spPr>
          <a:xfrm>
            <a:off x="4246239" y="1995354"/>
            <a:ext cx="2920152" cy="3364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b="16424"/>
          <a:stretch/>
        </p:blipFill>
        <p:spPr>
          <a:xfrm>
            <a:off x="161239" y="1951836"/>
            <a:ext cx="3907064" cy="3445782"/>
          </a:xfrm>
          <a:prstGeom prst="rect">
            <a:avLst/>
          </a:prstGeom>
        </p:spPr>
      </p:pic>
      <p:pic>
        <p:nvPicPr>
          <p:cNvPr id="6" name="Picture 26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137306"/>
            <a:ext cx="12617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3" y="289706"/>
            <a:ext cx="1414183" cy="11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upload.wikimedia.org/wikipedia/en/thumb/7/7f/Auburn_University_seal.svg/200px-Auburn_University_seal.sv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665" y="556754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3283" y="247097"/>
            <a:ext cx="9432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+mj-lt"/>
              </a:rPr>
              <a:t>2017 locations of the virus symptoms on cotton </a:t>
            </a:r>
            <a:endParaRPr lang="en-US" sz="4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32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5"/>
  <p:tag name="ARTICULATE_REFERENCE_ID" val="52d7291c-22bf-46a8-9bdc-fbf463e88231"/>
  <p:tag name="ARTICULATE_DESIGN_ID_RETROSPECT" val="XIUy1LBg"/>
  <p:tag name="ARTICULATE_PRESENTER_VERSION" val="8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TAG_BACKING_FORM_KEY" val="15468294-c:\users\owner.000\desktop\pmn webcasts\cotton\kathy lawrence\kathy lawrence - blue disease.pptx"/>
  <p:tag name="ARTICULATE_PROJECT_OPEN" val="1"/>
  <p:tag name="ARTICULATE_USED_PAGE_ORIENTATION" val="1"/>
  <p:tag name="ARTICULATE_USED_PAGE_SIZE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03"/>
  <p:tag name="ORIGINAL_AUDIO_FILEPATH" val="C:\Users\444\Desktop\PMN Webcasts\Articulate 360\Kathy Lawrence\Kathy Lawrence Audio\Slide 9.mp3"/>
  <p:tag name="ELAPSEDTIME" val="27.302"/>
  <p:tag name="ARTICULATE_TITLE_TAG" val="2017 Locations of the Virus Symptoms on Cotton 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93"/>
  <p:tag name="ORIGINAL_AUDIO_FILEPATH" val="C:\Users\444\Desktop\PMN Webcasts\Articulate 360\Kathy Lawrence\Kathy Lawrence Audio\Slide 10.mp3"/>
  <p:tag name="ELAPSEDTIME" val="49.662"/>
  <p:tag name="ARTICULATE_TITLE_TAG" val="Cotton Blue Disease (1)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24"/>
  <p:tag name="ARTICULATE_TITLE_TAG" val="Cotton Blue Disease in Brazil"/>
  <p:tag name="ARTICULATE_LOCK_SLIDE" val="0"/>
  <p:tag name="ORIGINAL_AUDIO_FILEPATH" val="C:\Users\444\Desktop\PMN Webcasts\Articulate 360\Kathy Lawrence\Kathy Lawrence Audio\Slide 11.mp3"/>
  <p:tag name="ELAPSEDTIME" val="57.982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25"/>
  <p:tag name="ORIGINAL_AUDIO_FILEPATH" val="C:\Users\444\Desktop\PMN Webcasts\Articulate 360\Kathy Lawrence\Kathy Lawrence Audio\Slide 12.mp3"/>
  <p:tag name="ELAPSEDTIME" val="42.382"/>
  <p:tag name="ARTICULATE_TITLE_TAG" val="April 2018 Weed Host Collection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7"/>
  <p:tag name="ORIGINAL_AUDIO_FILEPATH" val="C:\Users\444\Desktop\PMN Webcasts\Articulate 360\Kathy Lawrence\Kathy Lawrence Audio\Slide 13.mp3"/>
  <p:tag name="ELAPSEDTIME" val="16.302"/>
  <p:tag name="ARTICULATE_TITLE_TAG" val="Collecting Samples in the Field - June 7, 2018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8"/>
  <p:tag name="ORIGINAL_AUDIO_FILEPATH" val="C:\Users\444\Desktop\PMN Webcasts\Articulate 360\Kathy Lawrence\Kathy Lawrence Audio\Slide 14.mp3"/>
  <p:tag name="ELAPSEDTIME" val="10.952"/>
  <p:tag name="ARTICULATE_TITLE_TAG" val="Collecting Samples in the Field - June 25, 2018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0"/>
  <p:tag name="ORIGINAL_AUDIO_FILEPATH" val="C:\Users\444\Desktop\PMN Webcasts\Articulate 360\Kathy Lawrence\Kathy Lawrence Audio\Slide 15.mp3"/>
  <p:tag name="ELAPSEDTIME" val="34.582"/>
  <p:tag name="ARTICULATE_TITLE_TAG" val="Collecting Samples in the Field - August 16, 2018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ORIGINAL_AUDIO_FILEPATH" val="C:\Users\444\Desktop\PMN Webcasts\Articulate 360\Kathy Lawrence\Kathy Lawrence Audio\Slide 16.mp3"/>
  <p:tag name="ELAPSEDTIME" val="38.882"/>
  <p:tag name="ARTICULATE_TITLE_TAG" val="Collecting Samples in the Field - August 24, 2018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2"/>
  <p:tag name="ORIGINAL_AUDIO_FILEPATH" val="C:\Users\444\Desktop\PMN Webcasts\Articulate 360\Kathy Lawrence\Kathy Lawrence Audio\Slide 17.mp3"/>
  <p:tag name="ELAPSEDTIME" val="20.032"/>
  <p:tag name="ARTICULATE_TITLE_TAG" val="First Report of Cotton leafroll dwarf virus Associated With Cotton Blue Disease Symptoms in Alabama 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06"/>
  <p:tag name="ORIGINAL_AUDIO_FILEPATH" val="C:\Users\444\Desktop\PMN Webcasts\Articulate 360\Kathy Lawrence\Kathy Lawrence Audio\Slide 18.mp3"/>
  <p:tag name="ELAPSEDTIME" val="29.892"/>
  <p:tag name="ARTICULATE_TITLE_TAG" val="Cotton Blue Disease Identified in Alabama by County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8"/>
  <p:tag name="ORIGINAL_AUDIO_FILEPATH" val="C:\Users\444\Desktop\PMN Webcasts\Articulate 360\Kathy Lawrence\Kathy Lawrence Audio\Slide 1.mp3"/>
  <p:tag name="ELAPSEDTIME" val="24.122"/>
  <p:tag name="ARTICULATE_TITLE_TAG" val="Introduction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4"/>
  <p:tag name="ORIGINAL_AUDIO_FILEPATH" val="C:\Users\444\Desktop\PMN Webcasts\Articulate 360\Kathy Lawrence\Kathy Lawrence Audio\Slide 19.mp3"/>
  <p:tag name="ELAPSEDTIME" val="44.362"/>
  <p:tag name="ARTICULATE_TITLE_TAG" val="Limestone County Reniform Field - October 5, 2018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00"/>
  <p:tag name="ORIGINAL_AUDIO_FILEPATH" val="C:\Users\444\Desktop\PMN Webcasts\Articulate 360\Kathy Lawrence\Kathy Lawrence Audio\Slide 20.mp3"/>
  <p:tag name="ELAPSEDTIME" val="45.612"/>
  <p:tag name="ARTICULATE_TITLE_TAG" val="Baldwin County Cotton Root knot nematode Variety Trial (1)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99"/>
  <p:tag name="ORIGINAL_AUDIO_FILEPATH" val="C:\Users\444\Desktop\PMN Webcasts\Articulate 360\Kathy Lawrence\Kathy Lawrence Audio\Slide 21.mp3"/>
  <p:tag name="ELAPSEDTIME" val="37.762"/>
  <p:tag name="ARTICULATE_TITLE_TAG" val="Baldwin County Cotton Root knot nematode Variety Trial (2)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05"/>
  <p:tag name="ARTICULATE_TITLE_TAG" val="Severe Symptoms on Cotton leafroll dwarf virus in Alabama in 2017 and 2018"/>
  <p:tag name="ARTICULATE_LOCK_SLIDE" val="0"/>
  <p:tag name="ORIGINAL_AUDIO_FILEPATH" val="C:\Users\444\Desktop\PMN Webcasts\Articulate 360\Kathy Lawrence\Kathy Lawrence Audio\Slide 22.mp3"/>
  <p:tag name="ELAPSEDTIME" val="33.092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26"/>
  <p:tag name="ORIGINAL_AUDIO_FILEPATH" val="C:\Users\444\Desktop\PMN Webcasts\Articulate 360\Kathy Lawrence\Kathy Lawrence Audio\Slide 23.mp3"/>
  <p:tag name="ELAPSEDTIME" val="52.922"/>
  <p:tag name="ARTICULATE_TITLE_TAG" val="Disease Triangle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90"/>
  <p:tag name="ARTICULATE_TITLE_TAG" val="Cotton Blue Disease (2)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ORIGINAL_AUDIO_FILEPATH" val="C:\Users\Owner.000\Desktop\PMN Webcasts\Cotton\Kathy Lawrence\Kathy Lawrence Audio\Slide 24.mp3"/>
  <p:tag name="ELAPSEDTIME" val="0.00"/>
  <p:tag name="ARTICULATE_USED_LAYOUT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27"/>
  <p:tag name="ORIGINAL_AUDIO_FILEPATH" val="C:\Users\444\Desktop\PMN Webcasts\Articulate 360\Kathy Lawrence\Kathy Lawrence Audio\Slide 25.mp3"/>
  <p:tag name="ELAPSEDTIME" val="19.742"/>
  <p:tag name="ARTICULATE_TITLE_TAG" val="Contact Information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5"/>
  <p:tag name="ORIGINAL_AUDIO_FILEPATH" val="C:\Users\444\Desktop\PMN Webcasts\Articulate 360\Kathy Lawrence\Kathy Lawrence Audio\Slide 2.mp3"/>
  <p:tag name="ELAPSEDTIME" val="35.522"/>
  <p:tag name="ARTICULATE_TITLE_TAG" val="Cotton Symptoms Reported by Drew Schrimsher AGRI AFC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6"/>
  <p:tag name="ORIGINAL_AUDIO_FILEPATH" val="C:\Users\444\Desktop\PMN Webcasts\Articulate 360\Kathy Lawrence\Kathy Lawrence Audio\Slide 3.mp3"/>
  <p:tag name="ELAPSEDTIME" val="23.942"/>
  <p:tag name="ARTICULATE_TITLE_TAG" val="Barbour County, Alabama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9"/>
  <p:tag name="ORIGINAL_AUDIO_FILEPATH" val="C:\Users\444\Desktop\PMN Webcasts\Articulate 360\Kathy Lawrence\Kathy Lawrence Audio\Slide 4.mp3"/>
  <p:tag name="ELAPSEDTIME" val="14.862"/>
  <p:tag name="ARTICULATE_TITLE_TAG" val="Cotton Compendium - Viruses of Cotton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7"/>
  <p:tag name="ORIGINAL_AUDIO_FILEPATH" val="C:\Users\444\Desktop\PMN Webcasts\Articulate 360\Kathy Lawrence\Kathy Lawrence Audio\Slide 5.mp3"/>
  <p:tag name="ELAPSEDTIME" val="31.562"/>
  <p:tag name="ARTICULATE_TITLE_TAG" val="Known Cotton Viruses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0"/>
  <p:tag name="ARTICULATE_TITLE_TAG" val="Cotton Virus Symptoms (1)"/>
  <p:tag name="ARTICULATE_LOCK_SLIDE" val="0"/>
  <p:tag name="ORIGINAL_AUDIO_FILEPATH" val="C:\Users\444\Desktop\PMN Webcasts\Articulate 360\Kathy Lawrence\Kathy Lawrence Audio\Slide 6.mp3"/>
  <p:tag name="ELAPSEDTIME" val="29.552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1"/>
  <p:tag name="ORIGINAL_AUDIO_FILEPATH" val="C:\Users\444\Desktop\PMN Webcasts\Articulate 360\Kathy Lawrence\Kathy Lawrence Audio\Slide 7.mp3"/>
  <p:tag name="ELAPSEDTIME" val="31.402"/>
  <p:tag name="ARTICULATE_TITLE_TAG" val="Cotton Virus Symptoms (2)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2"/>
  <p:tag name="ORIGINAL_AUDIO_FILEPATH" val="C:\Users\444\Desktop\PMN Webcasts\Articulate 360\Kathy Lawrence\Kathy Lawrence Audio\Slide 8.mp3"/>
  <p:tag name="ELAPSEDTIME" val="12.412"/>
  <p:tag name="ARTICULATE_TITLE_TAG" val="Cotton Virus Symptoms vs Healthy Plant"/>
  <p:tag name="ARTICULATE_LOCK_SLIDE" val="0"/>
  <p:tag name="ARTICULATE_NAV_LEVEL" val="1"/>
  <p:tag name="ARTICULATE_TOC_EXPANDED" val="True"/>
  <p:tag name="ARTICULATE_SLIDE_PRESENTER_GUID" val="a5df7b05-82b9-4067-8191-11c8b76d72a5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28F2F730EE2A41A8E631E5C58BB869" ma:contentTypeVersion="2" ma:contentTypeDescription="Create a new document." ma:contentTypeScope="" ma:versionID="765d44437a32326e0a46753124092772">
  <xsd:schema xmlns:xsd="http://www.w3.org/2001/XMLSchema" xmlns:xs="http://www.w3.org/2001/XMLSchema" xmlns:p="http://schemas.microsoft.com/office/2006/metadata/properties" xmlns:ns1="http://schemas.microsoft.com/sharepoint/v3" xmlns:ns2="81262699-c4cc-43f1-919e-711733bcf390" targetNamespace="http://schemas.microsoft.com/office/2006/metadata/properties" ma:root="true" ma:fieldsID="b3d0f52bee0601277fc80dab43f685d4" ns1:_="" ns2:_="">
    <xsd:import namespace="http://schemas.microsoft.com/sharepoint/v3"/>
    <xsd:import namespace="81262699-c4cc-43f1-919e-711733bcf39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62699-c4cc-43f1-919e-711733bcf3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6C2962-0352-4F1B-8CEB-F16764760D76}"/>
</file>

<file path=customXml/itemProps2.xml><?xml version="1.0" encoding="utf-8"?>
<ds:datastoreItem xmlns:ds="http://schemas.openxmlformats.org/officeDocument/2006/customXml" ds:itemID="{DEF87C1E-9941-42E1-B6E2-005C9C286101}"/>
</file>

<file path=customXml/itemProps3.xml><?xml version="1.0" encoding="utf-8"?>
<ds:datastoreItem xmlns:ds="http://schemas.openxmlformats.org/officeDocument/2006/customXml" ds:itemID="{4A205E6D-659F-4A02-8E5E-2F58B0673C1B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8350</TotalTime>
  <Words>1733</Words>
  <Application>Microsoft Office PowerPoint</Application>
  <PresentationFormat>Widescreen</PresentationFormat>
  <Paragraphs>255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Times New Roman</vt:lpstr>
      <vt:lpstr>Verdana</vt:lpstr>
      <vt:lpstr>Retrospect</vt:lpstr>
      <vt:lpstr> Cotton Blue Disease Caused by Cotton leafroll dwarf like virus Identification, Symptomology, and Occurrence in Alabama</vt:lpstr>
      <vt:lpstr>Cotton symptoms reported by  Drew Schrimsher AGRI AFC </vt:lpstr>
      <vt:lpstr>Barbour County, AL</vt:lpstr>
      <vt:lpstr>Cotton Compendium - Viruses of Cotton </vt:lpstr>
      <vt:lpstr>Known Cotton Viruses</vt:lpstr>
      <vt:lpstr>Cotton virus symptoms </vt:lpstr>
      <vt:lpstr>Cotton virus symptoms </vt:lpstr>
      <vt:lpstr>Cotton virus symptoms vs healthy plant </vt:lpstr>
      <vt:lpstr>PowerPoint Presentation</vt:lpstr>
      <vt:lpstr>Cotton Blue Disease </vt:lpstr>
      <vt:lpstr>Cotton Blue Disease in Brazil </vt:lpstr>
      <vt:lpstr>April 2018 Weed host collection </vt:lpstr>
      <vt:lpstr>June 7, 2018</vt:lpstr>
      <vt:lpstr>June 25, 2018</vt:lpstr>
      <vt:lpstr>Aug. 16, 2018</vt:lpstr>
      <vt:lpstr>Elmore Co. symptoms  August 24,2018 </vt:lpstr>
      <vt:lpstr>PowerPoint Presentation</vt:lpstr>
      <vt:lpstr>PowerPoint Presentation</vt:lpstr>
      <vt:lpstr>Limestone Co. Reniform field  Oct. 5, 2018</vt:lpstr>
      <vt:lpstr>Baldwin Co. Cotton Root knot  nematode variety trial </vt:lpstr>
      <vt:lpstr>Baldwin Co. Cotton Root knot  nematode variety trial, 2018 </vt:lpstr>
      <vt:lpstr>PowerPoint Presentation</vt:lpstr>
      <vt:lpstr> Cotton Blue Disease  Atypical Cotton leafroll dwarf  like virus (CLRDV)  </vt:lpstr>
      <vt:lpstr>Cotton Blue Disease </vt:lpstr>
      <vt:lpstr>Contact Information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 Cotton Commission Nematicides, Reniform, Cotton TVREC 2017</dc:title>
  <dc:creator>Kathy Lawrence</dc:creator>
  <cp:lastModifiedBy>Greg Grahek</cp:lastModifiedBy>
  <cp:revision>182</cp:revision>
  <dcterms:created xsi:type="dcterms:W3CDTF">2018-03-12T13:04:21Z</dcterms:created>
  <dcterms:modified xsi:type="dcterms:W3CDTF">2020-03-19T22:02:21Z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E63226D1-4576-44C0-87BB-F5D1CE6F9A2A</vt:lpwstr>
  </property>
  <property fmtid="{D5CDD505-2E9C-101B-9397-08002B2CF9AE}" pid="3" name="ArticulatePath">
    <vt:lpwstr>Kathy Lawrence - Blue Disease</vt:lpwstr>
  </property>
  <property fmtid="{D5CDD505-2E9C-101B-9397-08002B2CF9AE}" pid="4" name="ArticulateProjectVersion">
    <vt:lpwstr>7</vt:lpwstr>
  </property>
  <property fmtid="{D5CDD505-2E9C-101B-9397-08002B2CF9AE}" pid="5" name="ArticulateUseProject">
    <vt:lpwstr>1</vt:lpwstr>
  </property>
  <property fmtid="{D5CDD505-2E9C-101B-9397-08002B2CF9AE}" pid="6" name="ArticulateProjectFull">
    <vt:lpwstr>C:\Users\Owner.000\Desktop\PMN Webcasts\Cotton\Kathy Lawrence\Kathy Lawrence - Blue Disease.ppta</vt:lpwstr>
  </property>
  <property fmtid="{D5CDD505-2E9C-101B-9397-08002B2CF9AE}" pid="7" name="ContentTypeId">
    <vt:lpwstr>0x0101007F28F2F730EE2A41A8E631E5C58BB869</vt:lpwstr>
  </property>
</Properties>
</file>