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diagrams/data1.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7.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1.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0.xml" ContentType="application/vnd.openxmlformats-officedocument.presentationml.slide+xml"/>
  <Override PartName="/ppt/slides/slide48.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Slides/notesSlide44.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5.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slideLayouts/slideLayout4.xml" ContentType="application/vnd.openxmlformats-officedocument.presentationml.slideLayout+xml"/>
  <Override PartName="/ppt/notesSlides/notesSlide43.xml" ContentType="application/vnd.openxmlformats-officedocument.presentationml.notesSlide+xml"/>
  <Override PartName="/ppt/notesSlides/notesSlide48.xml" ContentType="application/vnd.openxmlformats-officedocument.presentationml.notesSlide+xml"/>
  <Override PartName="/ppt/notesSlides/notesSlide50.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49.xml" ContentType="application/vnd.openxmlformats-officedocument.presentationml.notesSlide+xml"/>
  <Override PartName="/ppt/notesSlides/notesSlide38.xml" ContentType="application/vnd.openxmlformats-officedocument.presentationml.notes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notesSlides/notesSlide26.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34.xml" ContentType="application/vnd.openxmlformats-officedocument.presentationml.notesSlide+xml"/>
  <Override PartName="/ppt/slideLayouts/slideLayout2.xml" ContentType="application/vnd.openxmlformats-officedocument.presentationml.slideLayout+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30.xml" ContentType="application/vnd.openxmlformats-officedocument.presentationml.notesSlide+xml"/>
  <Override PartName="/ppt/notesSlides/notesSlide25.xml" ContentType="application/vnd.openxmlformats-officedocument.presentationml.notesSlide+xml"/>
  <Override PartName="/ppt/notesSlides/notesSlide15.xml" ContentType="application/vnd.openxmlformats-officedocument.presentationml.notesSlide+xml"/>
  <Override PartName="/ppt/notesSlides/notesSlide31.xml" ContentType="application/vnd.openxmlformats-officedocument.presentationml.notesSlide+xml"/>
  <Override PartName="/ppt/notesSlides/notesSlide20.xml" ContentType="application/vnd.openxmlformats-officedocument.presentationml.notesSlide+xml"/>
  <Override PartName="/ppt/slideLayouts/slideLayout3.xml" ContentType="application/vnd.openxmlformats-officedocument.presentationml.slideLayout+xml"/>
  <Override PartName="/ppt/notesSlides/notesSlide22.xml" ContentType="application/vnd.openxmlformats-officedocument.presentationml.notesSlide+xml"/>
  <Override PartName="/ppt/notesSlides/notesSlide32.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3.xml" ContentType="application/vnd.openxmlformats-officedocument.presentationml.notesSlide+xml"/>
  <Override PartName="/ppt/notesSlides/notesSlide24.xml" ContentType="application/vnd.openxmlformats-officedocument.presentationml.notesSlide+xml"/>
  <Override PartName="/ppt/notesSlides/notesSlide7.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35.xml" ContentType="application/vnd.openxmlformats-officedocument.presentationml.notesSlide+xml"/>
  <Override PartName="/ppt/notesSlides/notesSlide29.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28.xml" ContentType="application/vnd.openxmlformats-officedocument.presentationml.notesSlide+xml"/>
  <Override PartName="/ppt/slideLayouts/slideLayout13.xml" ContentType="application/vnd.openxmlformats-officedocument.presentationml.slideLayout+xml"/>
  <Override PartName="/ppt/notesSlides/notesSlide36.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37.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diagrams/drawing3.xml" ContentType="application/vnd.ms-office.drawingml.diagramDrawing+xml"/>
  <Override PartName="/ppt/charts/chart1.xml" ContentType="application/vnd.openxmlformats-officedocument.drawingml.chart+xml"/>
  <Override PartName="/ppt/diagrams/quickStyle3.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diagrams/layout3.xml" ContentType="application/vnd.openxmlformats-officedocument.drawingml.diagramLayout+xml"/>
  <Override PartName="/ppt/diagrams/colors3.xml" ContentType="application/vnd.openxmlformats-officedocument.drawingml.diagramColors+xml"/>
  <Override PartName="/ppt/diagrams/colors1.xml" ContentType="application/vnd.openxmlformats-officedocument.drawingml.diagramColors+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theme/theme1.xml" ContentType="application/vnd.openxmlformats-officedocument.them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style2.xml" ContentType="application/vnd.ms-office.chartstyle+xml"/>
  <Override PartName="/ppt/notesMasters/notesMaster1.xml" ContentType="application/vnd.openxmlformats-officedocument.presentationml.notesMaster+xml"/>
  <Override PartName="/ppt/theme/themeOverride1.xml" ContentType="application/vnd.openxmlformats-officedocument.themeOverride+xml"/>
  <Override PartName="/ppt/charts/colors2.xml" ContentType="application/vnd.ms-office.chartcolorstyle+xml"/>
  <Override PartName="/ppt/charts/colors1.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59.xml" ContentType="application/vnd.openxmlformats-officedocument.presentationml.tags+xml"/>
  <Override PartName="/ppt/tags/tag39.xml" ContentType="application/vnd.openxmlformats-officedocument.presentationml.tags+xml"/>
  <Override PartName="/ppt/tags/tag6.xml" ContentType="application/vnd.openxmlformats-officedocument.presentationml.tags+xml"/>
  <Override PartName="/ppt/tags/tag49.xml" ContentType="application/vnd.openxmlformats-officedocument.presentationml.tags+xml"/>
  <Override PartName="/ppt/tags/tag34.xml" ContentType="application/vnd.openxmlformats-officedocument.presentationml.tags+xml"/>
  <Override PartName="/ppt/tags/tag5.xml" ContentType="application/vnd.openxmlformats-officedocument.presentationml.tags+xml"/>
  <Override PartName="/docProps/custom.xml" ContentType="application/vnd.openxmlformats-officedocument.custom-propertie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8.xml" ContentType="application/vnd.openxmlformats-officedocument.presentationml.tags+xml"/>
  <Override PartName="/ppt/tags/tag7.xml" ContentType="application/vnd.openxmlformats-officedocument.presentationml.tags+xml"/>
  <Override PartName="/ppt/tags/tag47.xml" ContentType="application/vnd.openxmlformats-officedocument.presentationml.tags+xml"/>
  <Override PartName="/ppt/tags/tag4.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41.xml" ContentType="application/vnd.openxmlformats-officedocument.presentationml.tags+xml"/>
  <Override PartName="/ppt/tags/tag43.xml" ContentType="application/vnd.openxmlformats-officedocument.presentationml.tags+xml"/>
  <Override PartName="/ppt/tags/tag32.xml" ContentType="application/vnd.openxmlformats-officedocument.presentationml.tags+xml"/>
  <Override PartName="/ppt/tags/tag42.xml" ContentType="application/vnd.openxmlformats-officedocument.presentationml.tags+xml"/>
  <Override PartName="/ppt/tags/tag33.xml" ContentType="application/vnd.openxmlformats-officedocument.presentationml.tags+xml"/>
  <Override PartName="/ppt/tags/tag31.xml" ContentType="application/vnd.openxmlformats-officedocument.presentationml.tags+xml"/>
  <Override PartName="/ppt/tags/tag46.xml" ContentType="application/vnd.openxmlformats-officedocument.presentationml.tags+xml"/>
  <Override PartName="/ppt/tags/tag1.xml" ContentType="application/vnd.openxmlformats-officedocument.presentationml.tags+xml"/>
  <Override PartName="/ppt/tags/tag3.xml" ContentType="application/vnd.openxmlformats-officedocument.presentationml.tags+xml"/>
  <Override PartName="/ppt/tags/tag50.xml" ContentType="application/vnd.openxmlformats-officedocument.presentationml.tags+xml"/>
  <Override PartName="/ppt/tags/tag30.xml" ContentType="application/vnd.openxmlformats-officedocument.presentationml.tags+xml"/>
  <Override PartName="/ppt/tags/tag40.xml" ContentType="application/vnd.openxmlformats-officedocument.presentationml.tags+xml"/>
  <Override PartName="/ppt/tags/tag2.xml" ContentType="application/vnd.openxmlformats-officedocument.presentationml.tags+xml"/>
  <Override PartName="/ppt/tags/tag48.xml" ContentType="application/vnd.openxmlformats-officedocument.presentationml.tags+xml"/>
  <Override PartName="/ppt/tags/tag29.xml" ContentType="application/vnd.openxmlformats-officedocument.presentationml.tags+xml"/>
  <Override PartName="/ppt/tags/tag51.xml" ContentType="application/vnd.openxmlformats-officedocument.presentationml.tags+xml"/>
  <Override PartName="/ppt/tags/tag36.xml" ContentType="application/vnd.openxmlformats-officedocument.presentationml.tags+xml"/>
  <Override PartName="/ppt/tags/tag56.xml" ContentType="application/vnd.openxmlformats-officedocument.presentationml.tags+xml"/>
  <Override PartName="/ppt/tags/tag19.xml" ContentType="application/vnd.openxmlformats-officedocument.presentationml.tags+xml"/>
  <Override PartName="/ppt/tags/tag25.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26.xml" ContentType="application/vnd.openxmlformats-officedocument.presentationml.tags+xml"/>
  <Override PartName="/ppt/tags/tag20.xml" ContentType="application/vnd.openxmlformats-officedocument.presentationml.tags+xml"/>
  <Override PartName="/ppt/tags/tag60.xml" ContentType="application/vnd.openxmlformats-officedocument.presentationml.tags+xml"/>
  <Override PartName="/ppt/tags/tag57.xml" ContentType="application/vnd.openxmlformats-officedocument.presentationml.tags+xml"/>
  <Override PartName="/ppt/tags/tag23.xml" ContentType="application/vnd.openxmlformats-officedocument.presentationml.tags+xml"/>
  <Override PartName="/ppt/tags/tag58.xml" ContentType="application/vnd.openxmlformats-officedocument.presentationml.tags+xml"/>
  <Override PartName="/ppt/tags/tag22.xml" ContentType="application/vnd.openxmlformats-officedocument.presentationml.tags+xml"/>
  <Override PartName="/ppt/tags/tag24.xml" ContentType="application/vnd.openxmlformats-officedocument.presentationml.tags+xml"/>
  <Override PartName="/ppt/tags/tag37.xml" ContentType="application/vnd.openxmlformats-officedocument.presentationml.tags+xml"/>
  <Override PartName="/ppt/tags/tag21.xml" ContentType="application/vnd.openxmlformats-officedocument.presentationml.tags+xml"/>
  <Override PartName="/ppt/tags/tag16.xml" ContentType="application/vnd.openxmlformats-officedocument.presentationml.tags+xml"/>
  <Override PartName="/ppt/tags/tag55.xml" ContentType="application/vnd.openxmlformats-officedocument.presentationml.tags+xml"/>
  <Override PartName="/ppt/tags/tag15.xml" ContentType="application/vnd.openxmlformats-officedocument.presentationml.tags+xml"/>
  <Override PartName="/ppt/tags/tag12.xml" ContentType="application/vnd.openxmlformats-officedocument.presentationml.tags+xml"/>
  <Override PartName="/ppt/tags/tag35.xml" ContentType="application/vnd.openxmlformats-officedocument.presentationml.tags+xml"/>
  <Override PartName="/ppt/tags/tag63.xml" ContentType="application/vnd.openxmlformats-officedocument.presentationml.tags+xml"/>
  <Override PartName="/ppt/tags/tag11.xml" ContentType="application/vnd.openxmlformats-officedocument.presentationml.tags+xml"/>
  <Override PartName="/ppt/tags/tag28.xml" ContentType="application/vnd.openxmlformats-officedocument.presentationml.tags+xml"/>
  <Override PartName="/ppt/tags/tag10.xml" ContentType="application/vnd.openxmlformats-officedocument.presentationml.tags+xml"/>
  <Override PartName="/ppt/tags/tag62.xml" ContentType="application/vnd.openxmlformats-officedocument.presentationml.tags+xml"/>
  <Override PartName="/ppt/tags/tag27.xml" ContentType="application/vnd.openxmlformats-officedocument.presentationml.tags+xml"/>
  <Override PartName="/ppt/tags/tag52.xml" ContentType="application/vnd.openxmlformats-officedocument.presentationml.tags+xml"/>
  <Override PartName="/ppt/tags/tag54.xml" ContentType="application/vnd.openxmlformats-officedocument.presentationml.tags+xml"/>
  <Override PartName="/ppt/tags/tag38.xml" ContentType="application/vnd.openxmlformats-officedocument.presentationml.tags+xml"/>
  <Override PartName="/ppt/tags/tag14.xml" ContentType="application/vnd.openxmlformats-officedocument.presentationml.tags+xml"/>
  <Override PartName="/ppt/tags/tag53.xml" ContentType="application/vnd.openxmlformats-officedocument.presentationml.tags+xml"/>
  <Override PartName="/ppt/tags/tag61.xml" ContentType="application/vnd.openxmlformats-officedocument.presentationml.tags+xml"/>
  <Override PartName="/ppt/tags/tag13.xml" ContentType="application/vnd.openxmlformats-officedocument.presentationml.tags+xml"/>
  <Override PartName="/ppt/tags/tag64.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0"/>
  </p:notesMasterIdLst>
  <p:sldIdLst>
    <p:sldId id="260" r:id="rId2"/>
    <p:sldId id="258" r:id="rId3"/>
    <p:sldId id="261" r:id="rId4"/>
    <p:sldId id="910" r:id="rId5"/>
    <p:sldId id="1334" r:id="rId6"/>
    <p:sldId id="1233" r:id="rId7"/>
    <p:sldId id="1378" r:id="rId8"/>
    <p:sldId id="924" r:id="rId9"/>
    <p:sldId id="1563" r:id="rId10"/>
    <p:sldId id="1380" r:id="rId11"/>
    <p:sldId id="911" r:id="rId12"/>
    <p:sldId id="1379" r:id="rId13"/>
    <p:sldId id="538" r:id="rId14"/>
    <p:sldId id="276" r:id="rId15"/>
    <p:sldId id="1392" r:id="rId16"/>
    <p:sldId id="1393" r:id="rId17"/>
    <p:sldId id="1394" r:id="rId18"/>
    <p:sldId id="1395" r:id="rId19"/>
    <p:sldId id="1396" r:id="rId20"/>
    <p:sldId id="1397" r:id="rId21"/>
    <p:sldId id="334" r:id="rId22"/>
    <p:sldId id="341" r:id="rId23"/>
    <p:sldId id="504" r:id="rId24"/>
    <p:sldId id="302" r:id="rId25"/>
    <p:sldId id="1382" r:id="rId26"/>
    <p:sldId id="448" r:id="rId27"/>
    <p:sldId id="519" r:id="rId28"/>
    <p:sldId id="516" r:id="rId29"/>
    <p:sldId id="515" r:id="rId30"/>
    <p:sldId id="1388" r:id="rId31"/>
    <p:sldId id="1389" r:id="rId32"/>
    <p:sldId id="417" r:id="rId33"/>
    <p:sldId id="426" r:id="rId34"/>
    <p:sldId id="425" r:id="rId35"/>
    <p:sldId id="526" r:id="rId36"/>
    <p:sldId id="523" r:id="rId37"/>
    <p:sldId id="451" r:id="rId38"/>
    <p:sldId id="452" r:id="rId39"/>
    <p:sldId id="469" r:id="rId40"/>
    <p:sldId id="449" r:id="rId41"/>
    <p:sldId id="1390" r:id="rId42"/>
    <p:sldId id="1391" r:id="rId43"/>
    <p:sldId id="453" r:id="rId44"/>
    <p:sldId id="454" r:id="rId45"/>
    <p:sldId id="374" r:id="rId46"/>
    <p:sldId id="352" r:id="rId47"/>
    <p:sldId id="1564" r:id="rId48"/>
    <p:sldId id="1566" r:id="rId49"/>
    <p:sldId id="1567" r:id="rId50"/>
    <p:sldId id="1568" r:id="rId51"/>
    <p:sldId id="275" r:id="rId52"/>
    <p:sldId id="1565" r:id="rId53"/>
    <p:sldId id="348" r:id="rId54"/>
    <p:sldId id="368" r:id="rId55"/>
    <p:sldId id="1383" r:id="rId56"/>
    <p:sldId id="1384" r:id="rId57"/>
    <p:sldId id="1385" r:id="rId58"/>
    <p:sldId id="1569" r:id="rId59"/>
  </p:sldIdLst>
  <p:sldSz cx="9144000" cy="6858000" type="screen4x3"/>
  <p:notesSz cx="6858000" cy="9144000"/>
  <p:custDataLst>
    <p:tags r:id="rId6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55B"/>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6980" autoAdjust="0"/>
    <p:restoredTop sz="75930" autoAdjust="0"/>
  </p:normalViewPr>
  <p:slideViewPr>
    <p:cSldViewPr snapToGrid="0">
      <p:cViewPr varScale="1">
        <p:scale>
          <a:sx n="122" d="100"/>
          <a:sy n="122" d="100"/>
        </p:scale>
        <p:origin x="90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67162737783041"/>
          <c:y val="6.3166323894511392E-2"/>
          <c:w val="0.80281690140845052"/>
          <c:h val="0.65617745140188011"/>
        </c:manualLayout>
      </c:layout>
      <c:lineChart>
        <c:grouping val="standard"/>
        <c:varyColors val="0"/>
        <c:ser>
          <c:idx val="0"/>
          <c:order val="0"/>
          <c:tx>
            <c:strRef>
              <c:f>Sheet1!$A$2</c:f>
              <c:strCache>
                <c:ptCount val="1"/>
                <c:pt idx="0">
                  <c:v>East</c:v>
                </c:pt>
              </c:strCache>
            </c:strRef>
          </c:tx>
          <c:spPr>
            <a:ln w="13003">
              <a:solidFill>
                <a:srgbClr val="FF0000"/>
              </a:solidFill>
              <a:prstDash val="solid"/>
            </a:ln>
          </c:spPr>
          <c:marker>
            <c:symbol val="none"/>
          </c:marker>
          <c:cat>
            <c:numRef>
              <c:f>Sheet1!$B$1:$K$1</c:f>
              <c:numCache>
                <c:formatCode>General</c:formatCode>
                <c:ptCount val="10"/>
                <c:pt idx="0">
                  <c:v>1900</c:v>
                </c:pt>
                <c:pt idx="1">
                  <c:v>1910</c:v>
                </c:pt>
                <c:pt idx="2">
                  <c:v>1920</c:v>
                </c:pt>
                <c:pt idx="3">
                  <c:v>1930</c:v>
                </c:pt>
                <c:pt idx="4">
                  <c:v>1940</c:v>
                </c:pt>
                <c:pt idx="5">
                  <c:v>1950</c:v>
                </c:pt>
                <c:pt idx="6">
                  <c:v>1960</c:v>
                </c:pt>
                <c:pt idx="7">
                  <c:v>1970</c:v>
                </c:pt>
                <c:pt idx="8">
                  <c:v>1980</c:v>
                </c:pt>
                <c:pt idx="9">
                  <c:v>1990</c:v>
                </c:pt>
              </c:numCache>
            </c:numRef>
          </c:cat>
          <c:val>
            <c:numRef>
              <c:f>Sheet1!$B$2:$K$2</c:f>
              <c:numCache>
                <c:formatCode>General</c:formatCode>
                <c:ptCount val="10"/>
                <c:pt idx="0">
                  <c:v>7500</c:v>
                </c:pt>
              </c:numCache>
            </c:numRef>
          </c:val>
          <c:smooth val="0"/>
          <c:extLst xmlns:c16r2="http://schemas.microsoft.com/office/drawing/2015/06/chart">
            <c:ext xmlns:c16="http://schemas.microsoft.com/office/drawing/2014/chart" uri="{C3380CC4-5D6E-409C-BE32-E72D297353CC}">
              <c16:uniqueId val="{00000000-E230-4C49-B273-9609C24851F6}"/>
            </c:ext>
          </c:extLst>
        </c:ser>
        <c:dLbls>
          <c:showLegendKey val="0"/>
          <c:showVal val="0"/>
          <c:showCatName val="0"/>
          <c:showSerName val="0"/>
          <c:showPercent val="0"/>
          <c:showBubbleSize val="0"/>
        </c:dLbls>
        <c:smooth val="0"/>
        <c:axId val="486014696"/>
        <c:axId val="486010776"/>
      </c:lineChart>
      <c:catAx>
        <c:axId val="486014696"/>
        <c:scaling>
          <c:orientation val="minMax"/>
        </c:scaling>
        <c:delete val="0"/>
        <c:axPos val="b"/>
        <c:title>
          <c:tx>
            <c:rich>
              <a:bodyPr/>
              <a:lstStyle/>
              <a:p>
                <a:pPr>
                  <a:defRPr sz="1843" b="1" i="0" u="none" strike="noStrike" baseline="0">
                    <a:solidFill>
                      <a:schemeClr val="tx1"/>
                    </a:solidFill>
                    <a:latin typeface="Arial"/>
                    <a:ea typeface="Arial"/>
                    <a:cs typeface="Arial"/>
                  </a:defRPr>
                </a:pPr>
                <a:r>
                  <a:rPr lang="en-US"/>
                  <a:t>Year</a:t>
                </a:r>
              </a:p>
            </c:rich>
          </c:tx>
          <c:layout>
            <c:manualLayout>
              <c:xMode val="edge"/>
              <c:yMode val="edge"/>
              <c:x val="0.54366197183098597"/>
              <c:y val="0.88510638297872257"/>
            </c:manualLayout>
          </c:layout>
          <c:overlay val="0"/>
          <c:spPr>
            <a:noFill/>
            <a:ln w="26006">
              <a:noFill/>
            </a:ln>
          </c:spPr>
        </c:title>
        <c:numFmt formatCode="General" sourceLinked="1"/>
        <c:majorTickMark val="in"/>
        <c:minorTickMark val="none"/>
        <c:tickLblPos val="nextTo"/>
        <c:spPr>
          <a:ln w="13003">
            <a:solidFill>
              <a:srgbClr val="FFFF00"/>
            </a:solidFill>
            <a:prstDash val="solid"/>
          </a:ln>
        </c:spPr>
        <c:txPr>
          <a:bodyPr rot="-2700000" vert="horz"/>
          <a:lstStyle/>
          <a:p>
            <a:pPr>
              <a:defRPr sz="1843" b="1" i="0" u="none" strike="noStrike" baseline="0">
                <a:solidFill>
                  <a:schemeClr val="tx1"/>
                </a:solidFill>
                <a:latin typeface="Arial"/>
                <a:ea typeface="Arial"/>
                <a:cs typeface="Arial"/>
              </a:defRPr>
            </a:pPr>
            <a:endParaRPr lang="en-US"/>
          </a:p>
        </c:txPr>
        <c:crossAx val="486010776"/>
        <c:crossesAt val="3000"/>
        <c:auto val="1"/>
        <c:lblAlgn val="ctr"/>
        <c:lblOffset val="100"/>
        <c:tickLblSkip val="1"/>
        <c:tickMarkSkip val="1"/>
        <c:noMultiLvlLbl val="0"/>
      </c:catAx>
      <c:valAx>
        <c:axId val="486010776"/>
        <c:scaling>
          <c:orientation val="minMax"/>
          <c:min val="3000"/>
        </c:scaling>
        <c:delete val="0"/>
        <c:axPos val="l"/>
        <c:title>
          <c:tx>
            <c:rich>
              <a:bodyPr/>
              <a:lstStyle/>
              <a:p>
                <a:pPr>
                  <a:defRPr sz="1843" b="1" i="0" u="none" strike="noStrike" baseline="0">
                    <a:solidFill>
                      <a:schemeClr val="tx1"/>
                    </a:solidFill>
                    <a:latin typeface="Arial"/>
                    <a:ea typeface="Arial"/>
                    <a:cs typeface="Arial"/>
                  </a:defRPr>
                </a:pPr>
                <a:r>
                  <a:rPr lang="en-US" baseline="0">
                    <a:solidFill>
                      <a:schemeClr val="tx1"/>
                    </a:solidFill>
                  </a:rPr>
                  <a:t>Soil C (g m-2)</a:t>
                </a:r>
              </a:p>
            </c:rich>
          </c:tx>
          <c:layout>
            <c:manualLayout>
              <c:xMode val="edge"/>
              <c:yMode val="edge"/>
              <c:x val="1.9163839606627011E-2"/>
              <c:y val="0.21097006456510542"/>
            </c:manualLayout>
          </c:layout>
          <c:overlay val="0"/>
          <c:spPr>
            <a:noFill/>
            <a:ln w="26006">
              <a:noFill/>
            </a:ln>
          </c:spPr>
        </c:title>
        <c:numFmt formatCode="General" sourceLinked="1"/>
        <c:majorTickMark val="out"/>
        <c:minorTickMark val="none"/>
        <c:tickLblPos val="nextTo"/>
        <c:spPr>
          <a:ln w="3251">
            <a:solidFill>
              <a:schemeClr val="tx1"/>
            </a:solidFill>
            <a:prstDash val="solid"/>
          </a:ln>
        </c:spPr>
        <c:txPr>
          <a:bodyPr rot="0" vert="horz"/>
          <a:lstStyle/>
          <a:p>
            <a:pPr>
              <a:defRPr sz="1843" b="1" i="0" u="none" strike="noStrike" baseline="0">
                <a:solidFill>
                  <a:schemeClr val="tx1"/>
                </a:solidFill>
                <a:latin typeface="Arial"/>
                <a:ea typeface="Arial"/>
                <a:cs typeface="Arial"/>
              </a:defRPr>
            </a:pPr>
            <a:endParaRPr lang="en-US"/>
          </a:p>
        </c:txPr>
        <c:crossAx val="486014696"/>
        <c:crosses val="autoZero"/>
        <c:crossBetween val="between"/>
        <c:minorUnit val="100"/>
      </c:valAx>
      <c:spPr>
        <a:noFill/>
        <a:ln w="19050">
          <a:solidFill>
            <a:schemeClr val="tx1"/>
          </a:solidFill>
          <a:prstDash val="solid"/>
        </a:ln>
      </c:spPr>
    </c:plotArea>
    <c:plotVisOnly val="1"/>
    <c:dispBlanksAs val="gap"/>
    <c:showDLblsOverMax val="0"/>
  </c:chart>
  <c:spPr>
    <a:noFill/>
    <a:ln>
      <a:noFill/>
    </a:ln>
  </c:spPr>
  <c:txPr>
    <a:bodyPr/>
    <a:lstStyle/>
    <a:p>
      <a:pPr>
        <a:defRPr sz="1843"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2323855189465273E-2"/>
          <c:y val="9.8467928351061385E-2"/>
          <c:w val="0.8917225432382091"/>
          <c:h val="0.79602965418796334"/>
        </c:manualLayout>
      </c:layout>
      <c:bar3DChart>
        <c:barDir val="col"/>
        <c:grouping val="clustered"/>
        <c:varyColors val="0"/>
        <c:ser>
          <c:idx val="0"/>
          <c:order val="0"/>
          <c:tx>
            <c:strRef>
              <c:f>Sheet1!$B$1</c:f>
              <c:strCache>
                <c:ptCount val="1"/>
                <c:pt idx="0">
                  <c:v>Sand</c:v>
                </c:pt>
              </c:strCache>
            </c:strRef>
          </c:tx>
          <c:spPr>
            <a:solidFill>
              <a:srgbClr val="9ACA3C"/>
            </a:solidFill>
            <a:ln>
              <a:noFill/>
            </a:ln>
            <a:effectLst/>
            <a:sp3d/>
          </c:spPr>
          <c:invertIfNegative val="0"/>
          <c:cat>
            <c:numRef>
              <c:f>Sheet1!$A$2:$A$6</c:f>
              <c:numCache>
                <c:formatCode>General</c:formatCode>
                <c:ptCount val="5"/>
                <c:pt idx="0">
                  <c:v>1</c:v>
                </c:pt>
                <c:pt idx="1">
                  <c:v>2</c:v>
                </c:pt>
                <c:pt idx="2">
                  <c:v>3</c:v>
                </c:pt>
                <c:pt idx="3">
                  <c:v>4</c:v>
                </c:pt>
                <c:pt idx="4">
                  <c:v>5</c:v>
                </c:pt>
              </c:numCache>
            </c:numRef>
          </c:cat>
          <c:val>
            <c:numRef>
              <c:f>Sheet1!$B$2:$B$6</c:f>
              <c:numCache>
                <c:formatCode>General</c:formatCode>
                <c:ptCount val="5"/>
                <c:pt idx="0">
                  <c:v>1</c:v>
                </c:pt>
                <c:pt idx="1">
                  <c:v>1.4</c:v>
                </c:pt>
                <c:pt idx="2">
                  <c:v>1.7</c:v>
                </c:pt>
                <c:pt idx="3">
                  <c:v>2.1</c:v>
                </c:pt>
                <c:pt idx="4">
                  <c:v>2.5</c:v>
                </c:pt>
              </c:numCache>
            </c:numRef>
          </c:val>
          <c:extLst xmlns:c16r2="http://schemas.microsoft.com/office/drawing/2015/06/chart">
            <c:ext xmlns:c16="http://schemas.microsoft.com/office/drawing/2014/chart" uri="{C3380CC4-5D6E-409C-BE32-E72D297353CC}">
              <c16:uniqueId val="{00000000-64EB-461A-8766-0D291C87AC96}"/>
            </c:ext>
          </c:extLst>
        </c:ser>
        <c:ser>
          <c:idx val="1"/>
          <c:order val="1"/>
          <c:tx>
            <c:strRef>
              <c:f>Sheet1!$C$1</c:f>
              <c:strCache>
                <c:ptCount val="1"/>
                <c:pt idx="0">
                  <c:v>Silt Loam</c:v>
                </c:pt>
              </c:strCache>
            </c:strRef>
          </c:tx>
          <c:spPr>
            <a:solidFill>
              <a:srgbClr val="002C76"/>
            </a:solidFill>
            <a:ln>
              <a:noFill/>
            </a:ln>
            <a:effectLst/>
            <a:sp3d/>
          </c:spPr>
          <c:invertIfNegative val="0"/>
          <c:cat>
            <c:numRef>
              <c:f>Sheet1!$A$2:$A$6</c:f>
              <c:numCache>
                <c:formatCode>General</c:formatCode>
                <c:ptCount val="5"/>
                <c:pt idx="0">
                  <c:v>1</c:v>
                </c:pt>
                <c:pt idx="1">
                  <c:v>2</c:v>
                </c:pt>
                <c:pt idx="2">
                  <c:v>3</c:v>
                </c:pt>
                <c:pt idx="3">
                  <c:v>4</c:v>
                </c:pt>
                <c:pt idx="4">
                  <c:v>5</c:v>
                </c:pt>
              </c:numCache>
            </c:numRef>
          </c:cat>
          <c:val>
            <c:numRef>
              <c:f>Sheet1!$C$2:$C$6</c:f>
              <c:numCache>
                <c:formatCode>General</c:formatCode>
                <c:ptCount val="5"/>
                <c:pt idx="0">
                  <c:v>1.9</c:v>
                </c:pt>
                <c:pt idx="1">
                  <c:v>2.4</c:v>
                </c:pt>
                <c:pt idx="2">
                  <c:v>2.9</c:v>
                </c:pt>
                <c:pt idx="3">
                  <c:v>3.5</c:v>
                </c:pt>
                <c:pt idx="4">
                  <c:v>4</c:v>
                </c:pt>
              </c:numCache>
            </c:numRef>
          </c:val>
          <c:extLst xmlns:c16r2="http://schemas.microsoft.com/office/drawing/2015/06/chart">
            <c:ext xmlns:c16="http://schemas.microsoft.com/office/drawing/2014/chart" uri="{C3380CC4-5D6E-409C-BE32-E72D297353CC}">
              <c16:uniqueId val="{00000001-64EB-461A-8766-0D291C87AC96}"/>
            </c:ext>
          </c:extLst>
        </c:ser>
        <c:dLbls>
          <c:showLegendKey val="0"/>
          <c:showVal val="0"/>
          <c:showCatName val="0"/>
          <c:showSerName val="0"/>
          <c:showPercent val="0"/>
          <c:showBubbleSize val="0"/>
        </c:dLbls>
        <c:gapWidth val="150"/>
        <c:shape val="box"/>
        <c:axId val="489774960"/>
        <c:axId val="489768688"/>
        <c:axId val="0"/>
      </c:bar3DChart>
      <c:catAx>
        <c:axId val="4897749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9768688"/>
        <c:crosses val="autoZero"/>
        <c:auto val="1"/>
        <c:lblAlgn val="ctr"/>
        <c:lblOffset val="100"/>
        <c:noMultiLvlLbl val="0"/>
      </c:catAx>
      <c:valAx>
        <c:axId val="489768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9774960"/>
        <c:crosses val="autoZero"/>
        <c:crossBetween val="between"/>
      </c:valAx>
      <c:spPr>
        <a:noFill/>
        <a:ln>
          <a:noFill/>
        </a:ln>
        <a:effectLst/>
      </c:spPr>
    </c:plotArea>
    <c:legend>
      <c:legendPos val="b"/>
      <c:layout>
        <c:manualLayout>
          <c:xMode val="edge"/>
          <c:yMode val="edge"/>
          <c:x val="0.1664323988449479"/>
          <c:y val="8.4825291446618531E-2"/>
          <c:w val="0.31123346658695805"/>
          <c:h val="0.1229312227606015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Sheet1!$W$60</c:f>
              <c:strCache>
                <c:ptCount val="1"/>
                <c:pt idx="0">
                  <c:v>Sand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Sheet1!$V$61:$V$66</c:f>
              <c:numCache>
                <c:formatCode>General</c:formatCode>
                <c:ptCount val="6"/>
                <c:pt idx="0">
                  <c:v>0</c:v>
                </c:pt>
                <c:pt idx="1">
                  <c:v>1</c:v>
                </c:pt>
                <c:pt idx="2">
                  <c:v>2</c:v>
                </c:pt>
                <c:pt idx="3">
                  <c:v>3</c:v>
                </c:pt>
                <c:pt idx="4">
                  <c:v>4</c:v>
                </c:pt>
                <c:pt idx="5">
                  <c:v>5</c:v>
                </c:pt>
              </c:numCache>
            </c:numRef>
          </c:cat>
          <c:val>
            <c:numRef>
              <c:f>Sheet1!$W$61:$W$66</c:f>
              <c:numCache>
                <c:formatCode>General</c:formatCode>
                <c:ptCount val="6"/>
                <c:pt idx="0">
                  <c:v>0</c:v>
                </c:pt>
                <c:pt idx="1">
                  <c:v>1.6</c:v>
                </c:pt>
                <c:pt idx="2">
                  <c:v>3.1999999999999997</c:v>
                </c:pt>
                <c:pt idx="3">
                  <c:v>4.3999999999999995</c:v>
                </c:pt>
                <c:pt idx="4">
                  <c:v>6</c:v>
                </c:pt>
                <c:pt idx="5">
                  <c:v>7.6</c:v>
                </c:pt>
              </c:numCache>
            </c:numRef>
          </c:val>
          <c:extLst xmlns:c16r2="http://schemas.microsoft.com/office/drawing/2015/06/chart">
            <c:ext xmlns:c16="http://schemas.microsoft.com/office/drawing/2014/chart" uri="{C3380CC4-5D6E-409C-BE32-E72D297353CC}">
              <c16:uniqueId val="{00000000-8537-4AB3-8AB9-56591DC05763}"/>
            </c:ext>
          </c:extLst>
        </c:ser>
        <c:ser>
          <c:idx val="1"/>
          <c:order val="1"/>
          <c:tx>
            <c:strRef>
              <c:f>Sheet1!$X$60</c:f>
              <c:strCache>
                <c:ptCount val="1"/>
                <c:pt idx="0">
                  <c:v>Silt Loam</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Sheet1!$V$61:$V$66</c:f>
              <c:numCache>
                <c:formatCode>General</c:formatCode>
                <c:ptCount val="6"/>
                <c:pt idx="0">
                  <c:v>0</c:v>
                </c:pt>
                <c:pt idx="1">
                  <c:v>1</c:v>
                </c:pt>
                <c:pt idx="2">
                  <c:v>2</c:v>
                </c:pt>
                <c:pt idx="3">
                  <c:v>3</c:v>
                </c:pt>
                <c:pt idx="4">
                  <c:v>4</c:v>
                </c:pt>
                <c:pt idx="5">
                  <c:v>5</c:v>
                </c:pt>
              </c:numCache>
            </c:numRef>
          </c:cat>
          <c:val>
            <c:numRef>
              <c:f>Sheet1!$X$61:$X$66</c:f>
              <c:numCache>
                <c:formatCode>General</c:formatCode>
                <c:ptCount val="6"/>
                <c:pt idx="0">
                  <c:v>0</c:v>
                </c:pt>
                <c:pt idx="1">
                  <c:v>1.5999999999999999</c:v>
                </c:pt>
                <c:pt idx="2">
                  <c:v>3.5999999999999996</c:v>
                </c:pt>
                <c:pt idx="3">
                  <c:v>5.5999999999999988</c:v>
                </c:pt>
                <c:pt idx="4">
                  <c:v>8</c:v>
                </c:pt>
                <c:pt idx="5">
                  <c:v>10</c:v>
                </c:pt>
              </c:numCache>
            </c:numRef>
          </c:val>
          <c:extLst xmlns:c16r2="http://schemas.microsoft.com/office/drawing/2015/06/chart">
            <c:ext xmlns:c16="http://schemas.microsoft.com/office/drawing/2014/chart" uri="{C3380CC4-5D6E-409C-BE32-E72D297353CC}">
              <c16:uniqueId val="{00000001-8537-4AB3-8AB9-56591DC05763}"/>
            </c:ext>
          </c:extLst>
        </c:ser>
        <c:ser>
          <c:idx val="2"/>
          <c:order val="2"/>
          <c:tx>
            <c:strRef>
              <c:f>Sheet1!$Y$60</c:f>
              <c:strCache>
                <c:ptCount val="1"/>
                <c:pt idx="0">
                  <c:v>Silty Clay Loam</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Sheet1!$V$61:$V$66</c:f>
              <c:numCache>
                <c:formatCode>General</c:formatCode>
                <c:ptCount val="6"/>
                <c:pt idx="0">
                  <c:v>0</c:v>
                </c:pt>
                <c:pt idx="1">
                  <c:v>1</c:v>
                </c:pt>
                <c:pt idx="2">
                  <c:v>2</c:v>
                </c:pt>
                <c:pt idx="3">
                  <c:v>3</c:v>
                </c:pt>
                <c:pt idx="4">
                  <c:v>4</c:v>
                </c:pt>
                <c:pt idx="5">
                  <c:v>5</c:v>
                </c:pt>
              </c:numCache>
            </c:numRef>
          </c:cat>
          <c:val>
            <c:numRef>
              <c:f>Sheet1!$Y$61:$Y$66</c:f>
              <c:numCache>
                <c:formatCode>General</c:formatCode>
                <c:ptCount val="6"/>
                <c:pt idx="0">
                  <c:v>0</c:v>
                </c:pt>
                <c:pt idx="1">
                  <c:v>1.1999999999999995</c:v>
                </c:pt>
                <c:pt idx="2">
                  <c:v>2.8000000000000003</c:v>
                </c:pt>
                <c:pt idx="3">
                  <c:v>4.4000000000000004</c:v>
                </c:pt>
                <c:pt idx="4">
                  <c:v>6.0000000000000009</c:v>
                </c:pt>
                <c:pt idx="5">
                  <c:v>7.6</c:v>
                </c:pt>
              </c:numCache>
            </c:numRef>
          </c:val>
          <c:extLst xmlns:c16r2="http://schemas.microsoft.com/office/drawing/2015/06/chart">
            <c:ext xmlns:c16="http://schemas.microsoft.com/office/drawing/2014/chart" uri="{C3380CC4-5D6E-409C-BE32-E72D297353CC}">
              <c16:uniqueId val="{00000002-8537-4AB3-8AB9-56591DC05763}"/>
            </c:ext>
          </c:extLst>
        </c:ser>
        <c:dLbls>
          <c:dLblPos val="inEnd"/>
          <c:showLegendKey val="0"/>
          <c:showVal val="1"/>
          <c:showCatName val="0"/>
          <c:showSerName val="0"/>
          <c:showPercent val="0"/>
          <c:showBubbleSize val="0"/>
        </c:dLbls>
        <c:gapWidth val="65"/>
        <c:axId val="489767512"/>
        <c:axId val="489769080"/>
      </c:barChart>
      <c:catAx>
        <c:axId val="48976751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Soil Organic Matter</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489769080"/>
        <c:crosses val="autoZero"/>
        <c:auto val="1"/>
        <c:lblAlgn val="ctr"/>
        <c:lblOffset val="100"/>
        <c:noMultiLvlLbl val="0"/>
      </c:catAx>
      <c:valAx>
        <c:axId val="489769080"/>
        <c:scaling>
          <c:orientation val="minMax"/>
        </c:scaling>
        <c:delete val="1"/>
        <c:axPos val="l"/>
        <c:majorGridlines>
          <c:spPr>
            <a:ln w="19050" cap="flat" cmpd="sng" algn="ctr">
              <a:solidFill>
                <a:sysClr val="windowText" lastClr="000000"/>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Additional Day of Water</a:t>
                </a:r>
              </a:p>
            </c:rich>
          </c:tx>
          <c:layout>
            <c:manualLayout>
              <c:xMode val="edge"/>
              <c:yMode val="edge"/>
              <c:x val="1.9444444444444448E-2"/>
              <c:y val="0.20362649893514378"/>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48976751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4" Type="http://schemas.openxmlformats.org/officeDocument/2006/relationships/image" Target="../media/image32.jpe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C9268E-A847-4BFC-B3F1-EBE448E9E80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F47E634C-9C06-42F2-94CE-12F952443F8A}">
      <dgm:prSet custT="1"/>
      <dgm:spPr/>
      <dgm:t>
        <a:bodyPr/>
        <a:lstStyle/>
        <a:p>
          <a:pPr rtl="0">
            <a:lnSpc>
              <a:spcPct val="100000"/>
            </a:lnSpc>
          </a:pPr>
          <a:endParaRPr lang="en-US" sz="2600" dirty="0"/>
        </a:p>
      </dgm:t>
    </dgm:pt>
    <dgm:pt modelId="{0F291215-6F98-44C6-8277-D466BF84496B}" type="parTrans" cxnId="{D64AB560-5428-4D48-9A9E-4F2D5C34B851}">
      <dgm:prSet/>
      <dgm:spPr/>
      <dgm:t>
        <a:bodyPr/>
        <a:lstStyle/>
        <a:p>
          <a:endParaRPr lang="en-US"/>
        </a:p>
      </dgm:t>
    </dgm:pt>
    <dgm:pt modelId="{B2B79E1E-9646-4D4D-9A26-05237688DFDA}" type="sibTrans" cxnId="{D64AB560-5428-4D48-9A9E-4F2D5C34B851}">
      <dgm:prSet/>
      <dgm:spPr/>
      <dgm:t>
        <a:bodyPr/>
        <a:lstStyle/>
        <a:p>
          <a:endParaRPr lang="en-US"/>
        </a:p>
      </dgm:t>
    </dgm:pt>
    <dgm:pt modelId="{348F920B-066E-4C2D-B45B-658B993D620E}" type="pres">
      <dgm:prSet presAssocID="{68C9268E-A847-4BFC-B3F1-EBE448E9E806}" presName="rootnode" presStyleCnt="0">
        <dgm:presLayoutVars>
          <dgm:chMax/>
          <dgm:chPref/>
          <dgm:dir/>
          <dgm:animLvl val="lvl"/>
        </dgm:presLayoutVars>
      </dgm:prSet>
      <dgm:spPr/>
      <dgm:t>
        <a:bodyPr/>
        <a:lstStyle/>
        <a:p>
          <a:endParaRPr lang="en-US"/>
        </a:p>
      </dgm:t>
    </dgm:pt>
    <dgm:pt modelId="{147E4047-8AC4-426D-9B73-9705E316C01E}" type="pres">
      <dgm:prSet presAssocID="{F47E634C-9C06-42F2-94CE-12F952443F8A}" presName="composite" presStyleCnt="0"/>
      <dgm:spPr/>
    </dgm:pt>
    <dgm:pt modelId="{D0AE065A-F94E-4AD8-9214-7B8377B7E651}" type="pres">
      <dgm:prSet presAssocID="{F47E634C-9C06-42F2-94CE-12F952443F8A}" presName="LShape" presStyleLbl="alignNode1" presStyleIdx="0" presStyleCnt="1" custAng="0" custScaleX="164751" custLinFactNeighborX="-15526" custLinFactNeighborY="-10161"/>
      <dgm:spPr>
        <a:noFill/>
        <a:ln>
          <a:noFill/>
        </a:ln>
      </dgm:spPr>
      <dgm:t>
        <a:bodyPr/>
        <a:lstStyle/>
        <a:p>
          <a:endParaRPr lang="en-US"/>
        </a:p>
      </dgm:t>
    </dgm:pt>
    <dgm:pt modelId="{67BE884D-A68F-4D9D-BEA8-802CDA93D171}" type="pres">
      <dgm:prSet presAssocID="{F47E634C-9C06-42F2-94CE-12F952443F8A}" presName="ParentText" presStyleLbl="revTx" presStyleIdx="0" presStyleCnt="1" custScaleX="177000" custScaleY="118918">
        <dgm:presLayoutVars>
          <dgm:chMax val="0"/>
          <dgm:chPref val="0"/>
          <dgm:bulletEnabled val="1"/>
        </dgm:presLayoutVars>
      </dgm:prSet>
      <dgm:spPr/>
      <dgm:t>
        <a:bodyPr/>
        <a:lstStyle/>
        <a:p>
          <a:endParaRPr lang="en-US"/>
        </a:p>
      </dgm:t>
    </dgm:pt>
  </dgm:ptLst>
  <dgm:cxnLst>
    <dgm:cxn modelId="{84EFE24C-514D-4CA9-B595-31A6AAA10BC3}" type="presOf" srcId="{68C9268E-A847-4BFC-B3F1-EBE448E9E806}" destId="{348F920B-066E-4C2D-B45B-658B993D620E}" srcOrd="0" destOrd="0" presId="urn:microsoft.com/office/officeart/2009/3/layout/StepUpProcess"/>
    <dgm:cxn modelId="{A5EABC84-2175-48EB-8812-62488AB2A507}" type="presOf" srcId="{F47E634C-9C06-42F2-94CE-12F952443F8A}" destId="{67BE884D-A68F-4D9D-BEA8-802CDA93D171}" srcOrd="0" destOrd="0" presId="urn:microsoft.com/office/officeart/2009/3/layout/StepUpProcess"/>
    <dgm:cxn modelId="{D64AB560-5428-4D48-9A9E-4F2D5C34B851}" srcId="{68C9268E-A847-4BFC-B3F1-EBE448E9E806}" destId="{F47E634C-9C06-42F2-94CE-12F952443F8A}" srcOrd="0" destOrd="0" parTransId="{0F291215-6F98-44C6-8277-D466BF84496B}" sibTransId="{B2B79E1E-9646-4D4D-9A26-05237688DFDA}"/>
    <dgm:cxn modelId="{E0752891-E7FD-4D7D-84D0-9BBDE51B6235}" type="presParOf" srcId="{348F920B-066E-4C2D-B45B-658B993D620E}" destId="{147E4047-8AC4-426D-9B73-9705E316C01E}" srcOrd="0" destOrd="0" presId="urn:microsoft.com/office/officeart/2009/3/layout/StepUpProcess"/>
    <dgm:cxn modelId="{22B8281E-AFE9-413B-A6A5-8BA84F907B4F}" type="presParOf" srcId="{147E4047-8AC4-426D-9B73-9705E316C01E}" destId="{D0AE065A-F94E-4AD8-9214-7B8377B7E651}" srcOrd="0" destOrd="0" presId="urn:microsoft.com/office/officeart/2009/3/layout/StepUpProcess"/>
    <dgm:cxn modelId="{5F4C1C75-1403-47E2-86B1-E9F6F82D2D87}" type="presParOf" srcId="{147E4047-8AC4-426D-9B73-9705E316C01E}" destId="{67BE884D-A68F-4D9D-BEA8-802CDA93D171}"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553E45-2FA0-435A-A126-C5239ABFF465}" type="doc">
      <dgm:prSet loTypeId="urn:microsoft.com/office/officeart/2005/8/layout/cycle8" loCatId="cycle" qsTypeId="urn:microsoft.com/office/officeart/2005/8/quickstyle/simple1" qsCatId="simple" csTypeId="urn:microsoft.com/office/officeart/2005/8/colors/accent3_1" csCatId="accent3" phldr="1"/>
      <dgm:spPr/>
    </dgm:pt>
    <dgm:pt modelId="{370E4728-E14D-400F-8E1E-C49B9110725F}">
      <dgm:prSet phldrT="[Text]"/>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a:ln>
                <a:solidFill>
                  <a:schemeClr val="bg1"/>
                </a:solidFill>
              </a:ln>
              <a:solidFill>
                <a:schemeClr val="bg1"/>
              </a:solidFill>
              <a:effectLst>
                <a:outerShdw blurRad="38100" dist="38100" dir="2700000" algn="tl">
                  <a:srgbClr val="000000">
                    <a:alpha val="43137"/>
                  </a:srgbClr>
                </a:outerShdw>
              </a:effectLst>
            </a:rPr>
            <a:t>Minimize Disturbance</a:t>
          </a:r>
        </a:p>
      </dgm:t>
    </dgm:pt>
    <dgm:pt modelId="{31F5AF97-EF08-4F4F-89AD-D32A22969B27}" type="parTrans" cxnId="{0704D0FE-0DB9-4765-9D0F-78F5A5E4264D}">
      <dgm:prSet/>
      <dgm:spPr/>
      <dgm:t>
        <a:bodyPr/>
        <a:lstStyle/>
        <a:p>
          <a:endParaRPr lang="en-US"/>
        </a:p>
      </dgm:t>
    </dgm:pt>
    <dgm:pt modelId="{C0D88855-F6C0-458F-B5DC-6026B3395095}" type="sibTrans" cxnId="{0704D0FE-0DB9-4765-9D0F-78F5A5E4264D}">
      <dgm:prSet/>
      <dgm:spPr/>
      <dgm:t>
        <a:bodyPr/>
        <a:lstStyle/>
        <a:p>
          <a:endParaRPr lang="en-US"/>
        </a:p>
      </dgm:t>
    </dgm:pt>
    <dgm:pt modelId="{109C8B57-4191-4726-B8E3-211204CE3C06}">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a:solidFill>
            <a:schemeClr val="tx1"/>
          </a:solidFill>
        </a:ln>
      </dgm:spPr>
      <dgm:t>
        <a:bodyPr/>
        <a:lstStyle/>
        <a:p>
          <a:r>
            <a:rPr lang="en-US" b="0" dirty="0">
              <a:ln>
                <a:solidFill>
                  <a:schemeClr val="bg1"/>
                </a:solidFill>
              </a:ln>
              <a:solidFill>
                <a:schemeClr val="bg1">
                  <a:lumMod val="85000"/>
                </a:schemeClr>
              </a:solidFill>
            </a:rPr>
            <a:t>Maximize Soil Cover</a:t>
          </a:r>
          <a:endParaRPr lang="en-US" b="0" dirty="0">
            <a:ln>
              <a:solidFill>
                <a:schemeClr val="bg1"/>
              </a:solidFill>
            </a:ln>
          </a:endParaRPr>
        </a:p>
      </dgm:t>
    </dgm:pt>
    <dgm:pt modelId="{2A2825F3-1B39-4026-BF3B-F767516C0795}" type="parTrans" cxnId="{185CDAD3-AE68-4DEA-A887-65038F075AEF}">
      <dgm:prSet/>
      <dgm:spPr/>
      <dgm:t>
        <a:bodyPr/>
        <a:lstStyle/>
        <a:p>
          <a:endParaRPr lang="en-US"/>
        </a:p>
      </dgm:t>
    </dgm:pt>
    <dgm:pt modelId="{21715145-1E15-4664-B96E-E30A4CA8ACA4}" type="sibTrans" cxnId="{185CDAD3-AE68-4DEA-A887-65038F075AEF}">
      <dgm:prSet/>
      <dgm:spPr/>
      <dgm:t>
        <a:bodyPr/>
        <a:lstStyle/>
        <a:p>
          <a:endParaRPr lang="en-US"/>
        </a:p>
      </dgm:t>
    </dgm:pt>
    <dgm:pt modelId="{73A9A3C7-92B6-42E8-90C2-66DE4F3CBC11}">
      <dgm:prSet phldrT="[Text]"/>
      <dgm:spPr>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a:ln>
                <a:solidFill>
                  <a:schemeClr val="bg1"/>
                </a:solidFill>
              </a:ln>
              <a:solidFill>
                <a:schemeClr val="bg1"/>
              </a:solidFill>
              <a:effectLst>
                <a:outerShdw blurRad="38100" dist="38100" dir="2700000" algn="tl">
                  <a:srgbClr val="000000">
                    <a:alpha val="43137"/>
                  </a:srgbClr>
                </a:outerShdw>
              </a:effectLst>
            </a:rPr>
            <a:t>Maximize Biodiversity</a:t>
          </a:r>
        </a:p>
      </dgm:t>
    </dgm:pt>
    <dgm:pt modelId="{835426CE-41BE-4935-A6D8-3843AE19D5CC}" type="parTrans" cxnId="{D8EF93F5-F540-4CC4-9C25-B65BF6993E14}">
      <dgm:prSet/>
      <dgm:spPr/>
      <dgm:t>
        <a:bodyPr/>
        <a:lstStyle/>
        <a:p>
          <a:endParaRPr lang="en-US"/>
        </a:p>
      </dgm:t>
    </dgm:pt>
    <dgm:pt modelId="{94156754-C3F2-48CA-98B3-6FE92CA43820}" type="sibTrans" cxnId="{D8EF93F5-F540-4CC4-9C25-B65BF6993E14}">
      <dgm:prSet/>
      <dgm:spPr/>
      <dgm:t>
        <a:bodyPr/>
        <a:lstStyle/>
        <a:p>
          <a:endParaRPr lang="en-US"/>
        </a:p>
      </dgm:t>
    </dgm:pt>
    <dgm:pt modelId="{F1A65BB7-88DE-455E-8CA2-F1E61103BB2F}">
      <dgm:prSet phldrT="[Text]"/>
      <dgm:spPr>
        <a:blipFill rotWithShape="0">
          <a:blip xmlns:r="http://schemas.openxmlformats.org/officeDocument/2006/relationships" r:embed="rId4" cstate="email">
            <a:extLst>
              <a:ext uri="{28A0092B-C50C-407E-A947-70E740481C1C}">
                <a14:useLocalDpi xmlns:a14="http://schemas.microsoft.com/office/drawing/2010/main"/>
              </a:ext>
            </a:extLst>
          </a:blip>
          <a:stretch>
            <a:fillRect/>
          </a:stretch>
        </a:blipFill>
        <a:ln>
          <a:solidFill>
            <a:schemeClr val="tx1"/>
          </a:solidFill>
        </a:ln>
      </dgm:spPr>
      <dgm:t>
        <a:bodyPr/>
        <a:lstStyle/>
        <a:p>
          <a:r>
            <a:rPr lang="en-US" dirty="0">
              <a:ln>
                <a:solidFill>
                  <a:schemeClr val="bg1"/>
                </a:solidFill>
              </a:ln>
              <a:solidFill>
                <a:schemeClr val="bg1"/>
              </a:solidFill>
              <a:effectLst>
                <a:outerShdw blurRad="38100" dist="38100" dir="2700000" algn="tl">
                  <a:srgbClr val="000000">
                    <a:alpha val="43137"/>
                  </a:srgbClr>
                </a:outerShdw>
              </a:effectLst>
            </a:rPr>
            <a:t>Maximize Presence of Living Roots</a:t>
          </a:r>
        </a:p>
      </dgm:t>
    </dgm:pt>
    <dgm:pt modelId="{DAC51B84-087E-4477-82F6-248113DB8C47}" type="parTrans" cxnId="{AAC336A4-77D8-48E7-A81B-3028AD9DC90B}">
      <dgm:prSet/>
      <dgm:spPr/>
      <dgm:t>
        <a:bodyPr/>
        <a:lstStyle/>
        <a:p>
          <a:endParaRPr lang="en-US"/>
        </a:p>
      </dgm:t>
    </dgm:pt>
    <dgm:pt modelId="{28019B92-1028-41B3-BB6D-D257B6696AB9}" type="sibTrans" cxnId="{AAC336A4-77D8-48E7-A81B-3028AD9DC90B}">
      <dgm:prSet/>
      <dgm:spPr/>
      <dgm:t>
        <a:bodyPr/>
        <a:lstStyle/>
        <a:p>
          <a:endParaRPr lang="en-US"/>
        </a:p>
      </dgm:t>
    </dgm:pt>
    <dgm:pt modelId="{9361F71A-9339-4A93-A9B7-7CB42CDF4D6A}" type="pres">
      <dgm:prSet presAssocID="{18553E45-2FA0-435A-A126-C5239ABFF465}" presName="compositeShape" presStyleCnt="0">
        <dgm:presLayoutVars>
          <dgm:chMax val="7"/>
          <dgm:dir/>
          <dgm:resizeHandles val="exact"/>
        </dgm:presLayoutVars>
      </dgm:prSet>
      <dgm:spPr/>
    </dgm:pt>
    <dgm:pt modelId="{C6495F30-2FBE-4758-B074-C9F74F8DF51A}" type="pres">
      <dgm:prSet presAssocID="{18553E45-2FA0-435A-A126-C5239ABFF465}" presName="wedge1" presStyleLbl="node1" presStyleIdx="0" presStyleCnt="4"/>
      <dgm:spPr/>
      <dgm:t>
        <a:bodyPr/>
        <a:lstStyle/>
        <a:p>
          <a:endParaRPr lang="en-US"/>
        </a:p>
      </dgm:t>
    </dgm:pt>
    <dgm:pt modelId="{2D563EC6-3341-436A-B7AD-6BC39915308A}" type="pres">
      <dgm:prSet presAssocID="{18553E45-2FA0-435A-A126-C5239ABFF465}" presName="dummy1a" presStyleCnt="0"/>
      <dgm:spPr/>
    </dgm:pt>
    <dgm:pt modelId="{DDB8AD78-F12B-45E0-959C-061294B398ED}" type="pres">
      <dgm:prSet presAssocID="{18553E45-2FA0-435A-A126-C5239ABFF465}" presName="dummy1b" presStyleCnt="0"/>
      <dgm:spPr/>
    </dgm:pt>
    <dgm:pt modelId="{4DADB67C-5F35-4C0A-98D4-DC1D39910A48}" type="pres">
      <dgm:prSet presAssocID="{18553E45-2FA0-435A-A126-C5239ABFF465}" presName="wedge1Tx" presStyleLbl="node1" presStyleIdx="0" presStyleCnt="4">
        <dgm:presLayoutVars>
          <dgm:chMax val="0"/>
          <dgm:chPref val="0"/>
          <dgm:bulletEnabled val="1"/>
        </dgm:presLayoutVars>
      </dgm:prSet>
      <dgm:spPr/>
      <dgm:t>
        <a:bodyPr/>
        <a:lstStyle/>
        <a:p>
          <a:endParaRPr lang="en-US"/>
        </a:p>
      </dgm:t>
    </dgm:pt>
    <dgm:pt modelId="{60074771-2266-432E-A6F9-ED02553D3E4A}" type="pres">
      <dgm:prSet presAssocID="{18553E45-2FA0-435A-A126-C5239ABFF465}" presName="wedge2" presStyleLbl="node1" presStyleIdx="1" presStyleCnt="4"/>
      <dgm:spPr/>
      <dgm:t>
        <a:bodyPr/>
        <a:lstStyle/>
        <a:p>
          <a:endParaRPr lang="en-US"/>
        </a:p>
      </dgm:t>
    </dgm:pt>
    <dgm:pt modelId="{4899DA72-F50B-47CA-A608-42BE310A4839}" type="pres">
      <dgm:prSet presAssocID="{18553E45-2FA0-435A-A126-C5239ABFF465}" presName="dummy2a" presStyleCnt="0"/>
      <dgm:spPr/>
    </dgm:pt>
    <dgm:pt modelId="{6B43E83A-4133-4197-B6B2-2BF7AA1A5857}" type="pres">
      <dgm:prSet presAssocID="{18553E45-2FA0-435A-A126-C5239ABFF465}" presName="dummy2b" presStyleCnt="0"/>
      <dgm:spPr/>
    </dgm:pt>
    <dgm:pt modelId="{14DE8389-8F52-4966-9C71-062686EB6FD0}" type="pres">
      <dgm:prSet presAssocID="{18553E45-2FA0-435A-A126-C5239ABFF465}" presName="wedge2Tx" presStyleLbl="node1" presStyleIdx="1" presStyleCnt="4">
        <dgm:presLayoutVars>
          <dgm:chMax val="0"/>
          <dgm:chPref val="0"/>
          <dgm:bulletEnabled val="1"/>
        </dgm:presLayoutVars>
      </dgm:prSet>
      <dgm:spPr/>
      <dgm:t>
        <a:bodyPr/>
        <a:lstStyle/>
        <a:p>
          <a:endParaRPr lang="en-US"/>
        </a:p>
      </dgm:t>
    </dgm:pt>
    <dgm:pt modelId="{DCE63EC1-4624-42BA-9972-40D90F5B1DA3}" type="pres">
      <dgm:prSet presAssocID="{18553E45-2FA0-435A-A126-C5239ABFF465}" presName="wedge3" presStyleLbl="node1" presStyleIdx="2" presStyleCnt="4"/>
      <dgm:spPr/>
      <dgm:t>
        <a:bodyPr/>
        <a:lstStyle/>
        <a:p>
          <a:endParaRPr lang="en-US"/>
        </a:p>
      </dgm:t>
    </dgm:pt>
    <dgm:pt modelId="{C7D9B8F8-9B1D-434D-933B-0F766F04018E}" type="pres">
      <dgm:prSet presAssocID="{18553E45-2FA0-435A-A126-C5239ABFF465}" presName="dummy3a" presStyleCnt="0"/>
      <dgm:spPr/>
    </dgm:pt>
    <dgm:pt modelId="{E904C26E-439E-4D4B-8070-802E17F93C89}" type="pres">
      <dgm:prSet presAssocID="{18553E45-2FA0-435A-A126-C5239ABFF465}" presName="dummy3b" presStyleCnt="0"/>
      <dgm:spPr/>
    </dgm:pt>
    <dgm:pt modelId="{323C4F7E-45A6-41B3-9C2C-16A4ACD779ED}" type="pres">
      <dgm:prSet presAssocID="{18553E45-2FA0-435A-A126-C5239ABFF465}" presName="wedge3Tx" presStyleLbl="node1" presStyleIdx="2" presStyleCnt="4">
        <dgm:presLayoutVars>
          <dgm:chMax val="0"/>
          <dgm:chPref val="0"/>
          <dgm:bulletEnabled val="1"/>
        </dgm:presLayoutVars>
      </dgm:prSet>
      <dgm:spPr/>
      <dgm:t>
        <a:bodyPr/>
        <a:lstStyle/>
        <a:p>
          <a:endParaRPr lang="en-US"/>
        </a:p>
      </dgm:t>
    </dgm:pt>
    <dgm:pt modelId="{07E0DDB7-ED38-4678-BF91-22278FBF3796}" type="pres">
      <dgm:prSet presAssocID="{18553E45-2FA0-435A-A126-C5239ABFF465}" presName="wedge4" presStyleLbl="node1" presStyleIdx="3" presStyleCnt="4"/>
      <dgm:spPr/>
      <dgm:t>
        <a:bodyPr/>
        <a:lstStyle/>
        <a:p>
          <a:endParaRPr lang="en-US"/>
        </a:p>
      </dgm:t>
    </dgm:pt>
    <dgm:pt modelId="{3CB86B75-7F2E-46BE-AD41-99A3C930AC80}" type="pres">
      <dgm:prSet presAssocID="{18553E45-2FA0-435A-A126-C5239ABFF465}" presName="dummy4a" presStyleCnt="0"/>
      <dgm:spPr/>
    </dgm:pt>
    <dgm:pt modelId="{D8C9053F-FE97-458D-BBAC-296A49FAE373}" type="pres">
      <dgm:prSet presAssocID="{18553E45-2FA0-435A-A126-C5239ABFF465}" presName="dummy4b" presStyleCnt="0"/>
      <dgm:spPr/>
    </dgm:pt>
    <dgm:pt modelId="{045619E4-5A93-4049-89D4-CE916229C6FF}" type="pres">
      <dgm:prSet presAssocID="{18553E45-2FA0-435A-A126-C5239ABFF465}" presName="wedge4Tx" presStyleLbl="node1" presStyleIdx="3" presStyleCnt="4">
        <dgm:presLayoutVars>
          <dgm:chMax val="0"/>
          <dgm:chPref val="0"/>
          <dgm:bulletEnabled val="1"/>
        </dgm:presLayoutVars>
      </dgm:prSet>
      <dgm:spPr/>
      <dgm:t>
        <a:bodyPr/>
        <a:lstStyle/>
        <a:p>
          <a:endParaRPr lang="en-US"/>
        </a:p>
      </dgm:t>
    </dgm:pt>
    <dgm:pt modelId="{9257D1C2-4F52-431F-8AC3-850610B1BED9}" type="pres">
      <dgm:prSet presAssocID="{C0D88855-F6C0-458F-B5DC-6026B3395095}" presName="arrowWedge1" presStyleLbl="fgSibTrans2D1" presStyleIdx="0" presStyleCnt="4"/>
      <dgm:spPr>
        <a:ln>
          <a:solidFill>
            <a:schemeClr val="tx1"/>
          </a:solidFill>
        </a:ln>
        <a:effectLst>
          <a:outerShdw blurRad="50800" dist="38100" dir="5400000" algn="t" rotWithShape="0">
            <a:prstClr val="black">
              <a:alpha val="40000"/>
            </a:prstClr>
          </a:outerShdw>
        </a:effectLst>
      </dgm:spPr>
      <dgm:t>
        <a:bodyPr/>
        <a:lstStyle/>
        <a:p>
          <a:endParaRPr lang="en-US"/>
        </a:p>
      </dgm:t>
    </dgm:pt>
    <dgm:pt modelId="{4B08F06B-60C7-4265-80A7-B413E79398D4}" type="pres">
      <dgm:prSet presAssocID="{21715145-1E15-4664-B96E-E30A4CA8ACA4}" presName="arrowWedge2" presStyleLbl="fgSibTrans2D1" presStyleIdx="1" presStyleCnt="4"/>
      <dgm:spPr>
        <a:ln>
          <a:solidFill>
            <a:schemeClr val="tx1"/>
          </a:solidFill>
        </a:ln>
        <a:effectLst>
          <a:outerShdw blurRad="50800" dist="38100" dir="5400000" algn="t" rotWithShape="0">
            <a:prstClr val="black">
              <a:alpha val="40000"/>
            </a:prstClr>
          </a:outerShdw>
        </a:effectLst>
      </dgm:spPr>
      <dgm:t>
        <a:bodyPr/>
        <a:lstStyle/>
        <a:p>
          <a:endParaRPr lang="en-US"/>
        </a:p>
      </dgm:t>
    </dgm:pt>
    <dgm:pt modelId="{E30AF71E-6395-46AE-88FC-1BEDC14AE77D}" type="pres">
      <dgm:prSet presAssocID="{94156754-C3F2-48CA-98B3-6FE92CA43820}" presName="arrowWedge3" presStyleLbl="fgSibTrans2D1" presStyleIdx="2" presStyleCnt="4"/>
      <dgm:spPr>
        <a:ln>
          <a:solidFill>
            <a:schemeClr val="tx1"/>
          </a:solidFill>
        </a:ln>
        <a:effectLst>
          <a:outerShdw blurRad="50800" dist="38100" dir="5400000" algn="t" rotWithShape="0">
            <a:prstClr val="black">
              <a:alpha val="40000"/>
            </a:prstClr>
          </a:outerShdw>
        </a:effectLst>
      </dgm:spPr>
      <dgm:t>
        <a:bodyPr/>
        <a:lstStyle/>
        <a:p>
          <a:endParaRPr lang="en-US"/>
        </a:p>
      </dgm:t>
    </dgm:pt>
    <dgm:pt modelId="{2C594982-68F8-4A40-8309-512728789B44}" type="pres">
      <dgm:prSet presAssocID="{28019B92-1028-41B3-BB6D-D257B6696AB9}" presName="arrowWedge4" presStyleLbl="fgSibTrans2D1" presStyleIdx="3" presStyleCnt="4"/>
      <dgm:spPr>
        <a:ln>
          <a:solidFill>
            <a:schemeClr val="tx1"/>
          </a:solidFill>
        </a:ln>
        <a:effectLst>
          <a:outerShdw blurRad="50800" dist="38100" dir="5400000" algn="t" rotWithShape="0">
            <a:prstClr val="black">
              <a:alpha val="40000"/>
            </a:prstClr>
          </a:outerShdw>
        </a:effectLst>
      </dgm:spPr>
      <dgm:t>
        <a:bodyPr/>
        <a:lstStyle/>
        <a:p>
          <a:endParaRPr lang="en-US"/>
        </a:p>
      </dgm:t>
    </dgm:pt>
  </dgm:ptLst>
  <dgm:cxnLst>
    <dgm:cxn modelId="{2FBDD2A9-3D26-4D93-B06C-51A4D1C2A88B}" type="presOf" srcId="{18553E45-2FA0-435A-A126-C5239ABFF465}" destId="{9361F71A-9339-4A93-A9B7-7CB42CDF4D6A}" srcOrd="0" destOrd="0" presId="urn:microsoft.com/office/officeart/2005/8/layout/cycle8"/>
    <dgm:cxn modelId="{15493D87-812B-4E05-8DFC-DC360F89E11D}" type="presOf" srcId="{F1A65BB7-88DE-455E-8CA2-F1E61103BB2F}" destId="{045619E4-5A93-4049-89D4-CE916229C6FF}" srcOrd="1" destOrd="0" presId="urn:microsoft.com/office/officeart/2005/8/layout/cycle8"/>
    <dgm:cxn modelId="{5C587094-7200-4321-AAB4-1DA6BB2ED91B}" type="presOf" srcId="{73A9A3C7-92B6-42E8-90C2-66DE4F3CBC11}" destId="{323C4F7E-45A6-41B3-9C2C-16A4ACD779ED}" srcOrd="1" destOrd="0" presId="urn:microsoft.com/office/officeart/2005/8/layout/cycle8"/>
    <dgm:cxn modelId="{0704D0FE-0DB9-4765-9D0F-78F5A5E4264D}" srcId="{18553E45-2FA0-435A-A126-C5239ABFF465}" destId="{370E4728-E14D-400F-8E1E-C49B9110725F}" srcOrd="0" destOrd="0" parTransId="{31F5AF97-EF08-4F4F-89AD-D32A22969B27}" sibTransId="{C0D88855-F6C0-458F-B5DC-6026B3395095}"/>
    <dgm:cxn modelId="{578B98CC-555C-4BE0-8976-5BE7CC426B9B}" type="presOf" srcId="{370E4728-E14D-400F-8E1E-C49B9110725F}" destId="{C6495F30-2FBE-4758-B074-C9F74F8DF51A}" srcOrd="0" destOrd="0" presId="urn:microsoft.com/office/officeart/2005/8/layout/cycle8"/>
    <dgm:cxn modelId="{1CE76D10-ADCD-48ED-8DB3-FF488E1533E3}" type="presOf" srcId="{F1A65BB7-88DE-455E-8CA2-F1E61103BB2F}" destId="{07E0DDB7-ED38-4678-BF91-22278FBF3796}" srcOrd="0" destOrd="0" presId="urn:microsoft.com/office/officeart/2005/8/layout/cycle8"/>
    <dgm:cxn modelId="{7C697E22-5662-43BF-8C2C-500E3846207B}" type="presOf" srcId="{73A9A3C7-92B6-42E8-90C2-66DE4F3CBC11}" destId="{DCE63EC1-4624-42BA-9972-40D90F5B1DA3}" srcOrd="0" destOrd="0" presId="urn:microsoft.com/office/officeart/2005/8/layout/cycle8"/>
    <dgm:cxn modelId="{ADAB4358-18AC-43C5-8493-8A280D106F03}" type="presOf" srcId="{109C8B57-4191-4726-B8E3-211204CE3C06}" destId="{60074771-2266-432E-A6F9-ED02553D3E4A}" srcOrd="0" destOrd="0" presId="urn:microsoft.com/office/officeart/2005/8/layout/cycle8"/>
    <dgm:cxn modelId="{AAC336A4-77D8-48E7-A81B-3028AD9DC90B}" srcId="{18553E45-2FA0-435A-A126-C5239ABFF465}" destId="{F1A65BB7-88DE-455E-8CA2-F1E61103BB2F}" srcOrd="3" destOrd="0" parTransId="{DAC51B84-087E-4477-82F6-248113DB8C47}" sibTransId="{28019B92-1028-41B3-BB6D-D257B6696AB9}"/>
    <dgm:cxn modelId="{100287A8-FA85-4E9B-8AD7-0E4B99A41FCC}" type="presOf" srcId="{109C8B57-4191-4726-B8E3-211204CE3C06}" destId="{14DE8389-8F52-4966-9C71-062686EB6FD0}" srcOrd="1" destOrd="0" presId="urn:microsoft.com/office/officeart/2005/8/layout/cycle8"/>
    <dgm:cxn modelId="{185CDAD3-AE68-4DEA-A887-65038F075AEF}" srcId="{18553E45-2FA0-435A-A126-C5239ABFF465}" destId="{109C8B57-4191-4726-B8E3-211204CE3C06}" srcOrd="1" destOrd="0" parTransId="{2A2825F3-1B39-4026-BF3B-F767516C0795}" sibTransId="{21715145-1E15-4664-B96E-E30A4CA8ACA4}"/>
    <dgm:cxn modelId="{D8EF93F5-F540-4CC4-9C25-B65BF6993E14}" srcId="{18553E45-2FA0-435A-A126-C5239ABFF465}" destId="{73A9A3C7-92B6-42E8-90C2-66DE4F3CBC11}" srcOrd="2" destOrd="0" parTransId="{835426CE-41BE-4935-A6D8-3843AE19D5CC}" sibTransId="{94156754-C3F2-48CA-98B3-6FE92CA43820}"/>
    <dgm:cxn modelId="{93CCD5B4-3372-410A-B3A8-619A65C346D9}" type="presOf" srcId="{370E4728-E14D-400F-8E1E-C49B9110725F}" destId="{4DADB67C-5F35-4C0A-98D4-DC1D39910A48}" srcOrd="1" destOrd="0" presId="urn:microsoft.com/office/officeart/2005/8/layout/cycle8"/>
    <dgm:cxn modelId="{5399414B-5EE9-4B54-BD73-BCC78DAC8236}" type="presParOf" srcId="{9361F71A-9339-4A93-A9B7-7CB42CDF4D6A}" destId="{C6495F30-2FBE-4758-B074-C9F74F8DF51A}" srcOrd="0" destOrd="0" presId="urn:microsoft.com/office/officeart/2005/8/layout/cycle8"/>
    <dgm:cxn modelId="{291B8D9A-B5BE-4FCE-A7D4-2F3696C41BD9}" type="presParOf" srcId="{9361F71A-9339-4A93-A9B7-7CB42CDF4D6A}" destId="{2D563EC6-3341-436A-B7AD-6BC39915308A}" srcOrd="1" destOrd="0" presId="urn:microsoft.com/office/officeart/2005/8/layout/cycle8"/>
    <dgm:cxn modelId="{41908D0B-AB07-4254-89F4-BB71E330F1C8}" type="presParOf" srcId="{9361F71A-9339-4A93-A9B7-7CB42CDF4D6A}" destId="{DDB8AD78-F12B-45E0-959C-061294B398ED}" srcOrd="2" destOrd="0" presId="urn:microsoft.com/office/officeart/2005/8/layout/cycle8"/>
    <dgm:cxn modelId="{9760DCFD-58D6-4639-B148-6444D003B206}" type="presParOf" srcId="{9361F71A-9339-4A93-A9B7-7CB42CDF4D6A}" destId="{4DADB67C-5F35-4C0A-98D4-DC1D39910A48}" srcOrd="3" destOrd="0" presId="urn:microsoft.com/office/officeart/2005/8/layout/cycle8"/>
    <dgm:cxn modelId="{1ABA4669-74C7-497A-BCE9-254C778387FF}" type="presParOf" srcId="{9361F71A-9339-4A93-A9B7-7CB42CDF4D6A}" destId="{60074771-2266-432E-A6F9-ED02553D3E4A}" srcOrd="4" destOrd="0" presId="urn:microsoft.com/office/officeart/2005/8/layout/cycle8"/>
    <dgm:cxn modelId="{B8C8F175-3CF1-4892-A906-E812DC3E9315}" type="presParOf" srcId="{9361F71A-9339-4A93-A9B7-7CB42CDF4D6A}" destId="{4899DA72-F50B-47CA-A608-42BE310A4839}" srcOrd="5" destOrd="0" presId="urn:microsoft.com/office/officeart/2005/8/layout/cycle8"/>
    <dgm:cxn modelId="{1C7500BA-6C5B-4BFD-95B5-FB741D2A0E3E}" type="presParOf" srcId="{9361F71A-9339-4A93-A9B7-7CB42CDF4D6A}" destId="{6B43E83A-4133-4197-B6B2-2BF7AA1A5857}" srcOrd="6" destOrd="0" presId="urn:microsoft.com/office/officeart/2005/8/layout/cycle8"/>
    <dgm:cxn modelId="{B7A56F15-8218-473B-AF13-0DEAED799005}" type="presParOf" srcId="{9361F71A-9339-4A93-A9B7-7CB42CDF4D6A}" destId="{14DE8389-8F52-4966-9C71-062686EB6FD0}" srcOrd="7" destOrd="0" presId="urn:microsoft.com/office/officeart/2005/8/layout/cycle8"/>
    <dgm:cxn modelId="{6C2A54E3-2086-42F6-B37A-6F97C19C7855}" type="presParOf" srcId="{9361F71A-9339-4A93-A9B7-7CB42CDF4D6A}" destId="{DCE63EC1-4624-42BA-9972-40D90F5B1DA3}" srcOrd="8" destOrd="0" presId="urn:microsoft.com/office/officeart/2005/8/layout/cycle8"/>
    <dgm:cxn modelId="{D1857ECF-05F4-4565-9794-ACB5A3A952CB}" type="presParOf" srcId="{9361F71A-9339-4A93-A9B7-7CB42CDF4D6A}" destId="{C7D9B8F8-9B1D-434D-933B-0F766F04018E}" srcOrd="9" destOrd="0" presId="urn:microsoft.com/office/officeart/2005/8/layout/cycle8"/>
    <dgm:cxn modelId="{72CCBEA6-65CD-43FA-AB82-3D74D55B4EC5}" type="presParOf" srcId="{9361F71A-9339-4A93-A9B7-7CB42CDF4D6A}" destId="{E904C26E-439E-4D4B-8070-802E17F93C89}" srcOrd="10" destOrd="0" presId="urn:microsoft.com/office/officeart/2005/8/layout/cycle8"/>
    <dgm:cxn modelId="{49358A93-1778-4272-9E05-ED3FC6727F34}" type="presParOf" srcId="{9361F71A-9339-4A93-A9B7-7CB42CDF4D6A}" destId="{323C4F7E-45A6-41B3-9C2C-16A4ACD779ED}" srcOrd="11" destOrd="0" presId="urn:microsoft.com/office/officeart/2005/8/layout/cycle8"/>
    <dgm:cxn modelId="{5FC3B22F-47E5-4E08-818A-6B30F7A65F4F}" type="presParOf" srcId="{9361F71A-9339-4A93-A9B7-7CB42CDF4D6A}" destId="{07E0DDB7-ED38-4678-BF91-22278FBF3796}" srcOrd="12" destOrd="0" presId="urn:microsoft.com/office/officeart/2005/8/layout/cycle8"/>
    <dgm:cxn modelId="{1680FCFB-0F02-422F-B47D-B08EC782AB8B}" type="presParOf" srcId="{9361F71A-9339-4A93-A9B7-7CB42CDF4D6A}" destId="{3CB86B75-7F2E-46BE-AD41-99A3C930AC80}" srcOrd="13" destOrd="0" presId="urn:microsoft.com/office/officeart/2005/8/layout/cycle8"/>
    <dgm:cxn modelId="{3FBF998C-894D-4EAA-8DF7-27DDF39FAE37}" type="presParOf" srcId="{9361F71A-9339-4A93-A9B7-7CB42CDF4D6A}" destId="{D8C9053F-FE97-458D-BBAC-296A49FAE373}" srcOrd="14" destOrd="0" presId="urn:microsoft.com/office/officeart/2005/8/layout/cycle8"/>
    <dgm:cxn modelId="{03D61810-7A6A-471F-AF71-265AA8FE9A95}" type="presParOf" srcId="{9361F71A-9339-4A93-A9B7-7CB42CDF4D6A}" destId="{045619E4-5A93-4049-89D4-CE916229C6FF}" srcOrd="15" destOrd="0" presId="urn:microsoft.com/office/officeart/2005/8/layout/cycle8"/>
    <dgm:cxn modelId="{43728B97-B789-430A-A64D-42D5267218F4}" type="presParOf" srcId="{9361F71A-9339-4A93-A9B7-7CB42CDF4D6A}" destId="{9257D1C2-4F52-431F-8AC3-850610B1BED9}" srcOrd="16" destOrd="0" presId="urn:microsoft.com/office/officeart/2005/8/layout/cycle8"/>
    <dgm:cxn modelId="{BB5D2A32-AFB7-42D3-8922-937541B5ACC4}" type="presParOf" srcId="{9361F71A-9339-4A93-A9B7-7CB42CDF4D6A}" destId="{4B08F06B-60C7-4265-80A7-B413E79398D4}" srcOrd="17" destOrd="0" presId="urn:microsoft.com/office/officeart/2005/8/layout/cycle8"/>
    <dgm:cxn modelId="{6F400E2C-F851-4598-A687-E1C7ED7129B1}" type="presParOf" srcId="{9361F71A-9339-4A93-A9B7-7CB42CDF4D6A}" destId="{E30AF71E-6395-46AE-88FC-1BEDC14AE77D}" srcOrd="18" destOrd="0" presId="urn:microsoft.com/office/officeart/2005/8/layout/cycle8"/>
    <dgm:cxn modelId="{57FE4FC6-D99A-4146-B9E4-8362881BDA35}" type="presParOf" srcId="{9361F71A-9339-4A93-A9B7-7CB42CDF4D6A}" destId="{2C594982-68F8-4A40-8309-512728789B44}" srcOrd="19"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DEDB5C-CF55-4F3B-8BB9-7E1CDCE45936}"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17039AED-13F6-483C-92DB-882E8E83AC25}">
      <dgm:prSet phldrT="[Text]"/>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solidFill>
            <a:schemeClr val="tx1"/>
          </a:solidFill>
        </a:ln>
      </dgm:spPr>
      <dgm:t>
        <a:bodyPr/>
        <a:lstStyle/>
        <a:p>
          <a:r>
            <a:rPr lang="en-US" b="1" dirty="0"/>
            <a:t>Maximize living roots</a:t>
          </a:r>
        </a:p>
      </dgm:t>
    </dgm:pt>
    <dgm:pt modelId="{A5B8C9CC-3217-4F2A-9AC5-F8B7FA5D4EF9}" type="parTrans" cxnId="{E6F83311-FECC-431D-85C3-F6A62455D981}">
      <dgm:prSet/>
      <dgm:spPr/>
      <dgm:t>
        <a:bodyPr/>
        <a:lstStyle/>
        <a:p>
          <a:endParaRPr lang="en-US"/>
        </a:p>
      </dgm:t>
    </dgm:pt>
    <dgm:pt modelId="{7791DA84-8AEC-456F-933B-60A0C3445C19}" type="sibTrans" cxnId="{E6F83311-FECC-431D-85C3-F6A62455D981}">
      <dgm:prSet/>
      <dgm:spPr/>
      <dgm:t>
        <a:bodyPr/>
        <a:lstStyle/>
        <a:p>
          <a:endParaRPr lang="en-US"/>
        </a:p>
      </dgm:t>
    </dgm:pt>
    <dgm:pt modelId="{5A874B5F-D878-449D-8938-5E479D458B7C}">
      <dgm:prSet phldrT="[Text]"/>
      <dgm:spPr/>
      <dgm:t>
        <a:bodyPr/>
        <a:lstStyle/>
        <a:p>
          <a:r>
            <a:rPr lang="en-US" b="1" dirty="0">
              <a:solidFill>
                <a:schemeClr val="accent2"/>
              </a:solidFill>
            </a:rPr>
            <a:t>Feed</a:t>
          </a:r>
          <a:r>
            <a:rPr lang="en-US" dirty="0">
              <a:solidFill>
                <a:schemeClr val="accent2"/>
              </a:solidFill>
            </a:rPr>
            <a:t> </a:t>
          </a:r>
          <a:r>
            <a:rPr lang="en-US" dirty="0"/>
            <a:t>diverse, continuous inputs (C sources, energy)</a:t>
          </a:r>
        </a:p>
      </dgm:t>
    </dgm:pt>
    <dgm:pt modelId="{00058F71-D486-475D-89B0-09FE4E53D721}" type="parTrans" cxnId="{47F254F1-8407-42E9-82C9-FBCC8937C430}">
      <dgm:prSet/>
      <dgm:spPr/>
      <dgm:t>
        <a:bodyPr/>
        <a:lstStyle/>
        <a:p>
          <a:endParaRPr lang="en-US"/>
        </a:p>
      </dgm:t>
    </dgm:pt>
    <dgm:pt modelId="{84998282-C719-40C8-9AB7-A2F097C3DAA5}" type="sibTrans" cxnId="{47F254F1-8407-42E9-82C9-FBCC8937C430}">
      <dgm:prSet/>
      <dgm:spPr/>
      <dgm:t>
        <a:bodyPr/>
        <a:lstStyle/>
        <a:p>
          <a:endParaRPr lang="en-US"/>
        </a:p>
      </dgm:t>
    </dgm:pt>
    <dgm:pt modelId="{6398F636-251E-4331-A07E-D0D1F109B167}">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a:solidFill>
            <a:schemeClr val="tx1"/>
          </a:solidFill>
        </a:ln>
      </dgm:spPr>
      <dgm:t>
        <a:bodyPr/>
        <a:lstStyle/>
        <a:p>
          <a:r>
            <a:rPr lang="en-US" b="1" dirty="0"/>
            <a:t>Minimize disturbance</a:t>
          </a:r>
        </a:p>
      </dgm:t>
    </dgm:pt>
    <dgm:pt modelId="{F050A71D-66BF-48B1-BF69-E921AF4C3D1E}" type="parTrans" cxnId="{570D2B82-6832-4BE8-A3EE-E07770249EB5}">
      <dgm:prSet/>
      <dgm:spPr/>
      <dgm:t>
        <a:bodyPr/>
        <a:lstStyle/>
        <a:p>
          <a:endParaRPr lang="en-US"/>
        </a:p>
      </dgm:t>
    </dgm:pt>
    <dgm:pt modelId="{A442FB40-3107-497F-9EC8-776951C07CFA}" type="sibTrans" cxnId="{570D2B82-6832-4BE8-A3EE-E07770249EB5}">
      <dgm:prSet/>
      <dgm:spPr/>
      <dgm:t>
        <a:bodyPr/>
        <a:lstStyle/>
        <a:p>
          <a:endParaRPr lang="en-US"/>
        </a:p>
      </dgm:t>
    </dgm:pt>
    <dgm:pt modelId="{870A3215-9F64-4034-A349-BC27EC47B449}">
      <dgm:prSet phldrT="[Text]"/>
      <dgm:spPr/>
      <dgm:t>
        <a:bodyPr lIns="100584" tIns="91440" rIns="91440" bIns="91440"/>
        <a:lstStyle/>
        <a:p>
          <a:r>
            <a:rPr lang="en-US" b="1" dirty="0">
              <a:solidFill>
                <a:schemeClr val="accent2"/>
              </a:solidFill>
            </a:rPr>
            <a:t>Protect</a:t>
          </a:r>
          <a:r>
            <a:rPr lang="en-US" dirty="0">
              <a:solidFill>
                <a:schemeClr val="accent2"/>
              </a:solidFill>
            </a:rPr>
            <a:t> </a:t>
          </a:r>
          <a:r>
            <a:rPr lang="en-US" dirty="0"/>
            <a:t>habitat (aggregates and organic matter)</a:t>
          </a:r>
        </a:p>
      </dgm:t>
    </dgm:pt>
    <dgm:pt modelId="{D7F031F3-615F-47A7-A010-27B6B1D0B65B}" type="parTrans" cxnId="{898E2914-CD32-4A05-8C42-C4ABAD67446B}">
      <dgm:prSet/>
      <dgm:spPr/>
      <dgm:t>
        <a:bodyPr/>
        <a:lstStyle/>
        <a:p>
          <a:endParaRPr lang="en-US"/>
        </a:p>
      </dgm:t>
    </dgm:pt>
    <dgm:pt modelId="{7FCAF5BD-04BE-4A1B-A3A7-B93A6C1F8418}" type="sibTrans" cxnId="{898E2914-CD32-4A05-8C42-C4ABAD67446B}">
      <dgm:prSet/>
      <dgm:spPr/>
      <dgm:t>
        <a:bodyPr/>
        <a:lstStyle/>
        <a:p>
          <a:endParaRPr lang="en-US"/>
        </a:p>
      </dgm:t>
    </dgm:pt>
    <dgm:pt modelId="{B449F39A-E861-436F-8690-7F352329B52E}">
      <dgm:prSet phldrT="[Text]"/>
      <dgm:spPr>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a:ln>
          <a:solidFill>
            <a:schemeClr val="tx1"/>
          </a:solidFill>
        </a:ln>
      </dgm:spPr>
      <dgm:t>
        <a:bodyPr/>
        <a:lstStyle/>
        <a:p>
          <a:r>
            <a:rPr lang="en-US" b="1" dirty="0"/>
            <a:t>Maximize cover</a:t>
          </a:r>
        </a:p>
      </dgm:t>
    </dgm:pt>
    <dgm:pt modelId="{102FB077-F4D5-48BF-B325-CBC593224324}" type="parTrans" cxnId="{B45656A4-6CB5-4115-AF60-8975E66288C2}">
      <dgm:prSet/>
      <dgm:spPr/>
      <dgm:t>
        <a:bodyPr/>
        <a:lstStyle/>
        <a:p>
          <a:endParaRPr lang="en-US"/>
        </a:p>
      </dgm:t>
    </dgm:pt>
    <dgm:pt modelId="{4C267A1B-D399-4438-9D08-D5F0C98CB12A}" type="sibTrans" cxnId="{B45656A4-6CB5-4115-AF60-8975E66288C2}">
      <dgm:prSet/>
      <dgm:spPr/>
      <dgm:t>
        <a:bodyPr/>
        <a:lstStyle/>
        <a:p>
          <a:endParaRPr lang="en-US"/>
        </a:p>
      </dgm:t>
    </dgm:pt>
    <dgm:pt modelId="{BA64D5BD-DC7F-446E-87C0-3F44EA3C6E5D}">
      <dgm:prSet phldrT="[Text]"/>
      <dgm:spPr>
        <a:blipFill rotWithShape="0">
          <a:blip xmlns:r="http://schemas.openxmlformats.org/officeDocument/2006/relationships" r:embed="rId4" cstate="email">
            <a:extLst>
              <a:ext uri="{28A0092B-C50C-407E-A947-70E740481C1C}">
                <a14:useLocalDpi xmlns:a14="http://schemas.microsoft.com/office/drawing/2010/main"/>
              </a:ext>
            </a:extLst>
          </a:blip>
          <a:stretch>
            <a:fillRect/>
          </a:stretch>
        </a:blipFill>
        <a:ln>
          <a:solidFill>
            <a:schemeClr val="tx1"/>
          </a:solidFill>
        </a:ln>
      </dgm:spPr>
      <dgm:t>
        <a:bodyPr/>
        <a:lstStyle/>
        <a:p>
          <a:r>
            <a:rPr lang="en-US" b="1" dirty="0"/>
            <a:t>Maximize diversity</a:t>
          </a:r>
        </a:p>
      </dgm:t>
    </dgm:pt>
    <dgm:pt modelId="{B7C8A828-FF7B-46E0-8968-1302344BA57F}" type="parTrans" cxnId="{86A0B74E-A097-4DB4-A403-E5A5DBE2BDF9}">
      <dgm:prSet/>
      <dgm:spPr/>
      <dgm:t>
        <a:bodyPr/>
        <a:lstStyle/>
        <a:p>
          <a:endParaRPr lang="en-US"/>
        </a:p>
      </dgm:t>
    </dgm:pt>
    <dgm:pt modelId="{E5CA8A96-5FE9-4676-B5BE-681D625E18E5}" type="sibTrans" cxnId="{86A0B74E-A097-4DB4-A403-E5A5DBE2BDF9}">
      <dgm:prSet/>
      <dgm:spPr/>
      <dgm:t>
        <a:bodyPr/>
        <a:lstStyle/>
        <a:p>
          <a:endParaRPr lang="en-US"/>
        </a:p>
      </dgm:t>
    </dgm:pt>
    <dgm:pt modelId="{FB5C4186-D4A2-455C-9358-61119AFDEA18}" type="pres">
      <dgm:prSet presAssocID="{C1DEDB5C-CF55-4F3B-8BB9-7E1CDCE45936}" presName="cycleMatrixDiagram" presStyleCnt="0">
        <dgm:presLayoutVars>
          <dgm:chMax val="1"/>
          <dgm:dir/>
          <dgm:animLvl val="lvl"/>
          <dgm:resizeHandles val="exact"/>
        </dgm:presLayoutVars>
      </dgm:prSet>
      <dgm:spPr/>
      <dgm:t>
        <a:bodyPr/>
        <a:lstStyle/>
        <a:p>
          <a:endParaRPr lang="en-US"/>
        </a:p>
      </dgm:t>
    </dgm:pt>
    <dgm:pt modelId="{B2FEDCF5-E12D-4E2B-9742-AFA4788EC0D5}" type="pres">
      <dgm:prSet presAssocID="{C1DEDB5C-CF55-4F3B-8BB9-7E1CDCE45936}" presName="children" presStyleCnt="0"/>
      <dgm:spPr/>
    </dgm:pt>
    <dgm:pt modelId="{A0327E98-A1C4-4306-9681-C7CC8B2C7F5D}" type="pres">
      <dgm:prSet presAssocID="{C1DEDB5C-CF55-4F3B-8BB9-7E1CDCE45936}" presName="child1group" presStyleCnt="0"/>
      <dgm:spPr/>
    </dgm:pt>
    <dgm:pt modelId="{EBF850C2-BC85-4FAF-96D8-2ABC706DF989}" type="pres">
      <dgm:prSet presAssocID="{C1DEDB5C-CF55-4F3B-8BB9-7E1CDCE45936}" presName="child1" presStyleLbl="bgAcc1" presStyleIdx="0" presStyleCnt="2" custScaleX="154887" custScaleY="302856" custLinFactNeighborX="-21000" custLinFactNeighborY="44257"/>
      <dgm:spPr/>
      <dgm:t>
        <a:bodyPr/>
        <a:lstStyle/>
        <a:p>
          <a:endParaRPr lang="en-US"/>
        </a:p>
      </dgm:t>
    </dgm:pt>
    <dgm:pt modelId="{2D89B468-D88B-493B-92B0-1FB89242DB2F}" type="pres">
      <dgm:prSet presAssocID="{C1DEDB5C-CF55-4F3B-8BB9-7E1CDCE45936}" presName="child1Text" presStyleLbl="bgAcc1" presStyleIdx="0" presStyleCnt="2">
        <dgm:presLayoutVars>
          <dgm:bulletEnabled val="1"/>
        </dgm:presLayoutVars>
      </dgm:prSet>
      <dgm:spPr/>
      <dgm:t>
        <a:bodyPr/>
        <a:lstStyle/>
        <a:p>
          <a:endParaRPr lang="en-US"/>
        </a:p>
      </dgm:t>
    </dgm:pt>
    <dgm:pt modelId="{CE495E81-B72C-44BB-936E-81E39C998870}" type="pres">
      <dgm:prSet presAssocID="{C1DEDB5C-CF55-4F3B-8BB9-7E1CDCE45936}" presName="child2group" presStyleCnt="0"/>
      <dgm:spPr/>
    </dgm:pt>
    <dgm:pt modelId="{46478689-CD68-4107-B3A5-DA19BEEBFD50}" type="pres">
      <dgm:prSet presAssocID="{C1DEDB5C-CF55-4F3B-8BB9-7E1CDCE45936}" presName="child2" presStyleLbl="bgAcc1" presStyleIdx="1" presStyleCnt="2" custScaleX="149685" custScaleY="302841" custLinFactNeighborX="17335" custLinFactNeighborY="49522"/>
      <dgm:spPr/>
      <dgm:t>
        <a:bodyPr/>
        <a:lstStyle/>
        <a:p>
          <a:endParaRPr lang="en-US"/>
        </a:p>
      </dgm:t>
    </dgm:pt>
    <dgm:pt modelId="{114B015B-F61C-4BDF-864C-E454325DB93F}" type="pres">
      <dgm:prSet presAssocID="{C1DEDB5C-CF55-4F3B-8BB9-7E1CDCE45936}" presName="child2Text" presStyleLbl="bgAcc1" presStyleIdx="1" presStyleCnt="2">
        <dgm:presLayoutVars>
          <dgm:bulletEnabled val="1"/>
        </dgm:presLayoutVars>
      </dgm:prSet>
      <dgm:spPr/>
      <dgm:t>
        <a:bodyPr/>
        <a:lstStyle/>
        <a:p>
          <a:endParaRPr lang="en-US"/>
        </a:p>
      </dgm:t>
    </dgm:pt>
    <dgm:pt modelId="{7A324382-EECE-4C49-B5D7-3A5663EF19E6}" type="pres">
      <dgm:prSet presAssocID="{C1DEDB5C-CF55-4F3B-8BB9-7E1CDCE45936}" presName="childPlaceholder" presStyleCnt="0"/>
      <dgm:spPr/>
    </dgm:pt>
    <dgm:pt modelId="{F70AECCB-1C0F-4A00-B5ED-EBDE9F489146}" type="pres">
      <dgm:prSet presAssocID="{C1DEDB5C-CF55-4F3B-8BB9-7E1CDCE45936}" presName="circle" presStyleCnt="0"/>
      <dgm:spPr/>
    </dgm:pt>
    <dgm:pt modelId="{5E337829-5CEB-492E-8A88-4384A88921DC}" type="pres">
      <dgm:prSet presAssocID="{C1DEDB5C-CF55-4F3B-8BB9-7E1CDCE45936}" presName="quadrant1" presStyleLbl="node1" presStyleIdx="0" presStyleCnt="4">
        <dgm:presLayoutVars>
          <dgm:chMax val="1"/>
          <dgm:bulletEnabled val="1"/>
        </dgm:presLayoutVars>
      </dgm:prSet>
      <dgm:spPr/>
      <dgm:t>
        <a:bodyPr/>
        <a:lstStyle/>
        <a:p>
          <a:endParaRPr lang="en-US"/>
        </a:p>
      </dgm:t>
    </dgm:pt>
    <dgm:pt modelId="{CCC692EA-0BB3-424A-AB47-CC276BEE7E2C}" type="pres">
      <dgm:prSet presAssocID="{C1DEDB5C-CF55-4F3B-8BB9-7E1CDCE45936}" presName="quadrant2" presStyleLbl="node1" presStyleIdx="1" presStyleCnt="4">
        <dgm:presLayoutVars>
          <dgm:chMax val="1"/>
          <dgm:bulletEnabled val="1"/>
        </dgm:presLayoutVars>
      </dgm:prSet>
      <dgm:spPr/>
      <dgm:t>
        <a:bodyPr/>
        <a:lstStyle/>
        <a:p>
          <a:endParaRPr lang="en-US"/>
        </a:p>
      </dgm:t>
    </dgm:pt>
    <dgm:pt modelId="{CD3A6A3E-0631-4D1A-8317-F1CD50FD685D}" type="pres">
      <dgm:prSet presAssocID="{C1DEDB5C-CF55-4F3B-8BB9-7E1CDCE45936}" presName="quadrant3" presStyleLbl="node1" presStyleIdx="2" presStyleCnt="4">
        <dgm:presLayoutVars>
          <dgm:chMax val="1"/>
          <dgm:bulletEnabled val="1"/>
        </dgm:presLayoutVars>
      </dgm:prSet>
      <dgm:spPr/>
      <dgm:t>
        <a:bodyPr/>
        <a:lstStyle/>
        <a:p>
          <a:endParaRPr lang="en-US"/>
        </a:p>
      </dgm:t>
    </dgm:pt>
    <dgm:pt modelId="{0116C5CE-7894-46FD-A1F1-2A805727A242}" type="pres">
      <dgm:prSet presAssocID="{C1DEDB5C-CF55-4F3B-8BB9-7E1CDCE45936}" presName="quadrant4" presStyleLbl="node1" presStyleIdx="3" presStyleCnt="4">
        <dgm:presLayoutVars>
          <dgm:chMax val="1"/>
          <dgm:bulletEnabled val="1"/>
        </dgm:presLayoutVars>
      </dgm:prSet>
      <dgm:spPr/>
      <dgm:t>
        <a:bodyPr/>
        <a:lstStyle/>
        <a:p>
          <a:endParaRPr lang="en-US"/>
        </a:p>
      </dgm:t>
    </dgm:pt>
    <dgm:pt modelId="{D6EC8E30-F68A-4B7B-A9C7-1CA1C2187F30}" type="pres">
      <dgm:prSet presAssocID="{C1DEDB5C-CF55-4F3B-8BB9-7E1CDCE45936}" presName="quadrantPlaceholder" presStyleCnt="0"/>
      <dgm:spPr/>
    </dgm:pt>
    <dgm:pt modelId="{7921DCC5-15FB-41D2-A1E7-E59ABDFA71BC}" type="pres">
      <dgm:prSet presAssocID="{C1DEDB5C-CF55-4F3B-8BB9-7E1CDCE45936}" presName="center1" presStyleLbl="fgShp" presStyleIdx="0" presStyleCnt="2"/>
      <dgm:spPr/>
      <dgm:t>
        <a:bodyPr/>
        <a:lstStyle/>
        <a:p>
          <a:endParaRPr lang="en-US"/>
        </a:p>
      </dgm:t>
    </dgm:pt>
    <dgm:pt modelId="{141EC96D-A293-490E-A878-B93F6EE83C98}" type="pres">
      <dgm:prSet presAssocID="{C1DEDB5C-CF55-4F3B-8BB9-7E1CDCE45936}" presName="center2" presStyleLbl="fgShp" presStyleIdx="1" presStyleCnt="2"/>
      <dgm:spPr/>
      <dgm:t>
        <a:bodyPr/>
        <a:lstStyle/>
        <a:p>
          <a:endParaRPr lang="en-US"/>
        </a:p>
      </dgm:t>
    </dgm:pt>
  </dgm:ptLst>
  <dgm:cxnLst>
    <dgm:cxn modelId="{47F254F1-8407-42E9-82C9-FBCC8937C430}" srcId="{17039AED-13F6-483C-92DB-882E8E83AC25}" destId="{5A874B5F-D878-449D-8938-5E479D458B7C}" srcOrd="0" destOrd="0" parTransId="{00058F71-D486-475D-89B0-09FE4E53D721}" sibTransId="{84998282-C719-40C8-9AB7-A2F097C3DAA5}"/>
    <dgm:cxn modelId="{570D2B82-6832-4BE8-A3EE-E07770249EB5}" srcId="{C1DEDB5C-CF55-4F3B-8BB9-7E1CDCE45936}" destId="{6398F636-251E-4331-A07E-D0D1F109B167}" srcOrd="1" destOrd="0" parTransId="{F050A71D-66BF-48B1-BF69-E921AF4C3D1E}" sibTransId="{A442FB40-3107-497F-9EC8-776951C07CFA}"/>
    <dgm:cxn modelId="{EE728CE5-588C-43C0-AA8A-560B53FBC524}" type="presOf" srcId="{17039AED-13F6-483C-92DB-882E8E83AC25}" destId="{5E337829-5CEB-492E-8A88-4384A88921DC}" srcOrd="0" destOrd="0" presId="urn:microsoft.com/office/officeart/2005/8/layout/cycle4"/>
    <dgm:cxn modelId="{344B4FEE-D3E9-4789-9C8B-3C9FC35F2C34}" type="presOf" srcId="{B449F39A-E861-436F-8690-7F352329B52E}" destId="{CD3A6A3E-0631-4D1A-8317-F1CD50FD685D}" srcOrd="0" destOrd="0" presId="urn:microsoft.com/office/officeart/2005/8/layout/cycle4"/>
    <dgm:cxn modelId="{DC8A102C-9CEC-478C-9A17-24519950D994}" type="presOf" srcId="{5A874B5F-D878-449D-8938-5E479D458B7C}" destId="{EBF850C2-BC85-4FAF-96D8-2ABC706DF989}" srcOrd="0" destOrd="0" presId="urn:microsoft.com/office/officeart/2005/8/layout/cycle4"/>
    <dgm:cxn modelId="{713E30A0-3578-4228-A5F2-009B79904774}" type="presOf" srcId="{BA64D5BD-DC7F-446E-87C0-3F44EA3C6E5D}" destId="{0116C5CE-7894-46FD-A1F1-2A805727A242}" srcOrd="0" destOrd="0" presId="urn:microsoft.com/office/officeart/2005/8/layout/cycle4"/>
    <dgm:cxn modelId="{825BA297-1E27-447E-A192-1E958F0A274A}" type="presOf" srcId="{5A874B5F-D878-449D-8938-5E479D458B7C}" destId="{2D89B468-D88B-493B-92B0-1FB89242DB2F}" srcOrd="1" destOrd="0" presId="urn:microsoft.com/office/officeart/2005/8/layout/cycle4"/>
    <dgm:cxn modelId="{86A0B74E-A097-4DB4-A403-E5A5DBE2BDF9}" srcId="{C1DEDB5C-CF55-4F3B-8BB9-7E1CDCE45936}" destId="{BA64D5BD-DC7F-446E-87C0-3F44EA3C6E5D}" srcOrd="3" destOrd="0" parTransId="{B7C8A828-FF7B-46E0-8968-1302344BA57F}" sibTransId="{E5CA8A96-5FE9-4676-B5BE-681D625E18E5}"/>
    <dgm:cxn modelId="{DC97EEB6-4453-40B2-AC39-14CEBC244160}" type="presOf" srcId="{C1DEDB5C-CF55-4F3B-8BB9-7E1CDCE45936}" destId="{FB5C4186-D4A2-455C-9358-61119AFDEA18}" srcOrd="0" destOrd="0" presId="urn:microsoft.com/office/officeart/2005/8/layout/cycle4"/>
    <dgm:cxn modelId="{898E2914-CD32-4A05-8C42-C4ABAD67446B}" srcId="{6398F636-251E-4331-A07E-D0D1F109B167}" destId="{870A3215-9F64-4034-A349-BC27EC47B449}" srcOrd="0" destOrd="0" parTransId="{D7F031F3-615F-47A7-A010-27B6B1D0B65B}" sibTransId="{7FCAF5BD-04BE-4A1B-A3A7-B93A6C1F8418}"/>
    <dgm:cxn modelId="{E6F83311-FECC-431D-85C3-F6A62455D981}" srcId="{C1DEDB5C-CF55-4F3B-8BB9-7E1CDCE45936}" destId="{17039AED-13F6-483C-92DB-882E8E83AC25}" srcOrd="0" destOrd="0" parTransId="{A5B8C9CC-3217-4F2A-9AC5-F8B7FA5D4EF9}" sibTransId="{7791DA84-8AEC-456F-933B-60A0C3445C19}"/>
    <dgm:cxn modelId="{B45656A4-6CB5-4115-AF60-8975E66288C2}" srcId="{C1DEDB5C-CF55-4F3B-8BB9-7E1CDCE45936}" destId="{B449F39A-E861-436F-8690-7F352329B52E}" srcOrd="2" destOrd="0" parTransId="{102FB077-F4D5-48BF-B325-CBC593224324}" sibTransId="{4C267A1B-D399-4438-9D08-D5F0C98CB12A}"/>
    <dgm:cxn modelId="{E1AE41E1-069F-4247-AF1B-A6975DA75CDC}" type="presOf" srcId="{870A3215-9F64-4034-A349-BC27EC47B449}" destId="{46478689-CD68-4107-B3A5-DA19BEEBFD50}" srcOrd="0" destOrd="0" presId="urn:microsoft.com/office/officeart/2005/8/layout/cycle4"/>
    <dgm:cxn modelId="{F948B118-05D4-4200-860B-1D011851A737}" type="presOf" srcId="{6398F636-251E-4331-A07E-D0D1F109B167}" destId="{CCC692EA-0BB3-424A-AB47-CC276BEE7E2C}" srcOrd="0" destOrd="0" presId="urn:microsoft.com/office/officeart/2005/8/layout/cycle4"/>
    <dgm:cxn modelId="{11897874-8772-4195-8AFB-00CD443D1151}" type="presOf" srcId="{870A3215-9F64-4034-A349-BC27EC47B449}" destId="{114B015B-F61C-4BDF-864C-E454325DB93F}" srcOrd="1" destOrd="0" presId="urn:microsoft.com/office/officeart/2005/8/layout/cycle4"/>
    <dgm:cxn modelId="{CD5FFDEF-5B7D-47CA-A3B0-91317BC2E042}" type="presParOf" srcId="{FB5C4186-D4A2-455C-9358-61119AFDEA18}" destId="{B2FEDCF5-E12D-4E2B-9742-AFA4788EC0D5}" srcOrd="0" destOrd="0" presId="urn:microsoft.com/office/officeart/2005/8/layout/cycle4"/>
    <dgm:cxn modelId="{3CB8EBB2-6451-43DD-B345-7EDEF0DF006A}" type="presParOf" srcId="{B2FEDCF5-E12D-4E2B-9742-AFA4788EC0D5}" destId="{A0327E98-A1C4-4306-9681-C7CC8B2C7F5D}" srcOrd="0" destOrd="0" presId="urn:microsoft.com/office/officeart/2005/8/layout/cycle4"/>
    <dgm:cxn modelId="{AFFDCC0C-2EAC-4ABC-99A4-1EAD5C20750C}" type="presParOf" srcId="{A0327E98-A1C4-4306-9681-C7CC8B2C7F5D}" destId="{EBF850C2-BC85-4FAF-96D8-2ABC706DF989}" srcOrd="0" destOrd="0" presId="urn:microsoft.com/office/officeart/2005/8/layout/cycle4"/>
    <dgm:cxn modelId="{12816B03-FBED-48FA-B97C-716560628A59}" type="presParOf" srcId="{A0327E98-A1C4-4306-9681-C7CC8B2C7F5D}" destId="{2D89B468-D88B-493B-92B0-1FB89242DB2F}" srcOrd="1" destOrd="0" presId="urn:microsoft.com/office/officeart/2005/8/layout/cycle4"/>
    <dgm:cxn modelId="{F1CAF070-7D24-4F01-BEB5-F902358C5D16}" type="presParOf" srcId="{B2FEDCF5-E12D-4E2B-9742-AFA4788EC0D5}" destId="{CE495E81-B72C-44BB-936E-81E39C998870}" srcOrd="1" destOrd="0" presId="urn:microsoft.com/office/officeart/2005/8/layout/cycle4"/>
    <dgm:cxn modelId="{E964B254-A164-4D60-8FAA-E37EB7EC7E8A}" type="presParOf" srcId="{CE495E81-B72C-44BB-936E-81E39C998870}" destId="{46478689-CD68-4107-B3A5-DA19BEEBFD50}" srcOrd="0" destOrd="0" presId="urn:microsoft.com/office/officeart/2005/8/layout/cycle4"/>
    <dgm:cxn modelId="{1E0C470D-2120-434A-82D1-1CDE895A95C1}" type="presParOf" srcId="{CE495E81-B72C-44BB-936E-81E39C998870}" destId="{114B015B-F61C-4BDF-864C-E454325DB93F}" srcOrd="1" destOrd="0" presId="urn:microsoft.com/office/officeart/2005/8/layout/cycle4"/>
    <dgm:cxn modelId="{FAE9AEA2-C9F4-4E84-B2AB-500D5B7C8D8E}" type="presParOf" srcId="{B2FEDCF5-E12D-4E2B-9742-AFA4788EC0D5}" destId="{7A324382-EECE-4C49-B5D7-3A5663EF19E6}" srcOrd="2" destOrd="0" presId="urn:microsoft.com/office/officeart/2005/8/layout/cycle4"/>
    <dgm:cxn modelId="{16F261C7-A6D2-4E52-B9E2-57C790905B51}" type="presParOf" srcId="{FB5C4186-D4A2-455C-9358-61119AFDEA18}" destId="{F70AECCB-1C0F-4A00-B5ED-EBDE9F489146}" srcOrd="1" destOrd="0" presId="urn:microsoft.com/office/officeart/2005/8/layout/cycle4"/>
    <dgm:cxn modelId="{86D86746-27CF-4F73-979C-4AEB1AEABC02}" type="presParOf" srcId="{F70AECCB-1C0F-4A00-B5ED-EBDE9F489146}" destId="{5E337829-5CEB-492E-8A88-4384A88921DC}" srcOrd="0" destOrd="0" presId="urn:microsoft.com/office/officeart/2005/8/layout/cycle4"/>
    <dgm:cxn modelId="{8C31B319-9AA1-4F47-B6FF-DBF7900C57BB}" type="presParOf" srcId="{F70AECCB-1C0F-4A00-B5ED-EBDE9F489146}" destId="{CCC692EA-0BB3-424A-AB47-CC276BEE7E2C}" srcOrd="1" destOrd="0" presId="urn:microsoft.com/office/officeart/2005/8/layout/cycle4"/>
    <dgm:cxn modelId="{DC52E063-6E96-403A-AD0A-43D287CF6EEB}" type="presParOf" srcId="{F70AECCB-1C0F-4A00-B5ED-EBDE9F489146}" destId="{CD3A6A3E-0631-4D1A-8317-F1CD50FD685D}" srcOrd="2" destOrd="0" presId="urn:microsoft.com/office/officeart/2005/8/layout/cycle4"/>
    <dgm:cxn modelId="{0F3EED1B-167B-4B57-8044-D72F6D2416E1}" type="presParOf" srcId="{F70AECCB-1C0F-4A00-B5ED-EBDE9F489146}" destId="{0116C5CE-7894-46FD-A1F1-2A805727A242}" srcOrd="3" destOrd="0" presId="urn:microsoft.com/office/officeart/2005/8/layout/cycle4"/>
    <dgm:cxn modelId="{CD081189-7D1D-4AAA-BF28-91BF7B450984}" type="presParOf" srcId="{F70AECCB-1C0F-4A00-B5ED-EBDE9F489146}" destId="{D6EC8E30-F68A-4B7B-A9C7-1CA1C2187F30}" srcOrd="4" destOrd="0" presId="urn:microsoft.com/office/officeart/2005/8/layout/cycle4"/>
    <dgm:cxn modelId="{540435FE-C032-4731-927D-7DD1F2CBE96E}" type="presParOf" srcId="{FB5C4186-D4A2-455C-9358-61119AFDEA18}" destId="{7921DCC5-15FB-41D2-A1E7-E59ABDFA71BC}" srcOrd="2" destOrd="0" presId="urn:microsoft.com/office/officeart/2005/8/layout/cycle4"/>
    <dgm:cxn modelId="{818A192B-B88F-48CB-9619-578B934582AC}" type="presParOf" srcId="{FB5C4186-D4A2-455C-9358-61119AFDEA18}" destId="{141EC96D-A293-490E-A878-B93F6EE83C98}"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FD835E-CEE2-4689-BC38-4D0AFA75E273}" type="doc">
      <dgm:prSet loTypeId="urn:microsoft.com/office/officeart/2008/layout/VerticalCircleList" loCatId="list" qsTypeId="urn:microsoft.com/office/officeart/2005/8/quickstyle/simple1" qsCatId="simple" csTypeId="urn:microsoft.com/office/officeart/2005/8/colors/colorful1" csCatId="colorful" phldr="1"/>
      <dgm:spPr/>
      <dgm:t>
        <a:bodyPr/>
        <a:lstStyle/>
        <a:p>
          <a:endParaRPr lang="en-US"/>
        </a:p>
      </dgm:t>
    </dgm:pt>
    <dgm:pt modelId="{6207DE40-6D9A-4262-B6CC-0DADC8F40C9C}">
      <dgm:prSet custT="1"/>
      <dgm:spPr/>
      <dgm:t>
        <a:bodyPr/>
        <a:lstStyle/>
        <a:p>
          <a:pPr rtl="0">
            <a:lnSpc>
              <a:spcPct val="85000"/>
            </a:lnSpc>
          </a:pPr>
          <a:r>
            <a:rPr lang="en-US" sz="3000" b="1" dirty="0">
              <a:solidFill>
                <a:srgbClr val="BC6A32"/>
              </a:solidFill>
            </a:rPr>
            <a:t>Collection of conservation practices/activities that focus on maintaining or enhancing soil health</a:t>
          </a:r>
        </a:p>
      </dgm:t>
    </dgm:pt>
    <dgm:pt modelId="{ACB3F6B6-2A00-4C87-A870-7150DE80FD73}" type="parTrans" cxnId="{6E67F564-5A9C-494B-A78E-93BC9C02E6D5}">
      <dgm:prSet/>
      <dgm:spPr/>
      <dgm:t>
        <a:bodyPr/>
        <a:lstStyle/>
        <a:p>
          <a:endParaRPr lang="en-US"/>
        </a:p>
      </dgm:t>
    </dgm:pt>
    <dgm:pt modelId="{F88E0DCD-3266-4B8B-A70C-8FC3C70C1360}" type="sibTrans" cxnId="{6E67F564-5A9C-494B-A78E-93BC9C02E6D5}">
      <dgm:prSet/>
      <dgm:spPr/>
      <dgm:t>
        <a:bodyPr/>
        <a:lstStyle/>
        <a:p>
          <a:endParaRPr lang="en-US"/>
        </a:p>
      </dgm:t>
    </dgm:pt>
    <dgm:pt modelId="{ED9C9DDE-FE9C-405D-8526-1AD6B3977270}">
      <dgm:prSet custT="1"/>
      <dgm:spPr/>
      <dgm:t>
        <a:bodyPr/>
        <a:lstStyle/>
        <a:p>
          <a:pPr rtl="0">
            <a:lnSpc>
              <a:spcPct val="85000"/>
            </a:lnSpc>
          </a:pPr>
          <a:r>
            <a:rPr lang="en-US" sz="3000" b="1" dirty="0">
              <a:solidFill>
                <a:schemeClr val="tx1">
                  <a:lumMod val="50000"/>
                  <a:lumOff val="50000"/>
                </a:schemeClr>
              </a:solidFill>
            </a:rPr>
            <a:t>Address all four of the soil health principles</a:t>
          </a:r>
        </a:p>
      </dgm:t>
    </dgm:pt>
    <dgm:pt modelId="{1BFCA0DB-8107-4284-A3ED-62B919E8048A}" type="parTrans" cxnId="{E2180ECA-AA65-4BDD-83B5-449CE0DAE7E1}">
      <dgm:prSet/>
      <dgm:spPr/>
      <dgm:t>
        <a:bodyPr/>
        <a:lstStyle/>
        <a:p>
          <a:endParaRPr lang="en-US"/>
        </a:p>
      </dgm:t>
    </dgm:pt>
    <dgm:pt modelId="{C65594C1-9892-48AD-8017-5B932BED996D}" type="sibTrans" cxnId="{E2180ECA-AA65-4BDD-83B5-449CE0DAE7E1}">
      <dgm:prSet/>
      <dgm:spPr/>
      <dgm:t>
        <a:bodyPr/>
        <a:lstStyle/>
        <a:p>
          <a:endParaRPr lang="en-US"/>
        </a:p>
      </dgm:t>
    </dgm:pt>
    <dgm:pt modelId="{9FCAF07E-F8AC-4711-9B01-470438FC23F5}">
      <dgm:prSet custT="1"/>
      <dgm:spPr/>
      <dgm:t>
        <a:bodyPr/>
        <a:lstStyle/>
        <a:p>
          <a:pPr rtl="0"/>
          <a:r>
            <a:rPr lang="en-US" sz="3000" b="1" dirty="0">
              <a:solidFill>
                <a:srgbClr val="B48D1E"/>
              </a:solidFill>
            </a:rPr>
            <a:t>Create a “synergistic” effect</a:t>
          </a:r>
        </a:p>
      </dgm:t>
    </dgm:pt>
    <dgm:pt modelId="{63696C1C-AEEC-4835-9075-EBC2CBDC15B6}" type="parTrans" cxnId="{3E436123-0A31-46EB-A8F0-1778136B56F6}">
      <dgm:prSet/>
      <dgm:spPr/>
      <dgm:t>
        <a:bodyPr/>
        <a:lstStyle/>
        <a:p>
          <a:endParaRPr lang="en-US"/>
        </a:p>
      </dgm:t>
    </dgm:pt>
    <dgm:pt modelId="{82A233A4-730F-432D-A683-36B727C755D0}" type="sibTrans" cxnId="{3E436123-0A31-46EB-A8F0-1778136B56F6}">
      <dgm:prSet/>
      <dgm:spPr/>
      <dgm:t>
        <a:bodyPr/>
        <a:lstStyle/>
        <a:p>
          <a:endParaRPr lang="en-US"/>
        </a:p>
      </dgm:t>
    </dgm:pt>
    <dgm:pt modelId="{827E5AD6-E4FA-4D28-A5A9-6E8CFDDBCC38}">
      <dgm:prSet custT="1"/>
      <dgm:spPr/>
      <dgm:t>
        <a:bodyPr/>
        <a:lstStyle/>
        <a:p>
          <a:pPr rtl="0"/>
          <a:r>
            <a:rPr lang="en-US" sz="3000" b="1" dirty="0">
              <a:solidFill>
                <a:srgbClr val="47659B"/>
              </a:solidFill>
            </a:rPr>
            <a:t>Cropping system specific</a:t>
          </a:r>
        </a:p>
      </dgm:t>
    </dgm:pt>
    <dgm:pt modelId="{A45FE503-5DA2-4AC7-A48E-FE3A9D0E3CED}" type="parTrans" cxnId="{2C65F31E-E936-4B67-935D-743B34F2BA84}">
      <dgm:prSet/>
      <dgm:spPr/>
      <dgm:t>
        <a:bodyPr/>
        <a:lstStyle/>
        <a:p>
          <a:endParaRPr lang="en-US"/>
        </a:p>
      </dgm:t>
    </dgm:pt>
    <dgm:pt modelId="{4960142F-68C2-46D9-840C-9A6B5637AA9B}" type="sibTrans" cxnId="{2C65F31E-E936-4B67-935D-743B34F2BA84}">
      <dgm:prSet/>
      <dgm:spPr/>
      <dgm:t>
        <a:bodyPr/>
        <a:lstStyle/>
        <a:p>
          <a:endParaRPr lang="en-US"/>
        </a:p>
      </dgm:t>
    </dgm:pt>
    <dgm:pt modelId="{0C81B891-967A-4BA5-A377-142AAB305A10}" type="pres">
      <dgm:prSet presAssocID="{3BFD835E-CEE2-4689-BC38-4D0AFA75E273}" presName="Name0" presStyleCnt="0">
        <dgm:presLayoutVars>
          <dgm:dir/>
        </dgm:presLayoutVars>
      </dgm:prSet>
      <dgm:spPr/>
      <dgm:t>
        <a:bodyPr/>
        <a:lstStyle/>
        <a:p>
          <a:endParaRPr lang="en-US"/>
        </a:p>
      </dgm:t>
    </dgm:pt>
    <dgm:pt modelId="{E6597018-8EF0-4B5F-AC7D-A7A889F68B1C}" type="pres">
      <dgm:prSet presAssocID="{6207DE40-6D9A-4262-B6CC-0DADC8F40C9C}" presName="noChildren" presStyleCnt="0"/>
      <dgm:spPr/>
    </dgm:pt>
    <dgm:pt modelId="{86793B3E-9A8D-454C-A6D7-CD180ED5B60F}" type="pres">
      <dgm:prSet presAssocID="{6207DE40-6D9A-4262-B6CC-0DADC8F40C9C}" presName="gap" presStyleCnt="0"/>
      <dgm:spPr/>
    </dgm:pt>
    <dgm:pt modelId="{7B6DC4ED-C58D-447B-8FDA-6CBFA41F99D6}" type="pres">
      <dgm:prSet presAssocID="{6207DE40-6D9A-4262-B6CC-0DADC8F40C9C}" presName="medCircle2" presStyleLbl="vennNode1" presStyleIdx="0" presStyleCnt="4" custLinFactNeighborX="-40444" custLinFactNeighborY="1590"/>
      <dgm:spPr>
        <a:effectLst>
          <a:outerShdw blurRad="50800" dist="38100" dir="2700000" algn="tl" rotWithShape="0">
            <a:prstClr val="black">
              <a:alpha val="40000"/>
            </a:prstClr>
          </a:outerShdw>
        </a:effectLst>
      </dgm:spPr>
      <dgm:t>
        <a:bodyPr/>
        <a:lstStyle/>
        <a:p>
          <a:endParaRPr lang="en-US"/>
        </a:p>
      </dgm:t>
    </dgm:pt>
    <dgm:pt modelId="{8F235121-29CF-47DF-B1E7-68440BC60A7E}" type="pres">
      <dgm:prSet presAssocID="{6207DE40-6D9A-4262-B6CC-0DADC8F40C9C}" presName="txLvlOnly1" presStyleLbl="revTx" presStyleIdx="0" presStyleCnt="4" custScaleX="97943" custLinFactNeighborX="4092" custLinFactNeighborY="6056"/>
      <dgm:spPr/>
      <dgm:t>
        <a:bodyPr/>
        <a:lstStyle/>
        <a:p>
          <a:endParaRPr lang="en-US"/>
        </a:p>
      </dgm:t>
    </dgm:pt>
    <dgm:pt modelId="{9EA0E4A2-CA53-40E0-B115-D3693A5A3F01}" type="pres">
      <dgm:prSet presAssocID="{ED9C9DDE-FE9C-405D-8526-1AD6B3977270}" presName="noChildren" presStyleCnt="0"/>
      <dgm:spPr/>
    </dgm:pt>
    <dgm:pt modelId="{1FC8AD08-6AA9-4A27-97C8-FB34CA29DEB7}" type="pres">
      <dgm:prSet presAssocID="{ED9C9DDE-FE9C-405D-8526-1AD6B3977270}" presName="gap" presStyleCnt="0"/>
      <dgm:spPr/>
    </dgm:pt>
    <dgm:pt modelId="{ED9676A1-F45A-4478-9F4A-1E385D6941AB}" type="pres">
      <dgm:prSet presAssocID="{ED9C9DDE-FE9C-405D-8526-1AD6B3977270}" presName="medCircle2" presStyleLbl="vennNode1" presStyleIdx="1" presStyleCnt="4" custLinFactNeighborX="-48954" custLinFactNeighborY="-7747"/>
      <dgm:spPr>
        <a:effectLst>
          <a:outerShdw blurRad="50800" dist="38100" dir="2700000" algn="tl" rotWithShape="0">
            <a:prstClr val="black">
              <a:alpha val="40000"/>
            </a:prstClr>
          </a:outerShdw>
        </a:effectLst>
      </dgm:spPr>
      <dgm:t>
        <a:bodyPr/>
        <a:lstStyle/>
        <a:p>
          <a:endParaRPr lang="en-US"/>
        </a:p>
      </dgm:t>
    </dgm:pt>
    <dgm:pt modelId="{E7D52CC9-677B-4F44-B072-46CB32AFCB38}" type="pres">
      <dgm:prSet presAssocID="{ED9C9DDE-FE9C-405D-8526-1AD6B3977270}" presName="txLvlOnly1" presStyleLbl="revTx" presStyleIdx="1" presStyleCnt="4" custScaleX="91563" custLinFactNeighborX="-839" custLinFactNeighborY="4567"/>
      <dgm:spPr/>
      <dgm:t>
        <a:bodyPr/>
        <a:lstStyle/>
        <a:p>
          <a:endParaRPr lang="en-US"/>
        </a:p>
      </dgm:t>
    </dgm:pt>
    <dgm:pt modelId="{6C3D13CC-78A4-448D-9E59-13F512D529E2}" type="pres">
      <dgm:prSet presAssocID="{9FCAF07E-F8AC-4711-9B01-470438FC23F5}" presName="noChildren" presStyleCnt="0"/>
      <dgm:spPr/>
    </dgm:pt>
    <dgm:pt modelId="{07D6E7BB-DF70-470B-994E-77A17EA18AEE}" type="pres">
      <dgm:prSet presAssocID="{9FCAF07E-F8AC-4711-9B01-470438FC23F5}" presName="gap" presStyleCnt="0"/>
      <dgm:spPr/>
    </dgm:pt>
    <dgm:pt modelId="{ADCB9606-2CE7-4937-A0F9-2544F38EF949}" type="pres">
      <dgm:prSet presAssocID="{9FCAF07E-F8AC-4711-9B01-470438FC23F5}" presName="medCircle2" presStyleLbl="vennNode1" presStyleIdx="2" presStyleCnt="4" custLinFactNeighborX="-46211" custLinFactNeighborY="-21549"/>
      <dgm:spPr>
        <a:effectLst>
          <a:outerShdw blurRad="50800" dist="38100" dir="2700000" algn="tl" rotWithShape="0">
            <a:prstClr val="black">
              <a:alpha val="40000"/>
            </a:prstClr>
          </a:outerShdw>
        </a:effectLst>
      </dgm:spPr>
      <dgm:t>
        <a:bodyPr/>
        <a:lstStyle/>
        <a:p>
          <a:endParaRPr lang="en-US"/>
        </a:p>
      </dgm:t>
    </dgm:pt>
    <dgm:pt modelId="{BF23446B-1FBC-4E63-8ECB-D1377C02CB86}" type="pres">
      <dgm:prSet presAssocID="{9FCAF07E-F8AC-4711-9B01-470438FC23F5}" presName="txLvlOnly1" presStyleLbl="revTx" presStyleIdx="2" presStyleCnt="4" custScaleX="93619" custLinFactNeighborX="703" custLinFactNeighborY="-15392"/>
      <dgm:spPr/>
      <dgm:t>
        <a:bodyPr/>
        <a:lstStyle/>
        <a:p>
          <a:endParaRPr lang="en-US"/>
        </a:p>
      </dgm:t>
    </dgm:pt>
    <dgm:pt modelId="{AAC09DB7-D2F0-4BA3-80CD-46A0D76996E5}" type="pres">
      <dgm:prSet presAssocID="{827E5AD6-E4FA-4D28-A5A9-6E8CFDDBCC38}" presName="noChildren" presStyleCnt="0"/>
      <dgm:spPr/>
    </dgm:pt>
    <dgm:pt modelId="{630382E1-66A0-4C8D-9A73-9916BF489E86}" type="pres">
      <dgm:prSet presAssocID="{827E5AD6-E4FA-4D28-A5A9-6E8CFDDBCC38}" presName="gap" presStyleCnt="0"/>
      <dgm:spPr/>
    </dgm:pt>
    <dgm:pt modelId="{C03F1BD1-754C-435A-9DD4-1EA538AD5E07}" type="pres">
      <dgm:prSet presAssocID="{827E5AD6-E4FA-4D28-A5A9-6E8CFDDBCC38}" presName="medCircle2" presStyleLbl="vennNode1" presStyleIdx="3" presStyleCnt="4" custLinFactNeighborX="-40444" custLinFactNeighborY="-35352"/>
      <dgm:spPr>
        <a:effectLst>
          <a:outerShdw blurRad="50800" dist="38100" dir="2700000" algn="tl" rotWithShape="0">
            <a:prstClr val="black">
              <a:alpha val="40000"/>
            </a:prstClr>
          </a:outerShdw>
        </a:effectLst>
      </dgm:spPr>
      <dgm:t>
        <a:bodyPr/>
        <a:lstStyle/>
        <a:p>
          <a:endParaRPr lang="en-US"/>
        </a:p>
      </dgm:t>
    </dgm:pt>
    <dgm:pt modelId="{2A975185-7051-483B-B64D-1C23B496B7A6}" type="pres">
      <dgm:prSet presAssocID="{827E5AD6-E4FA-4D28-A5A9-6E8CFDDBCC38}" presName="txLvlOnly1" presStyleLbl="revTx" presStyleIdx="3" presStyleCnt="4" custScaleX="97943" custLinFactNeighborX="3577" custLinFactNeighborY="-29195"/>
      <dgm:spPr/>
      <dgm:t>
        <a:bodyPr/>
        <a:lstStyle/>
        <a:p>
          <a:endParaRPr lang="en-US"/>
        </a:p>
      </dgm:t>
    </dgm:pt>
  </dgm:ptLst>
  <dgm:cxnLst>
    <dgm:cxn modelId="{3E436123-0A31-46EB-A8F0-1778136B56F6}" srcId="{3BFD835E-CEE2-4689-BC38-4D0AFA75E273}" destId="{9FCAF07E-F8AC-4711-9B01-470438FC23F5}" srcOrd="2" destOrd="0" parTransId="{63696C1C-AEEC-4835-9075-EBC2CBDC15B6}" sibTransId="{82A233A4-730F-432D-A683-36B727C755D0}"/>
    <dgm:cxn modelId="{6E67F564-5A9C-494B-A78E-93BC9C02E6D5}" srcId="{3BFD835E-CEE2-4689-BC38-4D0AFA75E273}" destId="{6207DE40-6D9A-4262-B6CC-0DADC8F40C9C}" srcOrd="0" destOrd="0" parTransId="{ACB3F6B6-2A00-4C87-A870-7150DE80FD73}" sibTransId="{F88E0DCD-3266-4B8B-A70C-8FC3C70C1360}"/>
    <dgm:cxn modelId="{212B6A5C-4F6C-4381-B88F-715857F1281E}" type="presOf" srcId="{3BFD835E-CEE2-4689-BC38-4D0AFA75E273}" destId="{0C81B891-967A-4BA5-A377-142AAB305A10}" srcOrd="0" destOrd="0" presId="urn:microsoft.com/office/officeart/2008/layout/VerticalCircleList"/>
    <dgm:cxn modelId="{E2180ECA-AA65-4BDD-83B5-449CE0DAE7E1}" srcId="{3BFD835E-CEE2-4689-BC38-4D0AFA75E273}" destId="{ED9C9DDE-FE9C-405D-8526-1AD6B3977270}" srcOrd="1" destOrd="0" parTransId="{1BFCA0DB-8107-4284-A3ED-62B919E8048A}" sibTransId="{C65594C1-9892-48AD-8017-5B932BED996D}"/>
    <dgm:cxn modelId="{F249AF1E-8799-4F7B-B894-0D2848F9EA99}" type="presOf" srcId="{827E5AD6-E4FA-4D28-A5A9-6E8CFDDBCC38}" destId="{2A975185-7051-483B-B64D-1C23B496B7A6}" srcOrd="0" destOrd="0" presId="urn:microsoft.com/office/officeart/2008/layout/VerticalCircleList"/>
    <dgm:cxn modelId="{2C65F31E-E936-4B67-935D-743B34F2BA84}" srcId="{3BFD835E-CEE2-4689-BC38-4D0AFA75E273}" destId="{827E5AD6-E4FA-4D28-A5A9-6E8CFDDBCC38}" srcOrd="3" destOrd="0" parTransId="{A45FE503-5DA2-4AC7-A48E-FE3A9D0E3CED}" sibTransId="{4960142F-68C2-46D9-840C-9A6B5637AA9B}"/>
    <dgm:cxn modelId="{9A755E77-1B4F-45BE-A897-674894CFAB7F}" type="presOf" srcId="{9FCAF07E-F8AC-4711-9B01-470438FC23F5}" destId="{BF23446B-1FBC-4E63-8ECB-D1377C02CB86}" srcOrd="0" destOrd="0" presId="urn:microsoft.com/office/officeart/2008/layout/VerticalCircleList"/>
    <dgm:cxn modelId="{EE53430F-EDF8-4C4D-BF6A-C2A4432441F4}" type="presOf" srcId="{6207DE40-6D9A-4262-B6CC-0DADC8F40C9C}" destId="{8F235121-29CF-47DF-B1E7-68440BC60A7E}" srcOrd="0" destOrd="0" presId="urn:microsoft.com/office/officeart/2008/layout/VerticalCircleList"/>
    <dgm:cxn modelId="{E2A9D85E-1DC2-4B9C-84A2-78B5F970CEDF}" type="presOf" srcId="{ED9C9DDE-FE9C-405D-8526-1AD6B3977270}" destId="{E7D52CC9-677B-4F44-B072-46CB32AFCB38}" srcOrd="0" destOrd="0" presId="urn:microsoft.com/office/officeart/2008/layout/VerticalCircleList"/>
    <dgm:cxn modelId="{20746AD3-8CEC-440C-852E-21F6B4F977CB}" type="presParOf" srcId="{0C81B891-967A-4BA5-A377-142AAB305A10}" destId="{E6597018-8EF0-4B5F-AC7D-A7A889F68B1C}" srcOrd="0" destOrd="0" presId="urn:microsoft.com/office/officeart/2008/layout/VerticalCircleList"/>
    <dgm:cxn modelId="{8A6DDFD3-5E4D-4CB9-AEB1-4DC6745A922A}" type="presParOf" srcId="{E6597018-8EF0-4B5F-AC7D-A7A889F68B1C}" destId="{86793B3E-9A8D-454C-A6D7-CD180ED5B60F}" srcOrd="0" destOrd="0" presId="urn:microsoft.com/office/officeart/2008/layout/VerticalCircleList"/>
    <dgm:cxn modelId="{2A0D9035-0CA0-4544-922F-EEC0E192BE75}" type="presParOf" srcId="{E6597018-8EF0-4B5F-AC7D-A7A889F68B1C}" destId="{7B6DC4ED-C58D-447B-8FDA-6CBFA41F99D6}" srcOrd="1" destOrd="0" presId="urn:microsoft.com/office/officeart/2008/layout/VerticalCircleList"/>
    <dgm:cxn modelId="{FFB13DDF-CF23-4ECD-973E-17918226AA4F}" type="presParOf" srcId="{E6597018-8EF0-4B5F-AC7D-A7A889F68B1C}" destId="{8F235121-29CF-47DF-B1E7-68440BC60A7E}" srcOrd="2" destOrd="0" presId="urn:microsoft.com/office/officeart/2008/layout/VerticalCircleList"/>
    <dgm:cxn modelId="{DBBEBF40-211A-4DC6-831D-C54A3601FB9B}" type="presParOf" srcId="{0C81B891-967A-4BA5-A377-142AAB305A10}" destId="{9EA0E4A2-CA53-40E0-B115-D3693A5A3F01}" srcOrd="1" destOrd="0" presId="urn:microsoft.com/office/officeart/2008/layout/VerticalCircleList"/>
    <dgm:cxn modelId="{CDB0617A-CCAC-4C80-9067-56D81D71B356}" type="presParOf" srcId="{9EA0E4A2-CA53-40E0-B115-D3693A5A3F01}" destId="{1FC8AD08-6AA9-4A27-97C8-FB34CA29DEB7}" srcOrd="0" destOrd="0" presId="urn:microsoft.com/office/officeart/2008/layout/VerticalCircleList"/>
    <dgm:cxn modelId="{5BEFBCF5-F956-48D8-AECA-DDF43846C1AA}" type="presParOf" srcId="{9EA0E4A2-CA53-40E0-B115-D3693A5A3F01}" destId="{ED9676A1-F45A-4478-9F4A-1E385D6941AB}" srcOrd="1" destOrd="0" presId="urn:microsoft.com/office/officeart/2008/layout/VerticalCircleList"/>
    <dgm:cxn modelId="{0FB03346-BA61-4AB2-83D4-8F52DEAA3872}" type="presParOf" srcId="{9EA0E4A2-CA53-40E0-B115-D3693A5A3F01}" destId="{E7D52CC9-677B-4F44-B072-46CB32AFCB38}" srcOrd="2" destOrd="0" presId="urn:microsoft.com/office/officeart/2008/layout/VerticalCircleList"/>
    <dgm:cxn modelId="{F001F1ED-F0E1-4AD2-BD12-E6FD51F00E01}" type="presParOf" srcId="{0C81B891-967A-4BA5-A377-142AAB305A10}" destId="{6C3D13CC-78A4-448D-9E59-13F512D529E2}" srcOrd="2" destOrd="0" presId="urn:microsoft.com/office/officeart/2008/layout/VerticalCircleList"/>
    <dgm:cxn modelId="{0E7BDA68-0B20-42DE-A30C-7CD8DAB093C8}" type="presParOf" srcId="{6C3D13CC-78A4-448D-9E59-13F512D529E2}" destId="{07D6E7BB-DF70-470B-994E-77A17EA18AEE}" srcOrd="0" destOrd="0" presId="urn:microsoft.com/office/officeart/2008/layout/VerticalCircleList"/>
    <dgm:cxn modelId="{B195BE93-3A48-43B1-8B63-B56D16D92D95}" type="presParOf" srcId="{6C3D13CC-78A4-448D-9E59-13F512D529E2}" destId="{ADCB9606-2CE7-4937-A0F9-2544F38EF949}" srcOrd="1" destOrd="0" presId="urn:microsoft.com/office/officeart/2008/layout/VerticalCircleList"/>
    <dgm:cxn modelId="{300AC771-4083-4F50-AA19-A0FF005425FC}" type="presParOf" srcId="{6C3D13CC-78A4-448D-9E59-13F512D529E2}" destId="{BF23446B-1FBC-4E63-8ECB-D1377C02CB86}" srcOrd="2" destOrd="0" presId="urn:microsoft.com/office/officeart/2008/layout/VerticalCircleList"/>
    <dgm:cxn modelId="{D854E04F-B5F1-4C81-85E9-4D696C075881}" type="presParOf" srcId="{0C81B891-967A-4BA5-A377-142AAB305A10}" destId="{AAC09DB7-D2F0-4BA3-80CD-46A0D76996E5}" srcOrd="3" destOrd="0" presId="urn:microsoft.com/office/officeart/2008/layout/VerticalCircleList"/>
    <dgm:cxn modelId="{3CC5A851-F396-4347-9195-4CC83D4D7833}" type="presParOf" srcId="{AAC09DB7-D2F0-4BA3-80CD-46A0D76996E5}" destId="{630382E1-66A0-4C8D-9A73-9916BF489E86}" srcOrd="0" destOrd="0" presId="urn:microsoft.com/office/officeart/2008/layout/VerticalCircleList"/>
    <dgm:cxn modelId="{EC230CB6-15AF-4F6D-A296-10DED4776759}" type="presParOf" srcId="{AAC09DB7-D2F0-4BA3-80CD-46A0D76996E5}" destId="{C03F1BD1-754C-435A-9DD4-1EA538AD5E07}" srcOrd="1" destOrd="0" presId="urn:microsoft.com/office/officeart/2008/layout/VerticalCircleList"/>
    <dgm:cxn modelId="{84BC53DC-1A8E-43D3-A4DC-20180BF633C1}" type="presParOf" srcId="{AAC09DB7-D2F0-4BA3-80CD-46A0D76996E5}" destId="{2A975185-7051-483B-B64D-1C23B496B7A6}" srcOrd="2" destOrd="0" presId="urn:microsoft.com/office/officeart/2008/layout/Vertical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4AD695-21BF-42EE-8B9D-14E46696E5FC}" type="doc">
      <dgm:prSet loTypeId="urn:microsoft.com/office/officeart/2005/8/layout/hChevron3" loCatId="process" qsTypeId="urn:microsoft.com/office/officeart/2005/8/quickstyle/simple5" qsCatId="simple" csTypeId="urn:microsoft.com/office/officeart/2005/8/colors/accent2_2" csCatId="accent2" phldr="1"/>
      <dgm:spPr/>
      <dgm:t>
        <a:bodyPr/>
        <a:lstStyle/>
        <a:p>
          <a:endParaRPr lang="en-US"/>
        </a:p>
      </dgm:t>
    </dgm:pt>
    <dgm:pt modelId="{5B5030A3-4A3C-48BE-9A61-315E01B0945C}">
      <dgm:prSet/>
      <dgm:spPr/>
      <dgm:t>
        <a:bodyPr/>
        <a:lstStyle/>
        <a:p>
          <a:pPr rtl="0"/>
          <a:r>
            <a:rPr 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rPr>
            <a:t>Practices that address resource concerns that may not occur on all fields</a:t>
          </a:r>
        </a:p>
      </dgm:t>
    </dgm:pt>
    <dgm:pt modelId="{5F7D8D3E-D151-4C47-9E79-7B570C8EF078}" type="parTrans" cxnId="{CEE2E981-6CCC-4181-A63E-9D588E6CB867}">
      <dgm:prSet/>
      <dgm:spPr/>
      <dgm:t>
        <a:bodyPr/>
        <a:lstStyle/>
        <a:p>
          <a:endParaRPr lang="en-US"/>
        </a:p>
      </dgm:t>
    </dgm:pt>
    <dgm:pt modelId="{B3840887-773B-4A3C-866D-171E2E3C8F2C}" type="sibTrans" cxnId="{CEE2E981-6CCC-4181-A63E-9D588E6CB867}">
      <dgm:prSet/>
      <dgm:spPr/>
      <dgm:t>
        <a:bodyPr/>
        <a:lstStyle/>
        <a:p>
          <a:endParaRPr lang="en-US"/>
        </a:p>
      </dgm:t>
    </dgm:pt>
    <dgm:pt modelId="{A3A06C6B-7A1C-46CD-A52F-0992D0E2EDE9}">
      <dgm:prSet/>
      <dgm:spPr/>
      <dgm:t>
        <a:bodyPr/>
        <a:lstStyle/>
        <a:p>
          <a:pPr rtl="0"/>
          <a:r>
            <a:rPr 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rPr>
            <a:t>Sight specific</a:t>
          </a:r>
        </a:p>
      </dgm:t>
    </dgm:pt>
    <dgm:pt modelId="{5264D220-145C-4FD5-886A-E09BA19AD7E3}" type="parTrans" cxnId="{9A076E17-9B48-4614-858E-D84A2189EA08}">
      <dgm:prSet/>
      <dgm:spPr/>
      <dgm:t>
        <a:bodyPr/>
        <a:lstStyle/>
        <a:p>
          <a:endParaRPr lang="en-US"/>
        </a:p>
      </dgm:t>
    </dgm:pt>
    <dgm:pt modelId="{4771E049-E9C6-41CC-B104-18089BFFBA31}" type="sibTrans" cxnId="{9A076E17-9B48-4614-858E-D84A2189EA08}">
      <dgm:prSet/>
      <dgm:spPr/>
      <dgm:t>
        <a:bodyPr/>
        <a:lstStyle/>
        <a:p>
          <a:endParaRPr lang="en-US"/>
        </a:p>
      </dgm:t>
    </dgm:pt>
    <dgm:pt modelId="{279BB2A4-32A2-47F8-B163-589450601F69}">
      <dgm:prSet/>
      <dgm:spPr/>
      <dgm:t>
        <a:bodyPr/>
        <a:lstStyle/>
        <a:p>
          <a:pPr rtl="0"/>
          <a:r>
            <a:rPr lang="en-US" b="1"/>
            <a:t>Irrigation water management</a:t>
          </a:r>
        </a:p>
      </dgm:t>
    </dgm:pt>
    <dgm:pt modelId="{299E535B-142E-45C6-9374-C92A3400DB55}" type="parTrans" cxnId="{51F18F7D-4F2D-44BE-B42A-8AF379D8919F}">
      <dgm:prSet/>
      <dgm:spPr/>
      <dgm:t>
        <a:bodyPr/>
        <a:lstStyle/>
        <a:p>
          <a:endParaRPr lang="en-US"/>
        </a:p>
      </dgm:t>
    </dgm:pt>
    <dgm:pt modelId="{9CA8E129-7589-4D39-84E3-1717256AB9BF}" type="sibTrans" cxnId="{51F18F7D-4F2D-44BE-B42A-8AF379D8919F}">
      <dgm:prSet/>
      <dgm:spPr/>
      <dgm:t>
        <a:bodyPr/>
        <a:lstStyle/>
        <a:p>
          <a:endParaRPr lang="en-US"/>
        </a:p>
      </dgm:t>
    </dgm:pt>
    <dgm:pt modelId="{7335724F-1C9E-4A6A-8C4D-35090D9FBC87}">
      <dgm:prSet/>
      <dgm:spPr/>
      <dgm:t>
        <a:bodyPr/>
        <a:lstStyle/>
        <a:p>
          <a:pPr rtl="0">
            <a:spcAft>
              <a:spcPts val="300"/>
            </a:spcAft>
          </a:pPr>
          <a:r>
            <a:rPr lang="en-US" b="1"/>
            <a:t>Buffer practices</a:t>
          </a:r>
        </a:p>
      </dgm:t>
    </dgm:pt>
    <dgm:pt modelId="{07316AB2-CA86-4EB4-811D-D6F7B2184753}" type="parTrans" cxnId="{9902B695-AC23-48F7-976B-6F3C7AC6C448}">
      <dgm:prSet/>
      <dgm:spPr/>
      <dgm:t>
        <a:bodyPr/>
        <a:lstStyle/>
        <a:p>
          <a:endParaRPr lang="en-US"/>
        </a:p>
      </dgm:t>
    </dgm:pt>
    <dgm:pt modelId="{274DFF93-1F0D-4F8D-B238-2CD5F9E5036E}" type="sibTrans" cxnId="{9902B695-AC23-48F7-976B-6F3C7AC6C448}">
      <dgm:prSet/>
      <dgm:spPr/>
      <dgm:t>
        <a:bodyPr/>
        <a:lstStyle/>
        <a:p>
          <a:endParaRPr lang="en-US"/>
        </a:p>
      </dgm:t>
    </dgm:pt>
    <dgm:pt modelId="{DBC85F85-A4FB-4417-9EE9-95B56D660426}">
      <dgm:prSet/>
      <dgm:spPr/>
      <dgm:t>
        <a:bodyPr/>
        <a:lstStyle/>
        <a:p>
          <a:pPr marL="344488" indent="-225425" rtl="0">
            <a:spcAft>
              <a:spcPct val="15000"/>
            </a:spcAft>
          </a:pPr>
          <a:r>
            <a:rPr lang="en-US"/>
            <a:t>Waterways</a:t>
          </a:r>
        </a:p>
      </dgm:t>
    </dgm:pt>
    <dgm:pt modelId="{8CD6EC38-8A9B-4401-9EAB-1C5764113FD1}" type="parTrans" cxnId="{5B81EDA9-88A9-4F3B-A377-7DC415FC5C9E}">
      <dgm:prSet/>
      <dgm:spPr/>
      <dgm:t>
        <a:bodyPr/>
        <a:lstStyle/>
        <a:p>
          <a:endParaRPr lang="en-US"/>
        </a:p>
      </dgm:t>
    </dgm:pt>
    <dgm:pt modelId="{F6448D4B-55A0-41AD-9BEE-5D831BA8010E}" type="sibTrans" cxnId="{5B81EDA9-88A9-4F3B-A377-7DC415FC5C9E}">
      <dgm:prSet/>
      <dgm:spPr/>
      <dgm:t>
        <a:bodyPr/>
        <a:lstStyle/>
        <a:p>
          <a:endParaRPr lang="en-US"/>
        </a:p>
      </dgm:t>
    </dgm:pt>
    <dgm:pt modelId="{256E9D1E-A777-4AA0-BA56-0A53C8B10C9C}">
      <dgm:prSet/>
      <dgm:spPr/>
      <dgm:t>
        <a:bodyPr/>
        <a:lstStyle/>
        <a:p>
          <a:pPr marL="344488" indent="-225425" rtl="0">
            <a:spcAft>
              <a:spcPct val="15000"/>
            </a:spcAft>
          </a:pPr>
          <a:r>
            <a:rPr lang="en-US"/>
            <a:t>Filter Strips</a:t>
          </a:r>
        </a:p>
      </dgm:t>
    </dgm:pt>
    <dgm:pt modelId="{F9EDE916-260F-430F-8851-A92CE84AE558}" type="parTrans" cxnId="{A3B22F5D-61B2-4D6D-A82E-0E9ECE0C8581}">
      <dgm:prSet/>
      <dgm:spPr/>
      <dgm:t>
        <a:bodyPr/>
        <a:lstStyle/>
        <a:p>
          <a:endParaRPr lang="en-US"/>
        </a:p>
      </dgm:t>
    </dgm:pt>
    <dgm:pt modelId="{407F5110-EB96-4555-9C62-B33DB8EE0C29}" type="sibTrans" cxnId="{A3B22F5D-61B2-4D6D-A82E-0E9ECE0C8581}">
      <dgm:prSet/>
      <dgm:spPr/>
      <dgm:t>
        <a:bodyPr/>
        <a:lstStyle/>
        <a:p>
          <a:endParaRPr lang="en-US"/>
        </a:p>
      </dgm:t>
    </dgm:pt>
    <dgm:pt modelId="{ADBB2936-55CD-45B2-B8A6-29F388C76FD6}" type="pres">
      <dgm:prSet presAssocID="{BD4AD695-21BF-42EE-8B9D-14E46696E5FC}" presName="Name0" presStyleCnt="0">
        <dgm:presLayoutVars>
          <dgm:dir/>
          <dgm:resizeHandles val="exact"/>
        </dgm:presLayoutVars>
      </dgm:prSet>
      <dgm:spPr/>
      <dgm:t>
        <a:bodyPr/>
        <a:lstStyle/>
        <a:p>
          <a:endParaRPr lang="en-US"/>
        </a:p>
      </dgm:t>
    </dgm:pt>
    <dgm:pt modelId="{F609EADD-ADE6-4404-BE45-C53529C65F93}" type="pres">
      <dgm:prSet presAssocID="{5B5030A3-4A3C-48BE-9A61-315E01B0945C}" presName="parAndChTx" presStyleLbl="node1" presStyleIdx="0" presStyleCnt="2">
        <dgm:presLayoutVars>
          <dgm:bulletEnabled val="1"/>
        </dgm:presLayoutVars>
      </dgm:prSet>
      <dgm:spPr/>
      <dgm:t>
        <a:bodyPr/>
        <a:lstStyle/>
        <a:p>
          <a:endParaRPr lang="en-US"/>
        </a:p>
      </dgm:t>
    </dgm:pt>
    <dgm:pt modelId="{40363E73-D7DA-47F8-A768-B2075F3A7EAD}" type="pres">
      <dgm:prSet presAssocID="{B3840887-773B-4A3C-866D-171E2E3C8F2C}" presName="parAndChSpace" presStyleCnt="0"/>
      <dgm:spPr/>
    </dgm:pt>
    <dgm:pt modelId="{714E2DC8-F016-45A6-BEF2-CD30F4C05FCC}" type="pres">
      <dgm:prSet presAssocID="{A3A06C6B-7A1C-46CD-A52F-0992D0E2EDE9}" presName="parAndChTx" presStyleLbl="node1" presStyleIdx="1" presStyleCnt="2">
        <dgm:presLayoutVars>
          <dgm:bulletEnabled val="1"/>
        </dgm:presLayoutVars>
      </dgm:prSet>
      <dgm:spPr/>
      <dgm:t>
        <a:bodyPr/>
        <a:lstStyle/>
        <a:p>
          <a:endParaRPr lang="en-US"/>
        </a:p>
      </dgm:t>
    </dgm:pt>
  </dgm:ptLst>
  <dgm:cxnLst>
    <dgm:cxn modelId="{9902B695-AC23-48F7-976B-6F3C7AC6C448}" srcId="{A3A06C6B-7A1C-46CD-A52F-0992D0E2EDE9}" destId="{7335724F-1C9E-4A6A-8C4D-35090D9FBC87}" srcOrd="1" destOrd="0" parTransId="{07316AB2-CA86-4EB4-811D-D6F7B2184753}" sibTransId="{274DFF93-1F0D-4F8D-B238-2CD5F9E5036E}"/>
    <dgm:cxn modelId="{9A076E17-9B48-4614-858E-D84A2189EA08}" srcId="{BD4AD695-21BF-42EE-8B9D-14E46696E5FC}" destId="{A3A06C6B-7A1C-46CD-A52F-0992D0E2EDE9}" srcOrd="1" destOrd="0" parTransId="{5264D220-145C-4FD5-886A-E09BA19AD7E3}" sibTransId="{4771E049-E9C6-41CC-B104-18089BFFBA31}"/>
    <dgm:cxn modelId="{CEE2E981-6CCC-4181-A63E-9D588E6CB867}" srcId="{BD4AD695-21BF-42EE-8B9D-14E46696E5FC}" destId="{5B5030A3-4A3C-48BE-9A61-315E01B0945C}" srcOrd="0" destOrd="0" parTransId="{5F7D8D3E-D151-4C47-9E79-7B570C8EF078}" sibTransId="{B3840887-773B-4A3C-866D-171E2E3C8F2C}"/>
    <dgm:cxn modelId="{51F18F7D-4F2D-44BE-B42A-8AF379D8919F}" srcId="{A3A06C6B-7A1C-46CD-A52F-0992D0E2EDE9}" destId="{279BB2A4-32A2-47F8-B163-589450601F69}" srcOrd="0" destOrd="0" parTransId="{299E535B-142E-45C6-9374-C92A3400DB55}" sibTransId="{9CA8E129-7589-4D39-84E3-1717256AB9BF}"/>
    <dgm:cxn modelId="{B4DC7D78-7C51-4EF6-B539-D1DD68C116D0}" type="presOf" srcId="{256E9D1E-A777-4AA0-BA56-0A53C8B10C9C}" destId="{714E2DC8-F016-45A6-BEF2-CD30F4C05FCC}" srcOrd="0" destOrd="4" presId="urn:microsoft.com/office/officeart/2005/8/layout/hChevron3"/>
    <dgm:cxn modelId="{888D7525-FDE7-42FF-A317-B5448B072340}" type="presOf" srcId="{279BB2A4-32A2-47F8-B163-589450601F69}" destId="{714E2DC8-F016-45A6-BEF2-CD30F4C05FCC}" srcOrd="0" destOrd="1" presId="urn:microsoft.com/office/officeart/2005/8/layout/hChevron3"/>
    <dgm:cxn modelId="{402AABE2-99C7-4FF6-92B4-B0AFFF0A51CC}" type="presOf" srcId="{7335724F-1C9E-4A6A-8C4D-35090D9FBC87}" destId="{714E2DC8-F016-45A6-BEF2-CD30F4C05FCC}" srcOrd="0" destOrd="2" presId="urn:microsoft.com/office/officeart/2005/8/layout/hChevron3"/>
    <dgm:cxn modelId="{343D58F6-DAC7-4867-8465-536495FEB9B2}" type="presOf" srcId="{BD4AD695-21BF-42EE-8B9D-14E46696E5FC}" destId="{ADBB2936-55CD-45B2-B8A6-29F388C76FD6}" srcOrd="0" destOrd="0" presId="urn:microsoft.com/office/officeart/2005/8/layout/hChevron3"/>
    <dgm:cxn modelId="{AF0AB362-2CA5-4168-B362-3B1357D88B50}" type="presOf" srcId="{A3A06C6B-7A1C-46CD-A52F-0992D0E2EDE9}" destId="{714E2DC8-F016-45A6-BEF2-CD30F4C05FCC}" srcOrd="0" destOrd="0" presId="urn:microsoft.com/office/officeart/2005/8/layout/hChevron3"/>
    <dgm:cxn modelId="{1E07DE9C-ED85-4372-B162-04ABFB84D067}" type="presOf" srcId="{5B5030A3-4A3C-48BE-9A61-315E01B0945C}" destId="{F609EADD-ADE6-4404-BE45-C53529C65F93}" srcOrd="0" destOrd="0" presId="urn:microsoft.com/office/officeart/2005/8/layout/hChevron3"/>
    <dgm:cxn modelId="{B8CB2BF4-356F-4DDA-9ACF-99E05731A3B8}" type="presOf" srcId="{DBC85F85-A4FB-4417-9EE9-95B56D660426}" destId="{714E2DC8-F016-45A6-BEF2-CD30F4C05FCC}" srcOrd="0" destOrd="3" presId="urn:microsoft.com/office/officeart/2005/8/layout/hChevron3"/>
    <dgm:cxn modelId="{5B81EDA9-88A9-4F3B-A377-7DC415FC5C9E}" srcId="{7335724F-1C9E-4A6A-8C4D-35090D9FBC87}" destId="{DBC85F85-A4FB-4417-9EE9-95B56D660426}" srcOrd="0" destOrd="0" parTransId="{8CD6EC38-8A9B-4401-9EAB-1C5764113FD1}" sibTransId="{F6448D4B-55A0-41AD-9BEE-5D831BA8010E}"/>
    <dgm:cxn modelId="{A3B22F5D-61B2-4D6D-A82E-0E9ECE0C8581}" srcId="{7335724F-1C9E-4A6A-8C4D-35090D9FBC87}" destId="{256E9D1E-A777-4AA0-BA56-0A53C8B10C9C}" srcOrd="1" destOrd="0" parTransId="{F9EDE916-260F-430F-8851-A92CE84AE558}" sibTransId="{407F5110-EB96-4555-9C62-B33DB8EE0C29}"/>
    <dgm:cxn modelId="{B334FB3C-5CFB-4CE9-9602-D7148CFA0C3D}" type="presParOf" srcId="{ADBB2936-55CD-45B2-B8A6-29F388C76FD6}" destId="{F609EADD-ADE6-4404-BE45-C53529C65F93}" srcOrd="0" destOrd="0" presId="urn:microsoft.com/office/officeart/2005/8/layout/hChevron3"/>
    <dgm:cxn modelId="{37CCDD6C-A591-4514-B6E4-44C1D0EE8955}" type="presParOf" srcId="{ADBB2936-55CD-45B2-B8A6-29F388C76FD6}" destId="{40363E73-D7DA-47F8-A768-B2075F3A7EAD}" srcOrd="1" destOrd="0" presId="urn:microsoft.com/office/officeart/2005/8/layout/hChevron3"/>
    <dgm:cxn modelId="{EFECB6D2-07E1-43A3-88FE-5FC7C2151F13}" type="presParOf" srcId="{ADBB2936-55CD-45B2-B8A6-29F388C76FD6}" destId="{714E2DC8-F016-45A6-BEF2-CD30F4C05FCC}" srcOrd="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10AA8-2ADC-4794-926E-E3C2FF9D1F3D}" type="datetimeFigureOut">
              <a:rPr lang="en-US" smtClean="0"/>
              <a:t>3/19/2020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766DF-624E-46B8-B668-A500F052141A}" type="slidenum">
              <a:rPr lang="en-US" smtClean="0"/>
              <a:t>‹#›</a:t>
            </a:fld>
            <a:endParaRPr lang="en-US"/>
          </a:p>
        </p:txBody>
      </p:sp>
    </p:spTree>
    <p:extLst>
      <p:ext uri="{BB962C8B-B14F-4D97-AF65-F5344CB8AC3E}">
        <p14:creationId xmlns:p14="http://schemas.microsoft.com/office/powerpoint/2010/main" val="3424095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q-magazine.co.uk/gallery/marks-and-spencer-sustainable-cotton"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wrangler.com/sustainability.html" TargetMode="External"/><Relationship Id="rId5" Type="http://schemas.openxmlformats.org/officeDocument/2006/relationships/hyperlink" Target="https://www.levi.com/US/en_US/features/sustainability" TargetMode="External"/><Relationship Id="rId4" Type="http://schemas.openxmlformats.org/officeDocument/2006/relationships/hyperlink" Target="https://www.foxnews.com/lifestyle/ralph-lauren-polo-shirts-recycled-plastic-bottles-earth"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634"/>
              </a:spcAft>
            </a:pPr>
            <a:r>
              <a:rPr lang="en-US" altLang="en-US" sz="1400" dirty="0">
                <a:ea typeface="ＭＳ Ｐゴシック" pitchFamily="34" charset="-128"/>
              </a:rPr>
              <a:t> As you all know- Soil Health is a term that is showing up in articles presentations, advertisement and journals. </a:t>
            </a:r>
            <a:r>
              <a:rPr lang="en-US" sz="1400" dirty="0">
                <a:ea typeface="Times"/>
                <a:cs typeface="Times New Roman"/>
              </a:rPr>
              <a:t>To ensure all producers, partners, and the general public understand and support what NRCS and our partners will accomplish through our </a:t>
            </a:r>
            <a:r>
              <a:rPr lang="en-US" sz="1400" b="1" dirty="0">
                <a:ea typeface="Times"/>
                <a:cs typeface="Times New Roman"/>
              </a:rPr>
              <a:t>focus on “Soil Health,”</a:t>
            </a:r>
            <a:r>
              <a:rPr lang="en-US" sz="1400" dirty="0">
                <a:ea typeface="Times"/>
                <a:cs typeface="Times New Roman"/>
              </a:rPr>
              <a:t> each employee must ensure their understanding of the </a:t>
            </a:r>
            <a:r>
              <a:rPr lang="en-US" sz="1400" b="1" dirty="0">
                <a:ea typeface="Times"/>
                <a:cs typeface="Times New Roman"/>
              </a:rPr>
              <a:t>Guiding</a:t>
            </a:r>
            <a:r>
              <a:rPr lang="en-US" sz="1400" dirty="0">
                <a:ea typeface="Times"/>
                <a:cs typeface="Times New Roman"/>
              </a:rPr>
              <a:t> </a:t>
            </a:r>
            <a:r>
              <a:rPr lang="en-US" sz="1400" b="1" dirty="0" err="1">
                <a:ea typeface="Times"/>
                <a:cs typeface="Times New Roman"/>
              </a:rPr>
              <a:t>principless</a:t>
            </a:r>
            <a:r>
              <a:rPr lang="en-US" sz="1400" dirty="0">
                <a:ea typeface="Times"/>
                <a:cs typeface="Times New Roman"/>
              </a:rPr>
              <a:t> and how each principles builds on and complements the rest.  When these </a:t>
            </a:r>
            <a:r>
              <a:rPr lang="en-US" sz="1400" dirty="0" err="1">
                <a:ea typeface="Times"/>
                <a:cs typeface="Times New Roman"/>
              </a:rPr>
              <a:t>principless</a:t>
            </a:r>
            <a:r>
              <a:rPr lang="en-US" sz="1400" dirty="0">
                <a:ea typeface="Times"/>
                <a:cs typeface="Times New Roman"/>
              </a:rPr>
              <a:t> are followed, we should monitor </a:t>
            </a:r>
            <a:r>
              <a:rPr lang="en-US" sz="1400" b="1" dirty="0">
                <a:ea typeface="Times"/>
                <a:cs typeface="Times New Roman"/>
              </a:rPr>
              <a:t>key Indicators </a:t>
            </a:r>
            <a:r>
              <a:rPr lang="en-US" sz="1400" dirty="0">
                <a:ea typeface="Times"/>
                <a:cs typeface="Times New Roman"/>
              </a:rPr>
              <a:t>to track our soil health regeneration. We then should be able to use them in all communications and planning. </a:t>
            </a:r>
          </a:p>
          <a:p>
            <a:pPr>
              <a:lnSpc>
                <a:spcPct val="105000"/>
              </a:lnSpc>
              <a:spcAft>
                <a:spcPts val="634"/>
              </a:spcAft>
            </a:pPr>
            <a:r>
              <a:rPr lang="en-US" sz="1400" dirty="0">
                <a:ea typeface="Times"/>
                <a:cs typeface="Times New Roman"/>
              </a:rPr>
              <a:t>We have a great responsibility to  broaden and strengthen this foundational understanding through a consistent message and sound logic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CE77C-428F-400F-87C2-1117975446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751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10</a:t>
            </a:fld>
            <a:endParaRPr lang="en-US"/>
          </a:p>
        </p:txBody>
      </p:sp>
    </p:spTree>
    <p:extLst>
      <p:ext uri="{BB962C8B-B14F-4D97-AF65-F5344CB8AC3E}">
        <p14:creationId xmlns:p14="http://schemas.microsoft.com/office/powerpoint/2010/main" val="1121160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11</a:t>
            </a:fld>
            <a:endParaRPr lang="en-US"/>
          </a:p>
        </p:txBody>
      </p:sp>
    </p:spTree>
    <p:extLst>
      <p:ext uri="{BB962C8B-B14F-4D97-AF65-F5344CB8AC3E}">
        <p14:creationId xmlns:p14="http://schemas.microsoft.com/office/powerpoint/2010/main" val="513999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12</a:t>
            </a:fld>
            <a:endParaRPr lang="en-US"/>
          </a:p>
        </p:txBody>
      </p:sp>
    </p:spTree>
    <p:extLst>
      <p:ext uri="{BB962C8B-B14F-4D97-AF65-F5344CB8AC3E}">
        <p14:creationId xmlns:p14="http://schemas.microsoft.com/office/powerpoint/2010/main" val="3971071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helps frame the need of the US Cotton Trust Protocol. Lots of brands have sustainable cotton sourcing goals. The Protocol will help US cotton remain part of these major brand/retailers sustainable cotton sourcing strategies. </a:t>
            </a:r>
            <a:r>
              <a:rPr lang="en-US" dirty="0">
                <a:solidFill>
                  <a:srgbClr val="FF00FF"/>
                </a:solidFill>
              </a:rPr>
              <a:t/>
            </a:r>
            <a:br>
              <a:rPr lang="en-US" dirty="0">
                <a:solidFill>
                  <a:srgbClr val="FF00FF"/>
                </a:solidFill>
              </a:rPr>
            </a:br>
            <a:endParaRPr lang="en-US" dirty="0">
              <a:solidFill>
                <a:srgbClr val="FF00FF"/>
              </a:solidFill>
            </a:endParaRPr>
          </a:p>
          <a:p>
            <a:r>
              <a:rPr lang="en-US" dirty="0"/>
              <a:t>Marks and Spenser</a:t>
            </a:r>
            <a:r>
              <a:rPr lang="en-US" baseline="0" dirty="0"/>
              <a:t> – 2019 - </a:t>
            </a:r>
            <a:r>
              <a:rPr lang="en-US" dirty="0">
                <a:hlinkClick r:id="rId3"/>
              </a:rPr>
              <a:t>https://www.gq-magazine.co.uk/gallery/marks-and-spencer-sustainable-cotton</a:t>
            </a:r>
            <a:endParaRPr lang="en-US" dirty="0"/>
          </a:p>
          <a:p>
            <a:r>
              <a:rPr lang="en-US" dirty="0"/>
              <a:t>Ralph Lauren – 100%</a:t>
            </a:r>
            <a:r>
              <a:rPr lang="en-US" baseline="0" dirty="0"/>
              <a:t> by 2025- </a:t>
            </a:r>
            <a:r>
              <a:rPr lang="en-US" dirty="0">
                <a:hlinkClick r:id="rId4"/>
              </a:rPr>
              <a:t>https://www.foxnews.com/lifestyle/ralph-lauren-polo-shirts-recycled-plastic-bottles-earth</a:t>
            </a:r>
            <a:endParaRPr lang="en-US" dirty="0"/>
          </a:p>
          <a:p>
            <a:r>
              <a:rPr lang="en-US" dirty="0"/>
              <a:t>Levi’s – 100% by 2020 - </a:t>
            </a:r>
            <a:r>
              <a:rPr lang="en-US" dirty="0">
                <a:hlinkClick r:id="rId5"/>
              </a:rPr>
              <a:t>https://www.levi.com/US/en_US/features/sustainability</a:t>
            </a:r>
            <a:endParaRPr lang="en-US" dirty="0"/>
          </a:p>
          <a:p>
            <a:r>
              <a:rPr lang="en-US" dirty="0"/>
              <a:t>Wrangler – 100% by 2025 - </a:t>
            </a:r>
            <a:r>
              <a:rPr lang="en-US" dirty="0">
                <a:hlinkClick r:id="rId6"/>
              </a:rPr>
              <a:t>https://www.wrangler.com/sustainability.html</a:t>
            </a:r>
            <a:endParaRPr lang="en-US" dirty="0"/>
          </a:p>
          <a:p>
            <a:endParaRPr lang="en-US" dirty="0"/>
          </a:p>
        </p:txBody>
      </p:sp>
      <p:sp>
        <p:nvSpPr>
          <p:cNvPr id="4" name="Slide Number Placeholder 3"/>
          <p:cNvSpPr>
            <a:spLocks noGrp="1"/>
          </p:cNvSpPr>
          <p:nvPr>
            <p:ph type="sldNum" sz="quarter" idx="10"/>
          </p:nvPr>
        </p:nvSpPr>
        <p:spPr/>
        <p:txBody>
          <a:bodyPr/>
          <a:lstStyle/>
          <a:p>
            <a:fld id="{73AD9833-E302-4AC7-8806-B00E1A2AA737}" type="slidenum">
              <a:rPr lang="en-US" smtClean="0"/>
              <a:t>13</a:t>
            </a:fld>
            <a:endParaRPr lang="en-US" dirty="0"/>
          </a:p>
        </p:txBody>
      </p:sp>
    </p:spTree>
    <p:extLst>
      <p:ext uri="{BB962C8B-B14F-4D97-AF65-F5344CB8AC3E}">
        <p14:creationId xmlns:p14="http://schemas.microsoft.com/office/powerpoint/2010/main" val="373718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14</a:t>
            </a:fld>
            <a:endParaRPr lang="en-US"/>
          </a:p>
        </p:txBody>
      </p:sp>
    </p:spTree>
    <p:extLst>
      <p:ext uri="{BB962C8B-B14F-4D97-AF65-F5344CB8AC3E}">
        <p14:creationId xmlns:p14="http://schemas.microsoft.com/office/powerpoint/2010/main" val="2376187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5A5FA36-6898-4BC9-94C5-4B37DC79F7E4}" type="slidenum">
              <a:rPr lang="en-US">
                <a:latin typeface="Arial" pitchFamily="34" charset="0"/>
              </a:rPr>
              <a:pPr/>
              <a:t>15</a:t>
            </a:fld>
            <a:endParaRPr lang="en-US">
              <a:latin typeface="Arial" pitchFamily="34" charset="0"/>
            </a:endParaRPr>
          </a:p>
        </p:txBody>
      </p:sp>
      <p:sp>
        <p:nvSpPr>
          <p:cNvPr id="77827" name="Rectangle 7"/>
          <p:cNvSpPr txBox="1">
            <a:spLocks noGrp="1" noChangeArrowheads="1"/>
          </p:cNvSpPr>
          <p:nvPr/>
        </p:nvSpPr>
        <p:spPr bwMode="auto">
          <a:xfrm>
            <a:off x="3886200" y="8831580"/>
            <a:ext cx="2971800" cy="464820"/>
          </a:xfrm>
          <a:prstGeom prst="rect">
            <a:avLst/>
          </a:prstGeom>
          <a:noFill/>
          <a:ln w="9525">
            <a:noFill/>
            <a:miter lim="800000"/>
            <a:headEnd/>
            <a:tailEnd/>
          </a:ln>
        </p:spPr>
        <p:txBody>
          <a:bodyPr lIns="92296" tIns="46148" rIns="92296" bIns="46148" anchor="b"/>
          <a:lstStyle/>
          <a:p>
            <a:pPr algn="r" defTabSz="923925" eaLnBrk="0" hangingPunct="0"/>
            <a:fld id="{6A808802-B6F9-439D-9CA4-CA86B78850B8}" type="slidenum">
              <a:rPr lang="en-US" sz="1200">
                <a:latin typeface="Times New Roman" pitchFamily="18" charset="0"/>
              </a:rPr>
              <a:pPr algn="r" defTabSz="923925" eaLnBrk="0" hangingPunct="0"/>
              <a:t>15</a:t>
            </a:fld>
            <a:endParaRPr lang="en-US" sz="1200">
              <a:latin typeface="Times New Roman" pitchFamily="18" charset="0"/>
            </a:endParaRPr>
          </a:p>
        </p:txBody>
      </p:sp>
      <p:sp>
        <p:nvSpPr>
          <p:cNvPr id="77828" name="Rectangle 2"/>
          <p:cNvSpPr>
            <a:spLocks noChangeArrowheads="1"/>
          </p:cNvSpPr>
          <p:nvPr/>
        </p:nvSpPr>
        <p:spPr bwMode="auto">
          <a:xfrm>
            <a:off x="3886200" y="0"/>
            <a:ext cx="2971800" cy="464820"/>
          </a:xfrm>
          <a:prstGeom prst="rect">
            <a:avLst/>
          </a:prstGeom>
          <a:noFill/>
          <a:ln w="12700">
            <a:noFill/>
            <a:miter lim="800000"/>
            <a:headEnd/>
            <a:tailEnd/>
          </a:ln>
        </p:spPr>
        <p:txBody>
          <a:bodyPr wrap="none" lIns="88404" tIns="44202" rIns="88404" bIns="44202" anchor="ctr"/>
          <a:lstStyle/>
          <a:p>
            <a:pPr algn="l" defTabSz="884238" eaLnBrk="0" hangingPunct="0"/>
            <a:endParaRPr lang="en-US" sz="1700"/>
          </a:p>
        </p:txBody>
      </p:sp>
      <p:sp>
        <p:nvSpPr>
          <p:cNvPr id="77829" name="Rectangle 3"/>
          <p:cNvSpPr>
            <a:spLocks noChangeArrowheads="1"/>
          </p:cNvSpPr>
          <p:nvPr/>
        </p:nvSpPr>
        <p:spPr bwMode="auto">
          <a:xfrm>
            <a:off x="0" y="8831580"/>
            <a:ext cx="2971800" cy="464820"/>
          </a:xfrm>
          <a:prstGeom prst="rect">
            <a:avLst/>
          </a:prstGeom>
          <a:noFill/>
          <a:ln w="12700">
            <a:noFill/>
            <a:miter lim="800000"/>
            <a:headEnd/>
            <a:tailEnd/>
          </a:ln>
        </p:spPr>
        <p:txBody>
          <a:bodyPr wrap="none" lIns="88404" tIns="44202" rIns="88404" bIns="44202" anchor="ctr"/>
          <a:lstStyle/>
          <a:p>
            <a:pPr algn="l" defTabSz="884238" eaLnBrk="0" hangingPunct="0"/>
            <a:endParaRPr lang="en-US" sz="1700"/>
          </a:p>
        </p:txBody>
      </p:sp>
      <p:sp>
        <p:nvSpPr>
          <p:cNvPr id="77830" name="Rectangle 4"/>
          <p:cNvSpPr>
            <a:spLocks noChangeArrowheads="1"/>
          </p:cNvSpPr>
          <p:nvPr/>
        </p:nvSpPr>
        <p:spPr bwMode="auto">
          <a:xfrm>
            <a:off x="0" y="0"/>
            <a:ext cx="2971800" cy="464820"/>
          </a:xfrm>
          <a:prstGeom prst="rect">
            <a:avLst/>
          </a:prstGeom>
          <a:noFill/>
          <a:ln w="12700">
            <a:noFill/>
            <a:miter lim="800000"/>
            <a:headEnd/>
            <a:tailEnd/>
          </a:ln>
        </p:spPr>
        <p:txBody>
          <a:bodyPr wrap="none" lIns="88404" tIns="44202" rIns="88404" bIns="44202" anchor="ctr"/>
          <a:lstStyle/>
          <a:p>
            <a:pPr algn="l" defTabSz="884238" eaLnBrk="0" hangingPunct="0"/>
            <a:endParaRPr lang="en-US" sz="1700"/>
          </a:p>
        </p:txBody>
      </p:sp>
      <p:sp>
        <p:nvSpPr>
          <p:cNvPr id="77831" name="Rectangle 5"/>
          <p:cNvSpPr>
            <a:spLocks noGrp="1" noRot="1" noChangeAspect="1" noChangeArrowheads="1" noTextEdit="1"/>
          </p:cNvSpPr>
          <p:nvPr>
            <p:ph type="sldImg"/>
          </p:nvPr>
        </p:nvSpPr>
        <p:spPr>
          <a:xfrm>
            <a:off x="1112838" y="703263"/>
            <a:ext cx="4630737" cy="3473450"/>
          </a:xfrm>
          <a:ln/>
        </p:spPr>
      </p:sp>
      <p:sp>
        <p:nvSpPr>
          <p:cNvPr id="77832" name="Rectangle 6"/>
          <p:cNvSpPr>
            <a:spLocks noGrp="1" noChangeArrowheads="1"/>
          </p:cNvSpPr>
          <p:nvPr>
            <p:ph type="body" idx="1"/>
          </p:nvPr>
        </p:nvSpPr>
        <p:spPr>
          <a:xfrm>
            <a:off x="914400" y="4414177"/>
            <a:ext cx="5029200" cy="4184993"/>
          </a:xfrm>
          <a:noFill/>
          <a:ln/>
        </p:spPr>
        <p:txBody>
          <a:bodyPr lIns="92296" tIns="46148" rIns="92296" bIns="46148"/>
          <a:lstStyle/>
          <a:p>
            <a:pPr eaLnBrk="1" hangingPunct="1"/>
            <a:r>
              <a:rPr lang="en-US">
                <a:latin typeface="Arial" pitchFamily="34" charset="0"/>
              </a:rPr>
              <a:t>Biological properties - earthworm numbers, and other animal activities that are important in soil development and fertility, soil respiration, pitfall trapping, microbial biomass, cotton strip assay, soil food web structure, etc.</a:t>
            </a:r>
          </a:p>
          <a:p>
            <a:pPr eaLnBrk="1" hangingPunct="1"/>
            <a:endParaRPr lang="en-US">
              <a:latin typeface="Arial" pitchFamily="34" charset="0"/>
            </a:endParaRPr>
          </a:p>
        </p:txBody>
      </p:sp>
    </p:spTree>
    <p:extLst>
      <p:ext uri="{BB962C8B-B14F-4D97-AF65-F5344CB8AC3E}">
        <p14:creationId xmlns:p14="http://schemas.microsoft.com/office/powerpoint/2010/main" val="1869145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47036-3BB0-4C63-96A9-CC268C391921}" type="slidenum">
              <a:rPr lang="en-US" altLang="en-US"/>
              <a:pPr/>
              <a:t>16</a:t>
            </a:fld>
            <a:endParaRPr lang="en-US" altLang="en-US"/>
          </a:p>
        </p:txBody>
      </p:sp>
      <p:sp>
        <p:nvSpPr>
          <p:cNvPr id="389122" name="Rectangle 2"/>
          <p:cNvSpPr>
            <a:spLocks noGrp="1" noRot="1" noChangeAspect="1" noChangeArrowheads="1" noTextEdit="1"/>
          </p:cNvSpPr>
          <p:nvPr>
            <p:ph type="sldImg"/>
          </p:nvPr>
        </p:nvSpPr>
        <p:spPr>
          <a:xfrm>
            <a:off x="1104900" y="698500"/>
            <a:ext cx="4648200" cy="3486150"/>
          </a:xfrm>
          <a:ln/>
        </p:spPr>
      </p:sp>
      <p:sp>
        <p:nvSpPr>
          <p:cNvPr id="389123" name="Rectangle 3"/>
          <p:cNvSpPr>
            <a:spLocks noGrp="1" noChangeArrowheads="1"/>
          </p:cNvSpPr>
          <p:nvPr>
            <p:ph type="body" idx="1"/>
          </p:nvPr>
        </p:nvSpPr>
        <p:spPr>
          <a:xfrm>
            <a:off x="913158" y="4416426"/>
            <a:ext cx="5031685" cy="4181475"/>
          </a:xfrm>
        </p:spPr>
        <p:txBody>
          <a:bodyPr/>
          <a:lstStyle/>
          <a:p>
            <a:r>
              <a:rPr lang="en-US" altLang="en-US" dirty="0"/>
              <a:t>An average soil is composed of mineral matter, organic matter, and pore space, which may be occupied by air and/or water. The percentage of these four components can vary depending on how and where the soils were formed. </a:t>
            </a:r>
          </a:p>
          <a:p>
            <a:endParaRPr lang="en-US" altLang="en-US" dirty="0"/>
          </a:p>
          <a:p>
            <a:r>
              <a:rPr lang="en-US" altLang="en-US" dirty="0"/>
              <a:t>50% solids and 50% pore space; obviously, these are mixed in a natural environment and fluctuate greatly throughout the year.</a:t>
            </a:r>
          </a:p>
        </p:txBody>
      </p:sp>
    </p:spTree>
    <p:extLst>
      <p:ext uri="{BB962C8B-B14F-4D97-AF65-F5344CB8AC3E}">
        <p14:creationId xmlns:p14="http://schemas.microsoft.com/office/powerpoint/2010/main" val="2774656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17</a:t>
            </a:fld>
            <a:endParaRPr lang="en-US"/>
          </a:p>
        </p:txBody>
      </p:sp>
    </p:spTree>
    <p:extLst>
      <p:ext uri="{BB962C8B-B14F-4D97-AF65-F5344CB8AC3E}">
        <p14:creationId xmlns:p14="http://schemas.microsoft.com/office/powerpoint/2010/main" val="1368238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A1BD4-1506-4713-B74A-9F76B5550216}" type="slidenum">
              <a:rPr lang="en-US" smtClean="0"/>
              <a:t>18</a:t>
            </a:fld>
            <a:endParaRPr lang="en-US"/>
          </a:p>
        </p:txBody>
      </p:sp>
    </p:spTree>
    <p:extLst>
      <p:ext uri="{BB962C8B-B14F-4D97-AF65-F5344CB8AC3E}">
        <p14:creationId xmlns:p14="http://schemas.microsoft.com/office/powerpoint/2010/main" val="318982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p:spPr>
        <p:txBody>
          <a:bodyPr/>
          <a:lstStyle/>
          <a:p>
            <a:r>
              <a:rPr lang="en-US" altLang="en-US" dirty="0"/>
              <a:t>When we speak of soil health, we are talking about improving the capacity of soil to function as a vital, living ecosystem that sustains plants, animals, and humans.</a:t>
            </a:r>
          </a:p>
          <a:p>
            <a:endParaRPr lang="en-US" altLang="en-US" dirty="0"/>
          </a:p>
          <a:p>
            <a:r>
              <a:rPr lang="en-US" altLang="en-US" dirty="0"/>
              <a:t>This definition focuses our efforts on the importance of managing soils in a way that ensures they are sustainable for future generations. </a:t>
            </a:r>
          </a:p>
        </p:txBody>
      </p:sp>
      <p:sp>
        <p:nvSpPr>
          <p:cNvPr id="103428" name="Slide Number Placeholder 3"/>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28663" indent="-279400">
              <a:defRPr sz="3200">
                <a:solidFill>
                  <a:schemeClr val="tx1"/>
                </a:solidFill>
                <a:latin typeface="Arial" panose="020B0604020202020204" pitchFamily="34" charset="0"/>
              </a:defRPr>
            </a:lvl2pPr>
            <a:lvl3pPr marL="1120775" indent="-223838">
              <a:defRPr sz="3200">
                <a:solidFill>
                  <a:schemeClr val="tx1"/>
                </a:solidFill>
                <a:latin typeface="Arial" panose="020B0604020202020204" pitchFamily="34" charset="0"/>
              </a:defRPr>
            </a:lvl3pPr>
            <a:lvl4pPr marL="1570038" indent="-223838">
              <a:defRPr sz="3200">
                <a:solidFill>
                  <a:schemeClr val="tx1"/>
                </a:solidFill>
                <a:latin typeface="Arial" panose="020B0604020202020204" pitchFamily="34" charset="0"/>
              </a:defRPr>
            </a:lvl4pPr>
            <a:lvl5pPr marL="2017713" indent="-223838">
              <a:defRPr sz="3200">
                <a:solidFill>
                  <a:schemeClr val="tx1"/>
                </a:solidFill>
                <a:latin typeface="Arial" panose="020B0604020202020204" pitchFamily="34" charset="0"/>
              </a:defRPr>
            </a:lvl5pPr>
            <a:lvl6pPr marL="2474913" indent="-223838" eaLnBrk="0" fontAlgn="base" hangingPunct="0">
              <a:spcBef>
                <a:spcPct val="0"/>
              </a:spcBef>
              <a:spcAft>
                <a:spcPct val="0"/>
              </a:spcAft>
              <a:defRPr sz="3200">
                <a:solidFill>
                  <a:schemeClr val="tx1"/>
                </a:solidFill>
                <a:latin typeface="Arial" panose="020B0604020202020204" pitchFamily="34" charset="0"/>
              </a:defRPr>
            </a:lvl6pPr>
            <a:lvl7pPr marL="2932113" indent="-223838" eaLnBrk="0" fontAlgn="base" hangingPunct="0">
              <a:spcBef>
                <a:spcPct val="0"/>
              </a:spcBef>
              <a:spcAft>
                <a:spcPct val="0"/>
              </a:spcAft>
              <a:defRPr sz="3200">
                <a:solidFill>
                  <a:schemeClr val="tx1"/>
                </a:solidFill>
                <a:latin typeface="Arial" panose="020B0604020202020204" pitchFamily="34" charset="0"/>
              </a:defRPr>
            </a:lvl7pPr>
            <a:lvl8pPr marL="3389313" indent="-223838" eaLnBrk="0" fontAlgn="base" hangingPunct="0">
              <a:spcBef>
                <a:spcPct val="0"/>
              </a:spcBef>
              <a:spcAft>
                <a:spcPct val="0"/>
              </a:spcAft>
              <a:defRPr sz="3200">
                <a:solidFill>
                  <a:schemeClr val="tx1"/>
                </a:solidFill>
                <a:latin typeface="Arial" panose="020B0604020202020204" pitchFamily="34" charset="0"/>
              </a:defRPr>
            </a:lvl8pPr>
            <a:lvl9pPr marL="3846513" indent="-223838" eaLnBrk="0" fontAlgn="base" hangingPunct="0">
              <a:spcBef>
                <a:spcPct val="0"/>
              </a:spcBef>
              <a:spcAft>
                <a:spcPct val="0"/>
              </a:spcAft>
              <a:defRPr sz="3200">
                <a:solidFill>
                  <a:schemeClr val="tx1"/>
                </a:solidFill>
                <a:latin typeface="Arial" panose="020B0604020202020204" pitchFamily="34" charset="0"/>
              </a:defRPr>
            </a:lvl9pPr>
          </a:lstStyle>
          <a:p>
            <a:fld id="{4748FB11-CE4A-4D55-9094-7EDF449E0522}" type="slidenum">
              <a:rPr lang="en-US" altLang="en-US" sz="1200">
                <a:solidFill>
                  <a:srgbClr val="000000"/>
                </a:solidFill>
                <a:latin typeface="Times New Roman" panose="02020603050405020304" pitchFamily="18" charset="0"/>
              </a:rPr>
              <a:pPr/>
              <a:t>19</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98008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2</a:t>
            </a:fld>
            <a:endParaRPr lang="en-US"/>
          </a:p>
        </p:txBody>
      </p:sp>
    </p:spTree>
    <p:extLst>
      <p:ext uri="{BB962C8B-B14F-4D97-AF65-F5344CB8AC3E}">
        <p14:creationId xmlns:p14="http://schemas.microsoft.com/office/powerpoint/2010/main" val="2803139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5925" y="314325"/>
            <a:ext cx="3265488" cy="2449513"/>
          </a:xfrm>
        </p:spPr>
      </p:sp>
      <p:sp>
        <p:nvSpPr>
          <p:cNvPr id="3" name="Notes Placeholder 2"/>
          <p:cNvSpPr>
            <a:spLocks noGrp="1"/>
          </p:cNvSpPr>
          <p:nvPr>
            <p:ph type="body" idx="1"/>
          </p:nvPr>
        </p:nvSpPr>
        <p:spPr>
          <a:xfrm>
            <a:off x="318053" y="2911840"/>
            <a:ext cx="6679096" cy="6207635"/>
          </a:xfrm>
        </p:spPr>
        <p:txBody>
          <a:bodyPr>
            <a:noAutofit/>
          </a:bodyPr>
          <a:lstStyle/>
          <a:p>
            <a:pPr>
              <a:spcAft>
                <a:spcPts val="311"/>
              </a:spcAft>
            </a:pPr>
            <a:r>
              <a:rPr lang="en-US" dirty="0">
                <a:latin typeface="Arial" charset="0"/>
              </a:rPr>
              <a:t>This is the definition of Soil health we are using.  The term “Health” was purposely chosen instead of “quality”.  </a:t>
            </a:r>
          </a:p>
          <a:p>
            <a:pPr marL="243708" lvl="1" indent="-243708">
              <a:spcAft>
                <a:spcPts val="311"/>
              </a:spcAft>
              <a:buFont typeface="Arial" panose="020B0604020202020204" pitchFamily="34" charset="0"/>
              <a:buChar char="•"/>
            </a:pPr>
            <a:r>
              <a:rPr lang="en-US" dirty="0">
                <a:latin typeface="Arial" charset="0"/>
              </a:rPr>
              <a:t>Quality implies analysis and quantifying</a:t>
            </a:r>
          </a:p>
          <a:p>
            <a:pPr marL="243708" lvl="1" indent="-243708">
              <a:spcAft>
                <a:spcPts val="622"/>
              </a:spcAft>
              <a:buFont typeface="Arial" panose="020B0604020202020204" pitchFamily="34" charset="0"/>
              <a:buChar char="•"/>
            </a:pPr>
            <a:r>
              <a:rPr lang="en-US" dirty="0">
                <a:latin typeface="Arial" charset="0"/>
              </a:rPr>
              <a:t>Health implies management actions that leads to a condition or state, there is something that can be done to change it in a positive trend</a:t>
            </a:r>
          </a:p>
          <a:p>
            <a:pPr>
              <a:spcAft>
                <a:spcPts val="622"/>
              </a:spcAft>
            </a:pPr>
            <a:r>
              <a:rPr lang="en-US" b="1" dirty="0">
                <a:latin typeface="Arial" charset="0"/>
              </a:rPr>
              <a:t>The key to the definition is that soil health is:</a:t>
            </a:r>
          </a:p>
          <a:p>
            <a:pPr marL="240414" lvl="1" indent="-240414">
              <a:spcAft>
                <a:spcPts val="311"/>
              </a:spcAft>
              <a:buFont typeface="+mj-lt"/>
              <a:buAutoNum type="arabicPeriod"/>
            </a:pPr>
            <a:r>
              <a:rPr lang="en-US" dirty="0">
                <a:latin typeface="Arial" charset="0"/>
              </a:rPr>
              <a:t>Continued capacity—implies rejuvenation and then sustainability</a:t>
            </a:r>
          </a:p>
          <a:p>
            <a:pPr marL="240414" lvl="1" indent="-240414">
              <a:spcAft>
                <a:spcPts val="311"/>
              </a:spcAft>
              <a:buFont typeface="+mj-lt"/>
              <a:buAutoNum type="arabicPeriod"/>
            </a:pPr>
            <a:r>
              <a:rPr lang="en-US" dirty="0">
                <a:latin typeface="Arial" charset="0"/>
              </a:rPr>
              <a:t>Soil is a living ecosystem– folks need to recognize the ground beneath them is a living ecosystem</a:t>
            </a:r>
          </a:p>
          <a:p>
            <a:pPr marL="240414" lvl="1" indent="-240414">
              <a:spcAft>
                <a:spcPts val="311"/>
              </a:spcAft>
              <a:buFont typeface="+mj-lt"/>
              <a:buAutoNum type="arabicPeriod"/>
            </a:pPr>
            <a:r>
              <a:rPr lang="en-US" dirty="0">
                <a:latin typeface="Arial" charset="0"/>
              </a:rPr>
              <a:t>Soil function – soils need to provide the basic functions below in order for food &amp; fiber production to meet the demands in slide 1</a:t>
            </a:r>
          </a:p>
          <a:p>
            <a:pPr marL="474242" lvl="2" indent="-230534">
              <a:spcAft>
                <a:spcPts val="311"/>
              </a:spcAft>
              <a:buFont typeface="+mj-lt"/>
              <a:buAutoNum type="alphaLcParenR"/>
            </a:pPr>
            <a:r>
              <a:rPr lang="en-US" dirty="0">
                <a:latin typeface="Arial" charset="0"/>
              </a:rPr>
              <a:t>Nutrient Cycling - Soil stores, moderates the release of, and cycles nutrients and other elements. During these biogeochemical processes, analogous to the water cycle, nutrients can be transformed into plant available forms, held in the soil, or even lost to air or water.</a:t>
            </a:r>
          </a:p>
          <a:p>
            <a:pPr marL="474242" lvl="2" indent="-230534">
              <a:spcAft>
                <a:spcPts val="311"/>
              </a:spcAft>
              <a:buFont typeface="+mj-lt"/>
              <a:buAutoNum type="alphaLcParenR"/>
            </a:pPr>
            <a:r>
              <a:rPr lang="en-US" dirty="0">
                <a:latin typeface="Arial" charset="0"/>
              </a:rPr>
              <a:t>Water Relations - Soil can regulate the drainage, flow and storage of water and solutes, which includes nitrogen, phosphorus, pesticides, and other nutrients and compounds dissolved in the water. With proper functioning, soil partitions water for groundwater recharge and for use by plants and soil animals.</a:t>
            </a:r>
          </a:p>
          <a:p>
            <a:pPr marL="474242" lvl="2" indent="-230534">
              <a:spcAft>
                <a:spcPts val="311"/>
              </a:spcAft>
              <a:buFont typeface="+mj-lt"/>
              <a:buAutoNum type="alphaLcParenR"/>
            </a:pPr>
            <a:r>
              <a:rPr lang="en-US" dirty="0">
                <a:latin typeface="Arial" charset="0"/>
              </a:rPr>
              <a:t>Biodiversity and Habitat - Soil supports the growth of a variety of plants, animals, and soil microorganisms, usually by providing a diverse physical, chemical, and biological habitat. </a:t>
            </a:r>
          </a:p>
          <a:p>
            <a:pPr marL="474242" lvl="2" indent="-230534">
              <a:spcAft>
                <a:spcPts val="311"/>
              </a:spcAft>
              <a:buFont typeface="+mj-lt"/>
              <a:buAutoNum type="alphaLcParenR"/>
            </a:pPr>
            <a:r>
              <a:rPr lang="en-US" dirty="0">
                <a:latin typeface="Arial" charset="0"/>
              </a:rPr>
              <a:t>Filtering and Buffering - Soil acts as a filter to protect the quality of water, air, and other resources. Toxic compounds or excess nutrients can be degraded or otherwise made unavailable to plants and animals.</a:t>
            </a:r>
          </a:p>
          <a:p>
            <a:pPr marL="474242" lvl="2" indent="-230534">
              <a:spcAft>
                <a:spcPts val="311"/>
              </a:spcAft>
              <a:buFont typeface="+mj-lt"/>
              <a:buAutoNum type="alphaLcParenR"/>
            </a:pPr>
            <a:r>
              <a:rPr lang="en-US" dirty="0">
                <a:latin typeface="Arial" charset="0"/>
              </a:rPr>
              <a:t>Physical Stability and Support - Soil has the ability to maintain its porous structure to allow passage of air and water, withstand erosive forces, and provide a medium for plant roots. Soils also provide anchoring support for human structures and protect archeological treasures.</a:t>
            </a:r>
          </a:p>
        </p:txBody>
      </p:sp>
      <p:sp>
        <p:nvSpPr>
          <p:cNvPr id="4" name="Slide Number Placeholder 3"/>
          <p:cNvSpPr>
            <a:spLocks noGrp="1"/>
          </p:cNvSpPr>
          <p:nvPr>
            <p:ph type="sldNum" sz="quarter" idx="10"/>
          </p:nvPr>
        </p:nvSpPr>
        <p:spPr/>
        <p:txBody>
          <a:bodyPr/>
          <a:lstStyle/>
          <a:p>
            <a:fld id="{F642ECDE-402E-43AC-9376-2D9A06C84D52}"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934702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itchFamily="18" charset="0"/>
                <a:ea typeface="ＭＳ Ｐゴシック" charset="-128"/>
              </a:defRPr>
            </a:lvl1pPr>
            <a:lvl2pPr marL="742950" indent="-285750" defTabSz="930275">
              <a:defRPr sz="2400">
                <a:solidFill>
                  <a:schemeClr val="tx1"/>
                </a:solidFill>
                <a:latin typeface="Times New Roman" pitchFamily="18" charset="0"/>
                <a:ea typeface="ＭＳ Ｐゴシック" charset="-128"/>
              </a:defRPr>
            </a:lvl2pPr>
            <a:lvl3pPr marL="1143000" indent="-228600" defTabSz="930275">
              <a:defRPr sz="2400">
                <a:solidFill>
                  <a:schemeClr val="tx1"/>
                </a:solidFill>
                <a:latin typeface="Times New Roman" pitchFamily="18" charset="0"/>
                <a:ea typeface="ＭＳ Ｐゴシック" charset="-128"/>
              </a:defRPr>
            </a:lvl3pPr>
            <a:lvl4pPr marL="1600200" indent="-228600" defTabSz="930275">
              <a:defRPr sz="2400">
                <a:solidFill>
                  <a:schemeClr val="tx1"/>
                </a:solidFill>
                <a:latin typeface="Times New Roman" pitchFamily="18" charset="0"/>
                <a:ea typeface="ＭＳ Ｐゴシック" charset="-128"/>
              </a:defRPr>
            </a:lvl4pPr>
            <a:lvl5pPr marL="2057400" indent="-228600" defTabSz="930275">
              <a:defRPr sz="2400">
                <a:solidFill>
                  <a:schemeClr val="tx1"/>
                </a:solidFill>
                <a:latin typeface="Times New Roman" pitchFamily="18" charset="0"/>
                <a:ea typeface="ＭＳ Ｐゴシック" charset="-128"/>
              </a:defRPr>
            </a:lvl5pPr>
            <a:lvl6pPr marL="2514600" indent="-228600" algn="ctr" defTabSz="930275"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2971800" indent="-228600" algn="ctr" defTabSz="930275"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3429000" indent="-228600" algn="ctr" defTabSz="930275"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3886200" indent="-228600" algn="ctr" defTabSz="930275"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fld id="{580D2993-3234-473E-AAD4-9C1E3E03826A}" type="slidenum">
              <a:rPr lang="en-US" sz="1200" smtClean="0"/>
              <a:pPr/>
              <a:t>21</a:t>
            </a:fld>
            <a:endParaRPr lang="en-US" sz="1200"/>
          </a:p>
        </p:txBody>
      </p:sp>
      <p:sp>
        <p:nvSpPr>
          <p:cNvPr id="124931" name="Rectangle 2"/>
          <p:cNvSpPr>
            <a:spLocks noGrp="1" noRot="1" noChangeAspect="1" noChangeArrowheads="1" noTextEdit="1"/>
          </p:cNvSpPr>
          <p:nvPr>
            <p:ph type="sldImg"/>
          </p:nvPr>
        </p:nvSpPr>
        <p:spPr>
          <a:xfrm>
            <a:off x="1104900" y="696913"/>
            <a:ext cx="4648200" cy="348615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View the soil as habitat for microorganisms, just as you might view forests or fields as habitat for animals.  If we want to encourage a diverse and healthy habitat for microorganisms we must provide food, nutrients, proper aeration, pH, water, etc. Organisms</a:t>
            </a:r>
            <a:r>
              <a:rPr lang="en-US" baseline="0" dirty="0"/>
              <a:t> live in the </a:t>
            </a:r>
            <a:r>
              <a:rPr lang="en-US" baseline="0" dirty="0" err="1"/>
              <a:t>microscale</a:t>
            </a:r>
            <a:r>
              <a:rPr lang="en-US" baseline="0" dirty="0"/>
              <a:t> environments within and between soil particles.</a:t>
            </a:r>
            <a:endParaRPr lang="en-US" dirty="0"/>
          </a:p>
        </p:txBody>
      </p:sp>
    </p:spTree>
    <p:extLst>
      <p:ext uri="{BB962C8B-B14F-4D97-AF65-F5344CB8AC3E}">
        <p14:creationId xmlns:p14="http://schemas.microsoft.com/office/powerpoint/2010/main" val="2637775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itchFamily="18" charset="0"/>
                <a:ea typeface="ＭＳ Ｐゴシック" charset="-128"/>
              </a:defRPr>
            </a:lvl1pPr>
            <a:lvl2pPr marL="742950" indent="-285750" defTabSz="930275">
              <a:defRPr sz="2400">
                <a:solidFill>
                  <a:schemeClr val="tx1"/>
                </a:solidFill>
                <a:latin typeface="Times New Roman" pitchFamily="18" charset="0"/>
                <a:ea typeface="ＭＳ Ｐゴシック" charset="-128"/>
              </a:defRPr>
            </a:lvl2pPr>
            <a:lvl3pPr marL="1143000" indent="-228600" defTabSz="930275">
              <a:defRPr sz="2400">
                <a:solidFill>
                  <a:schemeClr val="tx1"/>
                </a:solidFill>
                <a:latin typeface="Times New Roman" pitchFamily="18" charset="0"/>
                <a:ea typeface="ＭＳ Ｐゴシック" charset="-128"/>
              </a:defRPr>
            </a:lvl3pPr>
            <a:lvl4pPr marL="1600200" indent="-228600" defTabSz="930275">
              <a:defRPr sz="2400">
                <a:solidFill>
                  <a:schemeClr val="tx1"/>
                </a:solidFill>
                <a:latin typeface="Times New Roman" pitchFamily="18" charset="0"/>
                <a:ea typeface="ＭＳ Ｐゴシック" charset="-128"/>
              </a:defRPr>
            </a:lvl4pPr>
            <a:lvl5pPr marL="2057400" indent="-228600" defTabSz="930275">
              <a:defRPr sz="2400">
                <a:solidFill>
                  <a:schemeClr val="tx1"/>
                </a:solidFill>
                <a:latin typeface="Times New Roman" pitchFamily="18" charset="0"/>
                <a:ea typeface="ＭＳ Ｐゴシック" charset="-128"/>
              </a:defRPr>
            </a:lvl5pPr>
            <a:lvl6pPr marL="2514600" indent="-228600" algn="ctr" defTabSz="930275"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2971800" indent="-228600" algn="ctr" defTabSz="930275"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3429000" indent="-228600" algn="ctr" defTabSz="930275"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3886200" indent="-228600" algn="ctr" defTabSz="930275"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fld id="{1FFB65C4-95A9-46B1-A5B9-B251C6AD6F7D}" type="slidenum">
              <a:rPr lang="en-US" sz="1200" smtClean="0"/>
              <a:pPr/>
              <a:t>22</a:t>
            </a:fld>
            <a:endParaRPr lang="en-US" sz="1200"/>
          </a:p>
        </p:txBody>
      </p:sp>
      <p:sp>
        <p:nvSpPr>
          <p:cNvPr id="121859" name="Rectangle 2"/>
          <p:cNvSpPr>
            <a:spLocks noGrp="1" noRot="1" noChangeAspect="1" noChangeArrowheads="1" noTextEdit="1"/>
          </p:cNvSpPr>
          <p:nvPr>
            <p:ph type="sldImg"/>
          </p:nvPr>
        </p:nvSpPr>
        <p:spPr>
          <a:xfrm>
            <a:off x="1104900" y="696913"/>
            <a:ext cx="4648200" cy="3486150"/>
          </a:xfrm>
          <a:ln/>
        </p:spPr>
      </p:sp>
      <p:sp>
        <p:nvSpPr>
          <p:cNvPr id="121860" name="Rectangle 3"/>
          <p:cNvSpPr>
            <a:spLocks noGrp="1" noChangeArrowheads="1"/>
          </p:cNvSpPr>
          <p:nvPr>
            <p:ph type="body" idx="1"/>
          </p:nvPr>
        </p:nvSpPr>
        <p:spPr>
          <a:xfrm>
            <a:off x="914815" y="4415790"/>
            <a:ext cx="502837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itchFamily="34" charset="0"/>
              <a:buChar char="•"/>
            </a:pPr>
            <a:r>
              <a:rPr lang="en-US" dirty="0"/>
              <a:t>Most people are familiar with the above-ground food web: Plants are eaten by herbivores are eaten by carnivores, and so on. But most plant matter is not eaten by herbivores; it is decomposed by the underground food web. </a:t>
            </a:r>
          </a:p>
          <a:p>
            <a:pPr marL="171450" indent="-171450">
              <a:buFont typeface="Arial" pitchFamily="34" charset="0"/>
              <a:buChar char="•"/>
            </a:pPr>
            <a:r>
              <a:rPr lang="en-US" dirty="0"/>
              <a:t>Soil Foodweb</a:t>
            </a:r>
            <a:r>
              <a:rPr lang="en-US" baseline="0" dirty="0"/>
              <a:t> is a community of organisms living all or part of their lives in the soil</a:t>
            </a:r>
          </a:p>
          <a:p>
            <a:pPr marL="171450" indent="-171450">
              <a:buFont typeface="Arial" pitchFamily="34" charset="0"/>
              <a:buChar char="•"/>
            </a:pPr>
            <a:r>
              <a:rPr lang="en-US" baseline="0" dirty="0"/>
              <a:t>Foodweb diagram shows a series of conversions of energy (arrows) and nutrients as one organism eats another</a:t>
            </a:r>
          </a:p>
          <a:p>
            <a:pPr marL="171450" indent="-171450">
              <a:buFont typeface="Arial" pitchFamily="34" charset="0"/>
              <a:buChar char="•"/>
            </a:pPr>
            <a:r>
              <a:rPr lang="en-US" baseline="0" dirty="0"/>
              <a:t>Foodweb fueled by primary producers (</a:t>
            </a:r>
            <a:r>
              <a:rPr lang="en-US" baseline="0" dirty="0" err="1"/>
              <a:t>Photosynthesisers</a:t>
            </a:r>
            <a:r>
              <a:rPr lang="en-US" baseline="0" dirty="0"/>
              <a:t>): plants, lichens, moss, bacteria, algae that use the sun’s energy to fix carbon dioxide</a:t>
            </a:r>
          </a:p>
          <a:p>
            <a:pPr marL="171450" indent="-171450">
              <a:buFont typeface="Arial" pitchFamily="34" charset="0"/>
              <a:buChar char="•"/>
            </a:pPr>
            <a:r>
              <a:rPr lang="en-US" baseline="0" dirty="0"/>
              <a:t>Most other soil organisms get their energy and carbon by consuming other organic compounds, organisms and waste by-products</a:t>
            </a:r>
          </a:p>
          <a:p>
            <a:pPr marL="171450" indent="-171450">
              <a:buFont typeface="Arial" pitchFamily="34" charset="0"/>
              <a:buChar char="•"/>
            </a:pPr>
            <a:r>
              <a:rPr lang="en-US" dirty="0"/>
              <a:t>All plants</a:t>
            </a:r>
            <a:r>
              <a:rPr lang="en-US" baseline="0" dirty="0"/>
              <a:t> (grass, trees, shrubs, agricultural crops)</a:t>
            </a:r>
            <a:r>
              <a:rPr lang="en-US" dirty="0"/>
              <a:t> depend on the soil food web for their nutrition.</a:t>
            </a:r>
          </a:p>
          <a:p>
            <a:endParaRPr lang="en-US" dirty="0"/>
          </a:p>
          <a:p>
            <a:r>
              <a:rPr lang="en-US" dirty="0"/>
              <a:t>File name: A-3 (145KB).   (Also fw.jpg 574K, and fwb.jpg at 422K)</a:t>
            </a:r>
          </a:p>
          <a:p>
            <a:r>
              <a:rPr lang="en-US" dirty="0"/>
              <a:t>Image courtesy of the USDA-NRCS.</a:t>
            </a:r>
          </a:p>
          <a:p>
            <a:endParaRPr lang="en-US" dirty="0"/>
          </a:p>
        </p:txBody>
      </p:sp>
    </p:spTree>
    <p:extLst>
      <p:ext uri="{BB962C8B-B14F-4D97-AF65-F5344CB8AC3E}">
        <p14:creationId xmlns:p14="http://schemas.microsoft.com/office/powerpoint/2010/main" val="3321634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90B4D36-6619-4C83-A80B-D21D31CDDD93}" type="slidenum">
              <a:rPr lang="en-US" smtClean="0">
                <a:solidFill>
                  <a:prstClr val="black"/>
                </a:solidFill>
              </a:rPr>
              <a:pPr/>
              <a:t>23</a:t>
            </a:fld>
            <a:endParaRPr lang="en-US">
              <a:solidFill>
                <a:prstClr val="black"/>
              </a:solidFill>
            </a:endParaRPr>
          </a:p>
        </p:txBody>
      </p:sp>
      <p:sp>
        <p:nvSpPr>
          <p:cNvPr id="81923" name="Rectangle 2"/>
          <p:cNvSpPr>
            <a:spLocks noGrp="1" noRot="1" noChangeAspect="1" noChangeArrowheads="1" noTextEdit="1"/>
          </p:cNvSpPr>
          <p:nvPr>
            <p:ph type="sldImg"/>
          </p:nvPr>
        </p:nvSpPr>
        <p:spPr>
          <a:xfrm>
            <a:off x="1265238" y="727075"/>
            <a:ext cx="4783137" cy="3587750"/>
          </a:xfrm>
          <a:ln/>
        </p:spPr>
      </p:sp>
      <p:sp>
        <p:nvSpPr>
          <p:cNvPr id="81924" name="Rectangle 3"/>
          <p:cNvSpPr>
            <a:spLocks noGrp="1" noChangeArrowheads="1"/>
          </p:cNvSpPr>
          <p:nvPr>
            <p:ph type="body" idx="1"/>
          </p:nvPr>
        </p:nvSpPr>
        <p:spPr>
          <a:xfrm>
            <a:off x="974818" y="4560570"/>
            <a:ext cx="5365569" cy="4320540"/>
          </a:xfrm>
          <a:noFill/>
          <a:ln/>
        </p:spPr>
        <p:txBody>
          <a:bodyPr/>
          <a:lstStyle/>
          <a:p>
            <a:pPr>
              <a:lnSpc>
                <a:spcPct val="105000"/>
              </a:lnSpc>
              <a:spcAft>
                <a:spcPts val="634"/>
              </a:spcAft>
            </a:pPr>
            <a:r>
              <a:rPr lang="en-US" sz="1400" b="1" dirty="0"/>
              <a:t>Simulated</a:t>
            </a:r>
            <a:r>
              <a:rPr lang="en-US" sz="1400" dirty="0"/>
              <a:t> total soil carbon changes (0 - 20 cm depth) from 1907 to 1990 for the central U.S. corn belt and a portion of the Great Plains.  This indicates that soil organic carbon levels dropped to 53% of </a:t>
            </a:r>
            <a:r>
              <a:rPr lang="en-US" sz="1400" dirty="0" err="1"/>
              <a:t>precultivation</a:t>
            </a:r>
            <a:r>
              <a:rPr lang="en-US" sz="1400" dirty="0"/>
              <a:t> levels in the 1960s and </a:t>
            </a:r>
            <a:r>
              <a:rPr lang="en-US" sz="1400" b="1" dirty="0"/>
              <a:t>increased subsequently </a:t>
            </a:r>
            <a:r>
              <a:rPr lang="en-US" sz="1400" dirty="0"/>
              <a:t>with the adoption of conservation tillage practices and the advent of higher yielding varieties which produce more crop residues (Lal et al., 1998). </a:t>
            </a:r>
            <a:r>
              <a:rPr lang="en-US" sz="1400" b="1" dirty="0"/>
              <a:t>Not sure the increase has happened as predicted in this model</a:t>
            </a:r>
            <a:r>
              <a:rPr lang="en-US" sz="1400" dirty="0"/>
              <a:t>.</a:t>
            </a:r>
          </a:p>
          <a:p>
            <a:pPr>
              <a:lnSpc>
                <a:spcPct val="105000"/>
              </a:lnSpc>
              <a:spcAft>
                <a:spcPts val="634"/>
              </a:spcAft>
            </a:pPr>
            <a:r>
              <a:rPr lang="en-US" sz="1400" dirty="0"/>
              <a:t>Relate this loss in carbon to the potential of soil to </a:t>
            </a:r>
            <a:r>
              <a:rPr lang="en-US" sz="1400" dirty="0" err="1"/>
              <a:t>sequestor</a:t>
            </a:r>
            <a:r>
              <a:rPr lang="en-US" sz="1400" dirty="0"/>
              <a:t> carbon.  The soil has the potential to put back or store all this lost carbon.  The potential is about 40% of the </a:t>
            </a:r>
            <a:r>
              <a:rPr lang="en-US" sz="1400" dirty="0" err="1"/>
              <a:t>precultivation</a:t>
            </a:r>
            <a:r>
              <a:rPr lang="en-US" sz="1400" dirty="0"/>
              <a:t> soil carbon for this area.</a:t>
            </a:r>
          </a:p>
          <a:p>
            <a:pPr>
              <a:lnSpc>
                <a:spcPct val="105000"/>
              </a:lnSpc>
              <a:spcAft>
                <a:spcPts val="634"/>
              </a:spcAft>
            </a:pPr>
            <a:r>
              <a:rPr lang="en-US" sz="1400" dirty="0"/>
              <a:t>In general, the C content of soil organic matter is about 58%.  Soil organic matter is a key indicator of soil quality and is an integrated measure of change in soil function.  Generally, increases in soil organic matter reflect increases in soil quality.  Soil can function as a sink for atmospheric carbon, and therefore has the potential to decrease atmospheric carbon and aid in mitigating global climate change.</a:t>
            </a:r>
          </a:p>
        </p:txBody>
      </p:sp>
    </p:spTree>
    <p:extLst>
      <p:ext uri="{BB962C8B-B14F-4D97-AF65-F5344CB8AC3E}">
        <p14:creationId xmlns:p14="http://schemas.microsoft.com/office/powerpoint/2010/main" val="312336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pPr>
            <a:r>
              <a:rPr lang="en-US" sz="1400" dirty="0"/>
              <a:t>If current management principles include: Intensive tillage, insufficient added residues, low diversity, no surface cover….follow the graphics.</a:t>
            </a:r>
          </a:p>
          <a:p>
            <a:pPr>
              <a:spcAft>
                <a:spcPts val="634"/>
              </a:spcAft>
            </a:pPr>
            <a:r>
              <a:rPr lang="en-US" sz="1400" dirty="0"/>
              <a:t>Over time, the way we manage our soil can, and has, led to degraded soil functions.   (mention the functions that we discussed earlier)</a:t>
            </a:r>
          </a:p>
          <a:p>
            <a:pPr>
              <a:spcAft>
                <a:spcPts val="634"/>
              </a:spcAft>
            </a:pPr>
            <a:r>
              <a:rPr lang="en-US" sz="1400" dirty="0"/>
              <a:t> You may want to restate- … remember that prior to European settlement, agriculture lacked intensive tillage…we’ve not been at this in North America (or South) for very long.  So there is a complacency that continuing to manage along the same path is sustainable.</a:t>
            </a:r>
          </a:p>
        </p:txBody>
      </p:sp>
      <p:sp>
        <p:nvSpPr>
          <p:cNvPr id="4" name="Slide Number Placeholder 3"/>
          <p:cNvSpPr>
            <a:spLocks noGrp="1"/>
          </p:cNvSpPr>
          <p:nvPr>
            <p:ph type="sldNum" sz="quarter" idx="10"/>
          </p:nvPr>
        </p:nvSpPr>
        <p:spPr/>
        <p:txBody>
          <a:bodyPr/>
          <a:lstStyle/>
          <a:p>
            <a:pPr>
              <a:defRPr/>
            </a:pPr>
            <a:fld id="{BB7C496B-62F0-425F-BBC9-7EDD2B2EFE98}" type="slidenum">
              <a:rPr lang="en-US" smtClean="0">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1000213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Coastal </a:t>
            </a:r>
            <a:r>
              <a:rPr lang="en-US" sz="1200" kern="1200" dirty="0">
                <a:solidFill>
                  <a:schemeClr val="tx1"/>
                </a:solidFill>
                <a:effectLst/>
                <a:latin typeface="+mn-lt"/>
                <a:ea typeface="+mn-ea"/>
                <a:cs typeface="+mn-cs"/>
              </a:rPr>
              <a:t>plain soils with loamy sand surface textures, well drained</a:t>
            </a:r>
            <a:endParaRPr lang="en-US" dirty="0"/>
          </a:p>
        </p:txBody>
      </p:sp>
      <p:sp>
        <p:nvSpPr>
          <p:cNvPr id="4" name="Slide Number Placeholder 3"/>
          <p:cNvSpPr>
            <a:spLocks noGrp="1"/>
          </p:cNvSpPr>
          <p:nvPr>
            <p:ph type="sldNum" sz="quarter" idx="10"/>
          </p:nvPr>
        </p:nvSpPr>
        <p:spPr/>
        <p:txBody>
          <a:bodyPr/>
          <a:lstStyle/>
          <a:p>
            <a:fld id="{57DC1755-625D-A742-ACDB-726AD4CDF29D}" type="slidenum">
              <a:rPr lang="en-US" smtClean="0"/>
              <a:t>25</a:t>
            </a:fld>
            <a:endParaRPr lang="en-US"/>
          </a:p>
        </p:txBody>
      </p:sp>
    </p:spTree>
    <p:extLst>
      <p:ext uri="{BB962C8B-B14F-4D97-AF65-F5344CB8AC3E}">
        <p14:creationId xmlns:p14="http://schemas.microsoft.com/office/powerpoint/2010/main" val="1985688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500" dirty="0">
                <a:latin typeface="Arial" panose="020B0604020202020204" pitchFamily="34" charset="0"/>
                <a:ea typeface="ＭＳ Ｐゴシック" panose="020B0600070205080204" pitchFamily="34" charset="-128"/>
              </a:rPr>
              <a:t>We must integrate the Core 4 Principals of improving Soil Health into every aspect of management decisions. </a:t>
            </a:r>
          </a:p>
          <a:p>
            <a:pPr>
              <a:lnSpc>
                <a:spcPct val="105000"/>
              </a:lnSpc>
            </a:pPr>
            <a:endParaRPr lang="en-US" altLang="en-US" sz="1500" dirty="0">
              <a:latin typeface="Arial" panose="020B0604020202020204" pitchFamily="34" charset="0"/>
              <a:ea typeface="ＭＳ Ｐゴシック" panose="020B0600070205080204" pitchFamily="34" charset="-128"/>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ea typeface="ＭＳ Ｐゴシック" panose="020B0600070205080204" pitchFamily="34" charset="-128"/>
              </a:defRPr>
            </a:lvl1pPr>
            <a:lvl2pPr marL="785372" indent="-302066">
              <a:spcBef>
                <a:spcPct val="30000"/>
              </a:spcBef>
              <a:defRPr sz="1300">
                <a:solidFill>
                  <a:schemeClr val="tx1"/>
                </a:solidFill>
                <a:latin typeface="Arial" panose="020B0604020202020204" pitchFamily="34" charset="0"/>
                <a:ea typeface="ＭＳ Ｐゴシック" panose="020B0600070205080204" pitchFamily="34" charset="-128"/>
              </a:defRPr>
            </a:lvl2pPr>
            <a:lvl3pPr marL="1208265" indent="-241653">
              <a:spcBef>
                <a:spcPct val="30000"/>
              </a:spcBef>
              <a:defRPr sz="1300">
                <a:solidFill>
                  <a:schemeClr val="tx1"/>
                </a:solidFill>
                <a:latin typeface="Arial" panose="020B0604020202020204" pitchFamily="34" charset="0"/>
                <a:ea typeface="ＭＳ Ｐゴシック" panose="020B0600070205080204" pitchFamily="34" charset="-128"/>
              </a:defRPr>
            </a:lvl3pPr>
            <a:lvl4pPr marL="1691571" indent="-241653">
              <a:spcBef>
                <a:spcPct val="30000"/>
              </a:spcBef>
              <a:defRPr sz="1300">
                <a:solidFill>
                  <a:schemeClr val="tx1"/>
                </a:solidFill>
                <a:latin typeface="Arial" panose="020B0604020202020204" pitchFamily="34" charset="0"/>
                <a:ea typeface="ＭＳ Ｐゴシック" panose="020B0600070205080204" pitchFamily="34" charset="-128"/>
              </a:defRPr>
            </a:lvl4pPr>
            <a:lvl5pPr marL="2174878" indent="-241653">
              <a:spcBef>
                <a:spcPct val="30000"/>
              </a:spcBef>
              <a:defRPr sz="1300">
                <a:solidFill>
                  <a:schemeClr val="tx1"/>
                </a:solidFill>
                <a:latin typeface="Arial" panose="020B0604020202020204" pitchFamily="34" charset="0"/>
                <a:ea typeface="ＭＳ Ｐゴシック" panose="020B0600070205080204" pitchFamily="34" charset="-128"/>
              </a:defRPr>
            </a:lvl5pPr>
            <a:lvl6pPr marL="2658184" indent="-241653" eaLnBrk="0" fontAlgn="base" hangingPunct="0">
              <a:spcBef>
                <a:spcPct val="3000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3141490" indent="-241653" eaLnBrk="0" fontAlgn="base" hangingPunct="0">
              <a:spcBef>
                <a:spcPct val="3000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624796" indent="-241653" eaLnBrk="0" fontAlgn="base" hangingPunct="0">
              <a:spcBef>
                <a:spcPct val="3000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4108102" indent="-241653" eaLnBrk="0" fontAlgn="base" hangingPunct="0">
              <a:spcBef>
                <a:spcPct val="3000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spcBef>
                <a:spcPct val="0"/>
              </a:spcBef>
            </a:pPr>
            <a:fld id="{0C872C31-D0A3-41C3-9496-80EA2E326C87}" type="slidenum">
              <a:rPr lang="en-US" altLang="en-US" smtClean="0">
                <a:solidFill>
                  <a:srgbClr val="000000"/>
                </a:solidFill>
              </a:rPr>
              <a:pPr>
                <a:spcBef>
                  <a:spcPct val="0"/>
                </a:spcBef>
              </a:pPr>
              <a:t>26</a:t>
            </a:fld>
            <a:endParaRPr lang="en-US" altLang="en-US">
              <a:solidFill>
                <a:srgbClr val="000000"/>
              </a:solidFill>
            </a:endParaRPr>
          </a:p>
        </p:txBody>
      </p:sp>
    </p:spTree>
    <p:extLst>
      <p:ext uri="{BB962C8B-B14F-4D97-AF65-F5344CB8AC3E}">
        <p14:creationId xmlns:p14="http://schemas.microsoft.com/office/powerpoint/2010/main" val="3015640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634"/>
              </a:spcAft>
            </a:pPr>
            <a:r>
              <a:rPr lang="en-US" sz="1400" dirty="0"/>
              <a:t>Principles tend to do one of two things, they either Feed soil microbes by providing a ca continuous source of C or they Protect the habitat </a:t>
            </a:r>
          </a:p>
        </p:txBody>
      </p:sp>
      <p:sp>
        <p:nvSpPr>
          <p:cNvPr id="4" name="Slide Number Placeholder 3"/>
          <p:cNvSpPr>
            <a:spLocks noGrp="1"/>
          </p:cNvSpPr>
          <p:nvPr>
            <p:ph type="sldNum" sz="quarter" idx="10"/>
          </p:nvPr>
        </p:nvSpPr>
        <p:spPr/>
        <p:txBody>
          <a:bodyPr/>
          <a:lstStyle/>
          <a:p>
            <a:fld id="{A4A8A6C1-D4A1-450C-9D4F-9C80C2E7D87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827368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634"/>
              </a:spcAft>
            </a:pPr>
            <a:r>
              <a:rPr lang="en-US" sz="1400" dirty="0"/>
              <a:t>Most farmers who have studied yield maps have seen these principles at work. Ask- what happens to the yield map when you cross an old fence row, or maybe an old pasture that has been brought into production? … Most farmers in the room will start giving the thumbs up sign.  Ask if the yield jumped a little or a lot. ..Most farmers in the room will start giving the thumbs up sign again</a:t>
            </a:r>
          </a:p>
          <a:p>
            <a:pPr>
              <a:lnSpc>
                <a:spcPct val="105000"/>
              </a:lnSpc>
              <a:spcAft>
                <a:spcPts val="634"/>
              </a:spcAft>
            </a:pPr>
            <a:r>
              <a:rPr lang="en-US" sz="1400" dirty="0"/>
              <a:t>July 31, 2015 Aerial photo.  In an extremely wet year why would this narrow part of the field look so much better?...</a:t>
            </a:r>
          </a:p>
          <a:p>
            <a:pPr>
              <a:lnSpc>
                <a:spcPct val="105000"/>
              </a:lnSpc>
              <a:spcAft>
                <a:spcPts val="634"/>
              </a:spcAft>
            </a:pPr>
            <a:r>
              <a:rPr lang="en-US" sz="1400" dirty="0"/>
              <a:t>Judging from this tract boundary line, their used to be a fence row there. </a:t>
            </a:r>
          </a:p>
          <a:p>
            <a:pPr>
              <a:lnSpc>
                <a:spcPct val="105000"/>
              </a:lnSpc>
              <a:spcAft>
                <a:spcPts val="634"/>
              </a:spcAft>
            </a:pPr>
            <a:r>
              <a:rPr lang="en-US" sz="1400" dirty="0"/>
              <a:t>The yield map would likely show an even greater advantage</a:t>
            </a:r>
          </a:p>
        </p:txBody>
      </p:sp>
      <p:sp>
        <p:nvSpPr>
          <p:cNvPr id="4" name="Slide Number Placeholder 3"/>
          <p:cNvSpPr>
            <a:spLocks noGrp="1"/>
          </p:cNvSpPr>
          <p:nvPr>
            <p:ph type="sldNum" sz="quarter" idx="10"/>
          </p:nvPr>
        </p:nvSpPr>
        <p:spPr/>
        <p:txBody>
          <a:bodyPr/>
          <a:lstStyle/>
          <a:p>
            <a:fld id="{99C0B0AC-C517-4E49-916E-C9D806DCA498}" type="slidenum">
              <a:rPr lang="en-US" smtClean="0"/>
              <a:t>28</a:t>
            </a:fld>
            <a:endParaRPr lang="en-US"/>
          </a:p>
        </p:txBody>
      </p:sp>
    </p:spTree>
    <p:extLst>
      <p:ext uri="{BB962C8B-B14F-4D97-AF65-F5344CB8AC3E}">
        <p14:creationId xmlns:p14="http://schemas.microsoft.com/office/powerpoint/2010/main" val="3448252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634"/>
              </a:spcAft>
            </a:pPr>
            <a:r>
              <a:rPr lang="en-US" baseline="0" dirty="0"/>
              <a:t>.. </a:t>
            </a:r>
            <a:r>
              <a:rPr lang="en-US" sz="1400" dirty="0"/>
              <a:t>..  Those fence rows that are now in production had all of the principles in place for longer that the rest of the field.  The purpose of this section is to see if we can integrate management that regenerates soil function like the fence row all across the field…farm…landscape.  This parable works well for cropland areas.  There may be better parallels to use in other regions.</a:t>
            </a:r>
          </a:p>
        </p:txBody>
      </p:sp>
      <p:sp>
        <p:nvSpPr>
          <p:cNvPr id="4" name="Slide Number Placeholder 3"/>
          <p:cNvSpPr>
            <a:spLocks noGrp="1"/>
          </p:cNvSpPr>
          <p:nvPr>
            <p:ph type="sldNum" sz="quarter" idx="10"/>
          </p:nvPr>
        </p:nvSpPr>
        <p:spPr/>
        <p:txBody>
          <a:bodyPr/>
          <a:lstStyle/>
          <a:p>
            <a:fld id="{99C0B0AC-C517-4E49-916E-C9D806DCA498}" type="slidenum">
              <a:rPr lang="en-US" smtClean="0"/>
              <a:t>29</a:t>
            </a:fld>
            <a:endParaRPr lang="en-US"/>
          </a:p>
        </p:txBody>
      </p:sp>
    </p:spTree>
    <p:extLst>
      <p:ext uri="{BB962C8B-B14F-4D97-AF65-F5344CB8AC3E}">
        <p14:creationId xmlns:p14="http://schemas.microsoft.com/office/powerpoint/2010/main" val="371842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3</a:t>
            </a:fld>
            <a:endParaRPr lang="en-US"/>
          </a:p>
        </p:txBody>
      </p:sp>
    </p:spTree>
    <p:extLst>
      <p:ext uri="{BB962C8B-B14F-4D97-AF65-F5344CB8AC3E}">
        <p14:creationId xmlns:p14="http://schemas.microsoft.com/office/powerpoint/2010/main" val="1950282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634"/>
              </a:spcAft>
            </a:pPr>
            <a:r>
              <a:rPr lang="en-US" sz="1400" dirty="0"/>
              <a:t>The first two principles focus on protection of the soil habitat: minimizing disturbance and maximizing soil cover maintains or increases stable soil aggregates and soil organic matter (SOM), and protects the fragile surface of the soil that is most susceptible to the degrading forces of wind and water. Covering the soil also buffers against extreme swings in temperature that stress plants and soil organisms, reduces evaporation rates, and increases water-use efficiency. SOM is highest at the soil surface and is critical for stabilizing soil aggregates. Maintaining SOM helps support additional soil functions including water infiltration and storage, nutrient-holding capacity and release, and habitat for soil biota. </a:t>
            </a:r>
          </a:p>
          <a:p>
            <a:endParaRPr lang="en-US" sz="1400" dirty="0"/>
          </a:p>
        </p:txBody>
      </p:sp>
      <p:sp>
        <p:nvSpPr>
          <p:cNvPr id="4" name="Slide Number Placeholder 3"/>
          <p:cNvSpPr>
            <a:spLocks noGrp="1"/>
          </p:cNvSpPr>
          <p:nvPr>
            <p:ph type="sldNum" sz="quarter" idx="10"/>
          </p:nvPr>
        </p:nvSpPr>
        <p:spPr/>
        <p:txBody>
          <a:bodyPr/>
          <a:lstStyle/>
          <a:p>
            <a:fld id="{5015CCBC-B24B-491B-80CA-CE3B2084049F}"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340556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634"/>
              </a:spcAft>
            </a:pPr>
            <a:r>
              <a:rPr lang="en-US" sz="1400" dirty="0"/>
              <a:t>Who can name some types of disturbance?...click…The kinds of disturbances we’ve become accustomed to seeing in much of agriculture, and thought of as “normal”, aren’t really normal in nature and weren’t occurring during the development of our great soils which we have been blessed.</a:t>
            </a:r>
          </a:p>
        </p:txBody>
      </p:sp>
      <p:sp>
        <p:nvSpPr>
          <p:cNvPr id="4" name="Slide Number Placeholder 3"/>
          <p:cNvSpPr>
            <a:spLocks noGrp="1"/>
          </p:cNvSpPr>
          <p:nvPr>
            <p:ph type="sldNum" sz="quarter" idx="10"/>
          </p:nvPr>
        </p:nvSpPr>
        <p:spPr/>
        <p:txBody>
          <a:bodyPr/>
          <a:lstStyle/>
          <a:p>
            <a:fld id="{99C0B0AC-C517-4E49-916E-C9D806DCA498}" type="slidenum">
              <a:rPr lang="en-US" smtClean="0"/>
              <a:t>31</a:t>
            </a:fld>
            <a:endParaRPr lang="en-US"/>
          </a:p>
        </p:txBody>
      </p:sp>
    </p:spTree>
    <p:extLst>
      <p:ext uri="{BB962C8B-B14F-4D97-AF65-F5344CB8AC3E}">
        <p14:creationId xmlns:p14="http://schemas.microsoft.com/office/powerpoint/2010/main" val="2840822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634"/>
              </a:spcAft>
            </a:pPr>
            <a:r>
              <a:rPr lang="en-US" sz="1400" dirty="0"/>
              <a:t>We truly need to minimize disturbance to the extent possible and practical to realize these benefits. What do you think I mean by- “the extent possible and practical”.  Short discussion. </a:t>
            </a:r>
          </a:p>
        </p:txBody>
      </p:sp>
      <p:sp>
        <p:nvSpPr>
          <p:cNvPr id="4" name="Slide Number Placeholder 3"/>
          <p:cNvSpPr>
            <a:spLocks noGrp="1"/>
          </p:cNvSpPr>
          <p:nvPr>
            <p:ph type="sldNum" sz="quarter" idx="10"/>
          </p:nvPr>
        </p:nvSpPr>
        <p:spPr/>
        <p:txBody>
          <a:bodyPr/>
          <a:lstStyle/>
          <a:p>
            <a:fld id="{99C0B0AC-C517-4E49-916E-C9D806DCA498}" type="slidenum">
              <a:rPr lang="en-US" smtClean="0"/>
              <a:t>32</a:t>
            </a:fld>
            <a:endParaRPr lang="en-US"/>
          </a:p>
        </p:txBody>
      </p:sp>
    </p:spTree>
    <p:extLst>
      <p:ext uri="{BB962C8B-B14F-4D97-AF65-F5344CB8AC3E}">
        <p14:creationId xmlns:p14="http://schemas.microsoft.com/office/powerpoint/2010/main" val="2124650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34"/>
              </a:spcAft>
            </a:pPr>
            <a:r>
              <a:rPr lang="en-US" dirty="0"/>
              <a:t>…</a:t>
            </a:r>
            <a:r>
              <a:rPr lang="en-US" sz="1400" dirty="0"/>
              <a:t>And yet, is tilled soil always warmer?...It depends-time of day?, early season?, wet or dry </a:t>
            </a:r>
            <a:r>
              <a:rPr lang="en-US" sz="1400" dirty="0" err="1"/>
              <a:t>etc</a:t>
            </a:r>
            <a:r>
              <a:rPr lang="en-US" sz="1400" dirty="0"/>
              <a:t>, </a:t>
            </a:r>
            <a:r>
              <a:rPr lang="en-US" sz="1400" dirty="0" err="1"/>
              <a:t>etc</a:t>
            </a:r>
            <a:endParaRPr lang="en-US" sz="1400" dirty="0"/>
          </a:p>
        </p:txBody>
      </p:sp>
      <p:sp>
        <p:nvSpPr>
          <p:cNvPr id="4" name="Slide Number Placeholder 3"/>
          <p:cNvSpPr>
            <a:spLocks noGrp="1"/>
          </p:cNvSpPr>
          <p:nvPr>
            <p:ph type="sldNum" sz="quarter" idx="10"/>
          </p:nvPr>
        </p:nvSpPr>
        <p:spPr/>
        <p:txBody>
          <a:bodyPr/>
          <a:lstStyle/>
          <a:p>
            <a:fld id="{99C0B0AC-C517-4E49-916E-C9D806DCA498}" type="slidenum">
              <a:rPr lang="en-US" smtClean="0"/>
              <a:t>33</a:t>
            </a:fld>
            <a:endParaRPr lang="en-US"/>
          </a:p>
        </p:txBody>
      </p:sp>
    </p:spTree>
    <p:extLst>
      <p:ext uri="{BB962C8B-B14F-4D97-AF65-F5344CB8AC3E}">
        <p14:creationId xmlns:p14="http://schemas.microsoft.com/office/powerpoint/2010/main" val="799725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34"/>
              </a:spcAft>
            </a:pPr>
            <a:r>
              <a:rPr lang="en-US" sz="1400" dirty="0"/>
              <a:t>If you mechanically warm your soil in the spring are you giving up moisture, air and habitat in the summer.</a:t>
            </a:r>
          </a:p>
        </p:txBody>
      </p:sp>
      <p:sp>
        <p:nvSpPr>
          <p:cNvPr id="4" name="Slide Number Placeholder 3"/>
          <p:cNvSpPr>
            <a:spLocks noGrp="1"/>
          </p:cNvSpPr>
          <p:nvPr>
            <p:ph type="sldNum" sz="quarter" idx="10"/>
          </p:nvPr>
        </p:nvSpPr>
        <p:spPr/>
        <p:txBody>
          <a:bodyPr/>
          <a:lstStyle/>
          <a:p>
            <a:fld id="{99C0B0AC-C517-4E49-916E-C9D806DCA498}" type="slidenum">
              <a:rPr lang="en-US" smtClean="0"/>
              <a:t>34</a:t>
            </a:fld>
            <a:endParaRPr lang="en-US"/>
          </a:p>
        </p:txBody>
      </p:sp>
    </p:spTree>
    <p:extLst>
      <p:ext uri="{BB962C8B-B14F-4D97-AF65-F5344CB8AC3E}">
        <p14:creationId xmlns:p14="http://schemas.microsoft.com/office/powerpoint/2010/main" val="4108910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5" name="Rectangle 2"/>
          <p:cNvSpPr>
            <a:spLocks noGrp="1" noRot="1" noChangeAspect="1" noChangeArrowheads="1" noTextEdit="1"/>
          </p:cNvSpPr>
          <p:nvPr>
            <p:ph type="sldImg"/>
          </p:nvPr>
        </p:nvSpPr>
        <p:spPr>
          <a:xfrm>
            <a:off x="1322388" y="366713"/>
            <a:ext cx="4881562" cy="3660775"/>
          </a:xfrm>
          <a:ln/>
        </p:spPr>
      </p:sp>
      <p:sp>
        <p:nvSpPr>
          <p:cNvPr id="494596" name="Rectangle 3"/>
          <p:cNvSpPr>
            <a:spLocks noGrp="1" noChangeArrowheads="1"/>
          </p:cNvSpPr>
          <p:nvPr>
            <p:ph type="body" idx="1"/>
          </p:nvPr>
        </p:nvSpPr>
        <p:spPr>
          <a:xfrm>
            <a:off x="592121" y="4271640"/>
            <a:ext cx="6343237" cy="5006471"/>
          </a:xfrm>
          <a:ln/>
        </p:spPr>
        <p:txBody>
          <a:bodyPr lIns="98028" tIns="49015" rIns="98028" bIns="49015"/>
          <a:lstStyle/>
          <a:p>
            <a:pPr marL="245009" indent="-245009">
              <a:lnSpc>
                <a:spcPct val="105000"/>
              </a:lnSpc>
              <a:spcAft>
                <a:spcPts val="634"/>
              </a:spcAft>
              <a:buFont typeface="Symbol"/>
              <a:buChar char=""/>
            </a:pPr>
            <a:r>
              <a:rPr lang="en-US" sz="1400" dirty="0">
                <a:solidFill>
                  <a:srgbClr val="000000"/>
                </a:solidFill>
                <a:ea typeface="Times New Roman"/>
                <a:cs typeface="Times New Roman"/>
              </a:rPr>
              <a:t>Soil temperatures are a way of determining the health of you cropland and pastures.  </a:t>
            </a:r>
            <a:endParaRPr lang="en-US" sz="1400" dirty="0">
              <a:ea typeface="Times New Roman"/>
            </a:endParaRPr>
          </a:p>
          <a:p>
            <a:pPr marL="245009" indent="-245009">
              <a:lnSpc>
                <a:spcPct val="105000"/>
              </a:lnSpc>
              <a:spcAft>
                <a:spcPts val="634"/>
              </a:spcAft>
              <a:buFont typeface="Symbol"/>
              <a:buChar char=""/>
            </a:pPr>
            <a:r>
              <a:rPr lang="en-US" sz="1400" dirty="0">
                <a:solidFill>
                  <a:srgbClr val="000000"/>
                </a:solidFill>
                <a:ea typeface="Times New Roman"/>
                <a:cs typeface="Times New Roman"/>
              </a:rPr>
              <a:t>By placing a temperature gauge on the surface can show you what kind of micro climate you have created </a:t>
            </a:r>
            <a:endParaRPr lang="en-US" sz="1400" dirty="0">
              <a:ea typeface="Times New Roman"/>
            </a:endParaRPr>
          </a:p>
          <a:p>
            <a:pPr marL="245009" indent="-245009">
              <a:lnSpc>
                <a:spcPct val="105000"/>
              </a:lnSpc>
              <a:spcAft>
                <a:spcPts val="634"/>
              </a:spcAft>
              <a:buFont typeface="Symbol"/>
              <a:buChar char=""/>
            </a:pPr>
            <a:r>
              <a:rPr lang="en-US" sz="1400" dirty="0">
                <a:solidFill>
                  <a:srgbClr val="000000"/>
                </a:solidFill>
                <a:ea typeface="Times New Roman"/>
                <a:cs typeface="Times New Roman"/>
              </a:rPr>
              <a:t>Soil temperatures can exceed ambient air temperatures by 10 to 20 degrees</a:t>
            </a:r>
            <a:endParaRPr lang="en-US" sz="1400" dirty="0">
              <a:ea typeface="Times New Roman"/>
            </a:endParaRPr>
          </a:p>
          <a:p>
            <a:pPr marL="245009" indent="-245009">
              <a:lnSpc>
                <a:spcPct val="105000"/>
              </a:lnSpc>
              <a:spcAft>
                <a:spcPts val="634"/>
              </a:spcAft>
              <a:buFont typeface="Symbol"/>
              <a:buChar char=""/>
            </a:pPr>
            <a:r>
              <a:rPr lang="en-US" sz="1400" dirty="0">
                <a:ea typeface="Times New Roman"/>
              </a:rPr>
              <a:t>Plant use of moisture is directly linked to soil temperature</a:t>
            </a:r>
          </a:p>
          <a:p>
            <a:pPr marL="721603" lvl="1" indent="-238297">
              <a:lnSpc>
                <a:spcPct val="105000"/>
              </a:lnSpc>
              <a:spcAft>
                <a:spcPts val="634"/>
              </a:spcAft>
              <a:buFont typeface="Courier New"/>
              <a:buChar char="o"/>
            </a:pPr>
            <a:r>
              <a:rPr lang="en-US" sz="1400" dirty="0">
                <a:solidFill>
                  <a:srgbClr val="000000"/>
                </a:solidFill>
                <a:ea typeface="Times New Roman"/>
                <a:cs typeface="Times New Roman"/>
              </a:rPr>
              <a:t>At 70 F soil temps 100% of the moisture is used for growth, none is loss.</a:t>
            </a:r>
            <a:endParaRPr lang="en-US" sz="1400" dirty="0">
              <a:ea typeface="Times New Roman"/>
            </a:endParaRPr>
          </a:p>
          <a:p>
            <a:pPr marL="721603" lvl="1" indent="-238297">
              <a:lnSpc>
                <a:spcPct val="105000"/>
              </a:lnSpc>
              <a:spcAft>
                <a:spcPts val="634"/>
              </a:spcAft>
              <a:buFont typeface="Courier New"/>
              <a:buChar char="o"/>
            </a:pPr>
            <a:r>
              <a:rPr lang="en-US" sz="1400" dirty="0">
                <a:solidFill>
                  <a:srgbClr val="000000"/>
                </a:solidFill>
                <a:ea typeface="Times New Roman"/>
                <a:cs typeface="Times New Roman"/>
              </a:rPr>
              <a:t>At 100 F you lose 85% of your moisture through evaporation-transpiration.  </a:t>
            </a:r>
            <a:endParaRPr lang="en-US" sz="1400" dirty="0">
              <a:ea typeface="Times New Roman"/>
            </a:endParaRPr>
          </a:p>
          <a:p>
            <a:pPr marL="721603" lvl="1" indent="-238297">
              <a:lnSpc>
                <a:spcPct val="105000"/>
              </a:lnSpc>
              <a:spcAft>
                <a:spcPts val="634"/>
              </a:spcAft>
              <a:buFont typeface="Courier New"/>
              <a:buChar char="o"/>
            </a:pPr>
            <a:r>
              <a:rPr lang="en-US" sz="1400" dirty="0">
                <a:solidFill>
                  <a:srgbClr val="000000"/>
                </a:solidFill>
                <a:ea typeface="Times New Roman"/>
                <a:cs typeface="Times New Roman"/>
              </a:rPr>
              <a:t>At 113 F 100% of soil moisture is lost through evaporation-transportation, no plant growth is occurring</a:t>
            </a:r>
            <a:endParaRPr lang="en-US" sz="1400" dirty="0">
              <a:ea typeface="Times New Roman"/>
            </a:endParaRPr>
          </a:p>
          <a:p>
            <a:pPr marL="721603" lvl="1" indent="-238297">
              <a:lnSpc>
                <a:spcPct val="105000"/>
              </a:lnSpc>
              <a:spcAft>
                <a:spcPts val="634"/>
              </a:spcAft>
              <a:buFont typeface="Courier New"/>
              <a:buChar char="o"/>
            </a:pPr>
            <a:r>
              <a:rPr lang="en-US" sz="1400" dirty="0">
                <a:solidFill>
                  <a:srgbClr val="000000"/>
                </a:solidFill>
                <a:ea typeface="Times New Roman"/>
                <a:cs typeface="Times New Roman"/>
              </a:rPr>
              <a:t>Plants natural reaction to hot temperatures is to evaporate soil moisture through there system to cool itself.  </a:t>
            </a:r>
            <a:endParaRPr lang="en-US" sz="1400" dirty="0">
              <a:ea typeface="Times New Roman"/>
            </a:endParaRPr>
          </a:p>
          <a:p>
            <a:pPr marL="721603" lvl="1" indent="-238297">
              <a:lnSpc>
                <a:spcPct val="105000"/>
              </a:lnSpc>
              <a:spcAft>
                <a:spcPts val="634"/>
              </a:spcAft>
              <a:buFont typeface="Courier New"/>
              <a:buChar char="o"/>
            </a:pPr>
            <a:r>
              <a:rPr lang="en-US" sz="1400" dirty="0">
                <a:solidFill>
                  <a:srgbClr val="000000"/>
                </a:solidFill>
                <a:ea typeface="Times New Roman"/>
                <a:cs typeface="Times New Roman"/>
              </a:rPr>
              <a:t>Protein cooks at 120 degrees F.  Thus the plant will avoid being cooked by using all the moisture you have caught in the soil for Air Conditioning.  </a:t>
            </a:r>
            <a:endParaRPr lang="en-US" sz="1400" dirty="0">
              <a:ea typeface="Times New Roman"/>
            </a:endParaRPr>
          </a:p>
          <a:p>
            <a:pPr marL="721603" lvl="1" indent="-238297">
              <a:lnSpc>
                <a:spcPct val="105000"/>
              </a:lnSpc>
              <a:spcAft>
                <a:spcPts val="634"/>
              </a:spcAft>
              <a:buFont typeface="Courier New"/>
              <a:buChar char="o"/>
            </a:pPr>
            <a:r>
              <a:rPr lang="en-US" sz="1400" dirty="0">
                <a:ea typeface="Times New Roman"/>
              </a:rPr>
              <a:t>At 130 F soil organisms start to die</a:t>
            </a:r>
          </a:p>
          <a:p>
            <a:pPr marL="721603" lvl="1" indent="-238297">
              <a:lnSpc>
                <a:spcPct val="105000"/>
              </a:lnSpc>
              <a:spcAft>
                <a:spcPts val="634"/>
              </a:spcAft>
              <a:buFont typeface="Courier New"/>
              <a:buChar char="o"/>
            </a:pPr>
            <a:r>
              <a:rPr lang="en-US" sz="1400" dirty="0">
                <a:solidFill>
                  <a:srgbClr val="000000"/>
                </a:solidFill>
                <a:ea typeface="Times New Roman"/>
                <a:cs typeface="Times New Roman"/>
              </a:rPr>
              <a:t>So it is important to manage for cool soil conditions.  This is the biggest looser of soil moisture.  Hot ground means you have created a drought even during moist years.</a:t>
            </a:r>
            <a:endParaRPr lang="en-US" sz="1400" dirty="0">
              <a:ea typeface="Times New Roman"/>
            </a:endParaRPr>
          </a:p>
        </p:txBody>
      </p:sp>
    </p:spTree>
    <p:extLst>
      <p:ext uri="{BB962C8B-B14F-4D97-AF65-F5344CB8AC3E}">
        <p14:creationId xmlns:p14="http://schemas.microsoft.com/office/powerpoint/2010/main" val="3507559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634"/>
              </a:spcAft>
            </a:pPr>
            <a:r>
              <a:rPr lang="en-US" sz="1400" dirty="0"/>
              <a:t>The second two principles focus on feeding the organisms inhabiting soil. Maximizing the diversity  of food (energy and carbon inputs) and aboveground biodiversity through increased plant, animal, or soil amendments increases the diversity of soil animals, microorganisms, and activities.  Diversity not only refers to food sources, but also aboveground diversification of plants and animals, as well as microbial diversification underground. Diversification stimulates a host of additional benefits including breaking disease cycles, providing habitat for pollinators, wildlife, and beneficial predators, and stimulating plant growth.</a:t>
            </a:r>
          </a:p>
        </p:txBody>
      </p:sp>
      <p:sp>
        <p:nvSpPr>
          <p:cNvPr id="4" name="Slide Number Placeholder 3"/>
          <p:cNvSpPr>
            <a:spLocks noGrp="1"/>
          </p:cNvSpPr>
          <p:nvPr>
            <p:ph type="sldNum" sz="quarter" idx="10"/>
          </p:nvPr>
        </p:nvSpPr>
        <p:spPr/>
        <p:txBody>
          <a:bodyPr/>
          <a:lstStyle/>
          <a:p>
            <a:fld id="{5015CCBC-B24B-491B-80CA-CE3B2084049F}"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815740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C0B0AC-C517-4E49-916E-C9D806DCA498}" type="slidenum">
              <a:rPr lang="en-US" smtClean="0"/>
              <a:t>37</a:t>
            </a:fld>
            <a:endParaRPr lang="en-US"/>
          </a:p>
        </p:txBody>
      </p:sp>
    </p:spTree>
    <p:extLst>
      <p:ext uri="{BB962C8B-B14F-4D97-AF65-F5344CB8AC3E}">
        <p14:creationId xmlns:p14="http://schemas.microsoft.com/office/powerpoint/2010/main" val="477406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634"/>
              </a:spcAft>
            </a:pPr>
            <a:r>
              <a:rPr lang="en-US" sz="1400" dirty="0"/>
              <a:t>Maximizing diversity is really all about habitat for soil organisms… build it and they will come….feeding the soil biology.  As we discussed before, without habitat, beneficial soil biology, such as mycorrhizal fungi and rhizobia bacteria that build structure and tilth, may also be lost.  Without a balance of these organisms, the soils lose key functions… and are subject to compaction, crusting, and high bulk density.</a:t>
            </a:r>
          </a:p>
          <a:p>
            <a:endParaRPr lang="en-US" sz="1400" dirty="0"/>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099828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57037"/>
            <a:ext cx="5852160" cy="3780473"/>
          </a:xfrm>
        </p:spPr>
        <p:txBody>
          <a:bodyPr/>
          <a:lstStyle/>
          <a:p>
            <a:pPr>
              <a:lnSpc>
                <a:spcPct val="105000"/>
              </a:lnSpc>
              <a:spcAft>
                <a:spcPts val="634"/>
              </a:spcAft>
            </a:pPr>
            <a:r>
              <a:rPr lang="en-US" sz="1400" dirty="0"/>
              <a:t>In addition to cover we need to jumpstart the soil life and soil function.</a:t>
            </a:r>
          </a:p>
        </p:txBody>
      </p:sp>
      <p:sp>
        <p:nvSpPr>
          <p:cNvPr id="4" name="Slide Number Placeholder 3"/>
          <p:cNvSpPr>
            <a:spLocks noGrp="1"/>
          </p:cNvSpPr>
          <p:nvPr>
            <p:ph type="sldNum" sz="quarter" idx="10"/>
          </p:nvPr>
        </p:nvSpPr>
        <p:spPr/>
        <p:txBody>
          <a:bodyPr/>
          <a:lstStyle/>
          <a:p>
            <a:fld id="{99C0B0AC-C517-4E49-916E-C9D806DCA49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17588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4</a:t>
            </a:fld>
            <a:endParaRPr lang="en-US"/>
          </a:p>
        </p:txBody>
      </p:sp>
    </p:spTree>
    <p:extLst>
      <p:ext uri="{BB962C8B-B14F-4D97-AF65-F5344CB8AC3E}">
        <p14:creationId xmlns:p14="http://schemas.microsoft.com/office/powerpoint/2010/main" val="1587483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05000"/>
              </a:lnSpc>
              <a:spcAft>
                <a:spcPts val="634"/>
              </a:spcAft>
              <a:defRPr/>
            </a:pPr>
            <a:r>
              <a:rPr lang="en-US" sz="1500" dirty="0"/>
              <a:t>A collection of NRCS conservation practices that focus on maintaining or enhancing soil health by addressing the four soil health planning principles: minimize disturbance, maximize soil cover, maximize biodiversity and maximize presence of living roots.  SHMS are cropping system specific and contain practices treat the entire field and when applied a system achieve the greatest impact on soil health by creating a synergistic effect as a system.  Information obtained through soil health assessments can be used in developing SHMS in targeting specific constraints that have been identified.</a:t>
            </a:r>
          </a:p>
          <a:p>
            <a:endParaRPr lang="en-US" sz="1500" dirty="0"/>
          </a:p>
        </p:txBody>
      </p:sp>
      <p:sp>
        <p:nvSpPr>
          <p:cNvPr id="4" name="Slide Number Placeholder 3"/>
          <p:cNvSpPr>
            <a:spLocks noGrp="1"/>
          </p:cNvSpPr>
          <p:nvPr>
            <p:ph type="sldNum" sz="quarter" idx="10"/>
          </p:nvPr>
        </p:nvSpPr>
        <p:spPr/>
        <p:txBody>
          <a:bodyPr/>
          <a:lstStyle/>
          <a:p>
            <a:fld id="{5CFC0F1D-A309-458F-A22E-3DB5D11B467A}" type="slidenum">
              <a:rPr lang="en-US" smtClean="0"/>
              <a:t>40</a:t>
            </a:fld>
            <a:endParaRPr lang="en-US"/>
          </a:p>
        </p:txBody>
      </p:sp>
    </p:spTree>
    <p:extLst>
      <p:ext uri="{BB962C8B-B14F-4D97-AF65-F5344CB8AC3E}">
        <p14:creationId xmlns:p14="http://schemas.microsoft.com/office/powerpoint/2010/main" val="2996382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634"/>
              </a:spcAft>
            </a:pPr>
            <a:r>
              <a:rPr lang="en-US" sz="1500" dirty="0"/>
              <a:t>Of the over 160 NRCS Conservation Practice Standards only a handful would actually be used in a SHMS</a:t>
            </a:r>
          </a:p>
          <a:p>
            <a:pPr>
              <a:lnSpc>
                <a:spcPct val="105000"/>
              </a:lnSpc>
              <a:spcAft>
                <a:spcPts val="634"/>
              </a:spcAft>
            </a:pPr>
            <a:r>
              <a:rPr lang="en-US" sz="1500" dirty="0"/>
              <a:t>Most of the CPS are under engineering</a:t>
            </a:r>
          </a:p>
          <a:p>
            <a:pPr>
              <a:lnSpc>
                <a:spcPct val="105000"/>
              </a:lnSpc>
              <a:spcAft>
                <a:spcPts val="634"/>
              </a:spcAft>
            </a:pPr>
            <a:r>
              <a:rPr lang="en-US" sz="1500" dirty="0"/>
              <a:t>Only 21 are agronomic in nature</a:t>
            </a:r>
          </a:p>
          <a:p>
            <a:pPr>
              <a:lnSpc>
                <a:spcPct val="105000"/>
              </a:lnSpc>
              <a:spcAft>
                <a:spcPts val="634"/>
              </a:spcAft>
            </a:pPr>
            <a:r>
              <a:rPr lang="en-US" sz="1500" dirty="0"/>
              <a:t>9 are grazing</a:t>
            </a:r>
          </a:p>
          <a:p>
            <a:pPr>
              <a:lnSpc>
                <a:spcPct val="105000"/>
              </a:lnSpc>
              <a:spcAft>
                <a:spcPts val="634"/>
              </a:spcAft>
            </a:pPr>
            <a:r>
              <a:rPr lang="en-US" sz="1500" dirty="0"/>
              <a:t>Soil Health is more than controlling erosion</a:t>
            </a:r>
          </a:p>
          <a:p>
            <a:pPr>
              <a:lnSpc>
                <a:spcPct val="105000"/>
              </a:lnSpc>
              <a:spcAft>
                <a:spcPts val="634"/>
              </a:spcAft>
            </a:pPr>
            <a:r>
              <a:rPr lang="en-US" sz="1500" dirty="0"/>
              <a:t>These 5 practice make up the core of any SHMS</a:t>
            </a:r>
          </a:p>
        </p:txBody>
      </p:sp>
      <p:sp>
        <p:nvSpPr>
          <p:cNvPr id="4" name="Slide Number Placeholder 3"/>
          <p:cNvSpPr>
            <a:spLocks noGrp="1"/>
          </p:cNvSpPr>
          <p:nvPr>
            <p:ph type="sldNum" sz="quarter" idx="10"/>
          </p:nvPr>
        </p:nvSpPr>
        <p:spPr/>
        <p:txBody>
          <a:bodyPr/>
          <a:lstStyle/>
          <a:p>
            <a:fld id="{5CFC0F1D-A309-458F-A22E-3DB5D11B467A}" type="slidenum">
              <a:rPr lang="en-US" smtClean="0"/>
              <a:t>41</a:t>
            </a:fld>
            <a:endParaRPr lang="en-US"/>
          </a:p>
        </p:txBody>
      </p:sp>
    </p:spTree>
    <p:extLst>
      <p:ext uri="{BB962C8B-B14F-4D97-AF65-F5344CB8AC3E}">
        <p14:creationId xmlns:p14="http://schemas.microsoft.com/office/powerpoint/2010/main" val="2228557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pPr>
            <a:r>
              <a:rPr lang="en-US" sz="1500" dirty="0"/>
              <a:t>These practices added a synergistic affect when applied as a system</a:t>
            </a:r>
          </a:p>
          <a:p>
            <a:r>
              <a:rPr lang="en-US" sz="1500" dirty="0"/>
              <a:t>Synergistic = an interaction between practices that produce a combined effect greater than the sum of the practices separately</a:t>
            </a:r>
          </a:p>
        </p:txBody>
      </p:sp>
      <p:sp>
        <p:nvSpPr>
          <p:cNvPr id="4" name="Slide Number Placeholder 3"/>
          <p:cNvSpPr>
            <a:spLocks noGrp="1"/>
          </p:cNvSpPr>
          <p:nvPr>
            <p:ph type="sldNum" sz="quarter" idx="10"/>
          </p:nvPr>
        </p:nvSpPr>
        <p:spPr/>
        <p:txBody>
          <a:bodyPr/>
          <a:lstStyle/>
          <a:p>
            <a:fld id="{5CFC0F1D-A309-458F-A22E-3DB5D11B467A}" type="slidenum">
              <a:rPr lang="en-US" smtClean="0"/>
              <a:t>42</a:t>
            </a:fld>
            <a:endParaRPr lang="en-US"/>
          </a:p>
        </p:txBody>
      </p:sp>
    </p:spTree>
    <p:extLst>
      <p:ext uri="{BB962C8B-B14F-4D97-AF65-F5344CB8AC3E}">
        <p14:creationId xmlns:p14="http://schemas.microsoft.com/office/powerpoint/2010/main" val="338073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pPr>
            <a:r>
              <a:rPr lang="en-US" sz="1500" dirty="0"/>
              <a:t>These practices are those that would not be needed in every field, they tend to address site specific issues, e.g. runoff</a:t>
            </a:r>
          </a:p>
          <a:p>
            <a:endParaRPr lang="en-US" sz="1500" dirty="0"/>
          </a:p>
        </p:txBody>
      </p:sp>
      <p:sp>
        <p:nvSpPr>
          <p:cNvPr id="4" name="Slide Number Placeholder 3"/>
          <p:cNvSpPr>
            <a:spLocks noGrp="1"/>
          </p:cNvSpPr>
          <p:nvPr>
            <p:ph type="sldNum" sz="quarter" idx="10"/>
          </p:nvPr>
        </p:nvSpPr>
        <p:spPr/>
        <p:txBody>
          <a:bodyPr/>
          <a:lstStyle/>
          <a:p>
            <a:fld id="{5CFC0F1D-A309-458F-A22E-3DB5D11B467A}" type="slidenum">
              <a:rPr lang="en-US" smtClean="0"/>
              <a:t>43</a:t>
            </a:fld>
            <a:endParaRPr lang="en-US"/>
          </a:p>
        </p:txBody>
      </p:sp>
    </p:spTree>
    <p:extLst>
      <p:ext uri="{BB962C8B-B14F-4D97-AF65-F5344CB8AC3E}">
        <p14:creationId xmlns:p14="http://schemas.microsoft.com/office/powerpoint/2010/main" val="1017956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94080" y="4559736"/>
            <a:ext cx="5852160" cy="4320540"/>
          </a:xfrm>
        </p:spPr>
        <p:txBody>
          <a:bodyPr/>
          <a:lstStyle/>
          <a:p>
            <a:pPr>
              <a:lnSpc>
                <a:spcPct val="105000"/>
              </a:lnSpc>
              <a:spcAft>
                <a:spcPts val="634"/>
              </a:spcAft>
            </a:pPr>
            <a:r>
              <a:rPr lang="en-US" sz="1500" dirty="0"/>
              <a:t>These are activities that benefit soil health but may not fall under an NRCS conservation practice standard</a:t>
            </a:r>
          </a:p>
          <a:p>
            <a:pPr>
              <a:lnSpc>
                <a:spcPct val="105000"/>
              </a:lnSpc>
            </a:pPr>
            <a:r>
              <a:rPr lang="en-US" sz="1500" dirty="0"/>
              <a:t>Allows for the use of innovative ideas</a:t>
            </a:r>
          </a:p>
        </p:txBody>
      </p:sp>
      <p:sp>
        <p:nvSpPr>
          <p:cNvPr id="4" name="Slide Number Placeholder 3"/>
          <p:cNvSpPr>
            <a:spLocks noGrp="1"/>
          </p:cNvSpPr>
          <p:nvPr>
            <p:ph type="sldNum" sz="quarter" idx="10"/>
          </p:nvPr>
        </p:nvSpPr>
        <p:spPr/>
        <p:txBody>
          <a:bodyPr/>
          <a:lstStyle/>
          <a:p>
            <a:fld id="{5CFC0F1D-A309-458F-A22E-3DB5D11B467A}" type="slidenum">
              <a:rPr lang="en-US" smtClean="0"/>
              <a:t>44</a:t>
            </a:fld>
            <a:endParaRPr lang="en-US"/>
          </a:p>
        </p:txBody>
      </p:sp>
    </p:spTree>
    <p:extLst>
      <p:ext uri="{BB962C8B-B14F-4D97-AF65-F5344CB8AC3E}">
        <p14:creationId xmlns:p14="http://schemas.microsoft.com/office/powerpoint/2010/main" val="3891748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ea typeface="ＭＳ Ｐゴシック" panose="020B0600070205080204" pitchFamily="34" charset="-128"/>
              </a:defRPr>
            </a:lvl1pPr>
            <a:lvl2pPr marL="785372" indent="-302066">
              <a:spcBef>
                <a:spcPct val="30000"/>
              </a:spcBef>
              <a:defRPr sz="1300">
                <a:solidFill>
                  <a:schemeClr val="tx1"/>
                </a:solidFill>
                <a:latin typeface="Arial" panose="020B0604020202020204" pitchFamily="34" charset="0"/>
                <a:ea typeface="ＭＳ Ｐゴシック" panose="020B0600070205080204" pitchFamily="34" charset="-128"/>
              </a:defRPr>
            </a:lvl2pPr>
            <a:lvl3pPr marL="1208265" indent="-241653">
              <a:spcBef>
                <a:spcPct val="30000"/>
              </a:spcBef>
              <a:defRPr sz="1300">
                <a:solidFill>
                  <a:schemeClr val="tx1"/>
                </a:solidFill>
                <a:latin typeface="Arial" panose="020B0604020202020204" pitchFamily="34" charset="0"/>
                <a:ea typeface="ＭＳ Ｐゴシック" panose="020B0600070205080204" pitchFamily="34" charset="-128"/>
              </a:defRPr>
            </a:lvl3pPr>
            <a:lvl4pPr marL="1691571" indent="-241653">
              <a:spcBef>
                <a:spcPct val="30000"/>
              </a:spcBef>
              <a:defRPr sz="1300">
                <a:solidFill>
                  <a:schemeClr val="tx1"/>
                </a:solidFill>
                <a:latin typeface="Arial" panose="020B0604020202020204" pitchFamily="34" charset="0"/>
                <a:ea typeface="ＭＳ Ｐゴシック" panose="020B0600070205080204" pitchFamily="34" charset="-128"/>
              </a:defRPr>
            </a:lvl4pPr>
            <a:lvl5pPr marL="2174878" indent="-241653">
              <a:spcBef>
                <a:spcPct val="30000"/>
              </a:spcBef>
              <a:defRPr sz="1300">
                <a:solidFill>
                  <a:schemeClr val="tx1"/>
                </a:solidFill>
                <a:latin typeface="Arial" panose="020B0604020202020204" pitchFamily="34" charset="0"/>
                <a:ea typeface="ＭＳ Ｐゴシック" panose="020B0600070205080204" pitchFamily="34" charset="-128"/>
              </a:defRPr>
            </a:lvl5pPr>
            <a:lvl6pPr marL="2658184" indent="-241653" eaLnBrk="0" fontAlgn="base" hangingPunct="0">
              <a:spcBef>
                <a:spcPct val="3000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3141490" indent="-241653" eaLnBrk="0" fontAlgn="base" hangingPunct="0">
              <a:spcBef>
                <a:spcPct val="3000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624796" indent="-241653" eaLnBrk="0" fontAlgn="base" hangingPunct="0">
              <a:spcBef>
                <a:spcPct val="3000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4108102" indent="-241653" eaLnBrk="0" fontAlgn="base" hangingPunct="0">
              <a:spcBef>
                <a:spcPct val="3000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spcBef>
                <a:spcPct val="0"/>
              </a:spcBef>
            </a:pPr>
            <a:fld id="{E165E7A4-D7FC-406D-AA6F-B5B295FC5C84}" type="slidenum">
              <a:rPr lang="en-US" altLang="en-US" smtClean="0">
                <a:solidFill>
                  <a:srgbClr val="000000"/>
                </a:solidFill>
              </a:rPr>
              <a:pPr>
                <a:spcBef>
                  <a:spcPct val="0"/>
                </a:spcBef>
              </a:pPr>
              <a:t>45</a:t>
            </a:fld>
            <a:endParaRPr lang="en-US" altLang="en-US">
              <a:solidFill>
                <a:srgbClr val="000000"/>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xfrm>
            <a:off x="568960" y="4562775"/>
            <a:ext cx="585216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5000"/>
              </a:lnSpc>
              <a:spcAft>
                <a:spcPts val="634"/>
              </a:spcAft>
            </a:pPr>
            <a:r>
              <a:rPr lang="en-US" altLang="en-US" sz="1500" dirty="0">
                <a:latin typeface="Arial" panose="020B0604020202020204" pitchFamily="34" charset="0"/>
                <a:ea typeface="ＭＳ Ｐゴシック" panose="020B0600070205080204" pitchFamily="34" charset="-128"/>
              </a:rPr>
              <a:t>Improving soil function is about optimizing and understanding all aspects of the conservation cropping system such that soil health is the central focus with every operation.  Each practice should complement and enhance the others of the system.</a:t>
            </a:r>
          </a:p>
          <a:p>
            <a:pPr>
              <a:lnSpc>
                <a:spcPct val="105000"/>
              </a:lnSpc>
              <a:spcAft>
                <a:spcPts val="634"/>
              </a:spcAft>
            </a:pPr>
            <a:r>
              <a:rPr lang="en-US" altLang="en-US" sz="1500" dirty="0">
                <a:latin typeface="Arial" panose="020B0604020202020204" pitchFamily="34" charset="0"/>
                <a:ea typeface="ＭＳ Ｐゴシック" panose="020B0600070205080204" pitchFamily="34" charset="-128"/>
              </a:rPr>
              <a:t>Have an in depth class discussion on the difference between each single practice and how to integrate them into a SH system.</a:t>
            </a:r>
          </a:p>
          <a:p>
            <a:pPr>
              <a:lnSpc>
                <a:spcPct val="105000"/>
              </a:lnSpc>
              <a:spcAft>
                <a:spcPts val="634"/>
              </a:spcAft>
            </a:pPr>
            <a:r>
              <a:rPr lang="en-US" altLang="en-US" sz="1500" dirty="0">
                <a:latin typeface="Arial" panose="020B0604020202020204" pitchFamily="34" charset="0"/>
                <a:ea typeface="ＭＳ Ｐゴシック" panose="020B0600070205080204" pitchFamily="34" charset="-128"/>
              </a:rPr>
              <a:t>Quality No-till vs No-till…Adapted Nutrient Management vs Nutrient Management and so on for each.</a:t>
            </a:r>
          </a:p>
        </p:txBody>
      </p:sp>
    </p:spTree>
    <p:extLst>
      <p:ext uri="{BB962C8B-B14F-4D97-AF65-F5344CB8AC3E}">
        <p14:creationId xmlns:p14="http://schemas.microsoft.com/office/powerpoint/2010/main" val="3811864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05000"/>
              </a:lnSpc>
              <a:spcAft>
                <a:spcPts val="634"/>
              </a:spcAft>
            </a:pPr>
            <a:r>
              <a:rPr lang="en-US" sz="1500" dirty="0"/>
              <a:t>“Soil health” is a </a:t>
            </a:r>
            <a:r>
              <a:rPr lang="en-US" sz="1500" u="sng" dirty="0"/>
              <a:t>journey</a:t>
            </a:r>
            <a:r>
              <a:rPr lang="en-US" sz="1500" dirty="0"/>
              <a:t> that’s obtained by implementing a system of management practices that </a:t>
            </a:r>
            <a:r>
              <a:rPr lang="en-US" sz="1500" u="sng" dirty="0"/>
              <a:t>are often planned above and beyond the minimums in our standards.</a:t>
            </a:r>
            <a:r>
              <a:rPr lang="en-US" sz="1500" dirty="0"/>
              <a:t>  </a:t>
            </a:r>
            <a:endParaRPr lang="en-US" sz="1500" u="sng" dirty="0"/>
          </a:p>
          <a:p>
            <a:pPr>
              <a:lnSpc>
                <a:spcPct val="105000"/>
              </a:lnSpc>
              <a:spcAft>
                <a:spcPts val="634"/>
              </a:spcAft>
            </a:pPr>
            <a:r>
              <a:rPr lang="en-US" sz="1500" dirty="0"/>
              <a:t>It’s the implementation of a suite of conservation practices to a high-level/criteria, that leads to soil health and the subsequent treatment of Resource Concerns (RCs).  Many RCs are linked to SH indicators (compaction, infiltration, water-holding capacity, nutrient cycling, biodiversity, etc.) and the resulting water quality, air quality, wildlife habitat, etc. benefits.</a:t>
            </a:r>
          </a:p>
          <a:p>
            <a:pPr>
              <a:lnSpc>
                <a:spcPct val="105000"/>
              </a:lnSpc>
              <a:spcAft>
                <a:spcPts val="634"/>
              </a:spcAft>
            </a:pPr>
            <a:r>
              <a:rPr lang="en-US" sz="1500" dirty="0"/>
              <a:t>Discuss difference between minimum and high-level criteria</a:t>
            </a:r>
          </a:p>
        </p:txBody>
      </p:sp>
      <p:sp>
        <p:nvSpPr>
          <p:cNvPr id="4" name="Slide Number Placeholder 3"/>
          <p:cNvSpPr>
            <a:spLocks noGrp="1"/>
          </p:cNvSpPr>
          <p:nvPr>
            <p:ph type="sldNum" sz="quarter" idx="10"/>
          </p:nvPr>
        </p:nvSpPr>
        <p:spPr/>
        <p:txBody>
          <a:bodyPr/>
          <a:lstStyle/>
          <a:p>
            <a:fld id="{BE2A7042-DEED-4AA1-9E89-4A16B2572577}"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5121344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47</a:t>
            </a:fld>
            <a:endParaRPr lang="en-US"/>
          </a:p>
        </p:txBody>
      </p:sp>
    </p:spTree>
    <p:extLst>
      <p:ext uri="{BB962C8B-B14F-4D97-AF65-F5344CB8AC3E}">
        <p14:creationId xmlns:p14="http://schemas.microsoft.com/office/powerpoint/2010/main" val="21294755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48</a:t>
            </a:fld>
            <a:endParaRPr lang="en-US"/>
          </a:p>
        </p:txBody>
      </p:sp>
    </p:spTree>
    <p:extLst>
      <p:ext uri="{BB962C8B-B14F-4D97-AF65-F5344CB8AC3E}">
        <p14:creationId xmlns:p14="http://schemas.microsoft.com/office/powerpoint/2010/main" val="2356005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766DF-624E-46B8-B668-A500F052141A}" type="slidenum">
              <a:rPr lang="en-US" smtClean="0"/>
              <a:t>49</a:t>
            </a:fld>
            <a:endParaRPr lang="en-US"/>
          </a:p>
        </p:txBody>
      </p:sp>
    </p:spTree>
    <p:extLst>
      <p:ext uri="{BB962C8B-B14F-4D97-AF65-F5344CB8AC3E}">
        <p14:creationId xmlns:p14="http://schemas.microsoft.com/office/powerpoint/2010/main" val="315763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USDA &amp; LGU that are measuring edge of field water quality. Doing soil health assessments, trying to link to water quality measurements.  10 sites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13FD3-68C9-45B7-842F-F7358E14B2B5}"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41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Coastal </a:t>
            </a:r>
            <a:r>
              <a:rPr lang="en-US" sz="1200" kern="1200" dirty="0">
                <a:solidFill>
                  <a:schemeClr val="tx1"/>
                </a:solidFill>
                <a:effectLst/>
                <a:latin typeface="+mn-lt"/>
                <a:ea typeface="+mn-ea"/>
                <a:cs typeface="+mn-cs"/>
              </a:rPr>
              <a:t>plain soils with loamy sand surface textures, well drained</a:t>
            </a:r>
            <a:endParaRPr lang="en-US" dirty="0"/>
          </a:p>
        </p:txBody>
      </p:sp>
      <p:sp>
        <p:nvSpPr>
          <p:cNvPr id="4" name="Slide Number Placeholder 3"/>
          <p:cNvSpPr>
            <a:spLocks noGrp="1"/>
          </p:cNvSpPr>
          <p:nvPr>
            <p:ph type="sldNum" sz="quarter" idx="10"/>
          </p:nvPr>
        </p:nvSpPr>
        <p:spPr/>
        <p:txBody>
          <a:bodyPr/>
          <a:lstStyle/>
          <a:p>
            <a:fld id="{57DC1755-625D-A742-ACDB-726AD4CDF29D}" type="slidenum">
              <a:rPr lang="en-US" smtClean="0"/>
              <a:t>50</a:t>
            </a:fld>
            <a:endParaRPr lang="en-US"/>
          </a:p>
        </p:txBody>
      </p:sp>
    </p:spTree>
    <p:extLst>
      <p:ext uri="{BB962C8B-B14F-4D97-AF65-F5344CB8AC3E}">
        <p14:creationId xmlns:p14="http://schemas.microsoft.com/office/powerpoint/2010/main" val="2322157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demos to help illustrate</a:t>
            </a:r>
            <a:r>
              <a:rPr lang="en-US" baseline="0" dirty="0"/>
              <a:t> this point</a:t>
            </a:r>
            <a:endParaRPr lang="en-US" dirty="0"/>
          </a:p>
        </p:txBody>
      </p:sp>
      <p:sp>
        <p:nvSpPr>
          <p:cNvPr id="4" name="Slide Number Placeholder 3"/>
          <p:cNvSpPr>
            <a:spLocks noGrp="1"/>
          </p:cNvSpPr>
          <p:nvPr>
            <p:ph type="sldNum" sz="quarter" idx="10"/>
          </p:nvPr>
        </p:nvSpPr>
        <p:spPr/>
        <p:txBody>
          <a:bodyPr/>
          <a:lstStyle/>
          <a:p>
            <a:fld id="{C43BA882-FE08-498B-9D28-080EC9D7E855}" type="slidenum">
              <a:rPr lang="en-US" smtClean="0"/>
              <a:t>51</a:t>
            </a:fld>
            <a:endParaRPr lang="en-US"/>
          </a:p>
        </p:txBody>
      </p:sp>
    </p:spTree>
    <p:extLst>
      <p:ext uri="{BB962C8B-B14F-4D97-AF65-F5344CB8AC3E}">
        <p14:creationId xmlns:p14="http://schemas.microsoft.com/office/powerpoint/2010/main" val="1823639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766DF-624E-46B8-B668-A500F052141A}" type="slidenum">
              <a:rPr lang="en-US" smtClean="0"/>
              <a:t>52</a:t>
            </a:fld>
            <a:endParaRPr lang="en-US"/>
          </a:p>
        </p:txBody>
      </p:sp>
    </p:spTree>
    <p:extLst>
      <p:ext uri="{BB962C8B-B14F-4D97-AF65-F5344CB8AC3E}">
        <p14:creationId xmlns:p14="http://schemas.microsoft.com/office/powerpoint/2010/main" val="16167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spcAft>
                <a:spcPts val="622"/>
              </a:spcAft>
              <a:defRPr/>
            </a:pPr>
            <a:r>
              <a:rPr lang="en-US" altLang="en-US" sz="1500" dirty="0"/>
              <a:t>The value of soil organic matter in the soil is evident during a dry summer or a drought. Depending on soil structure, a sandy soil can hold 0.5 to 1 acre inch of water for each additional percent of SOM, while a silt loam soil may hold 0.8 to 1.9 acre-inches of water for each percentage increase in SOM.  For every inch of rainfall, the increase in corn yield is about 8 bushels per acre.</a:t>
            </a:r>
          </a:p>
          <a:p>
            <a:endParaRPr lang="en-US" sz="1500" dirty="0"/>
          </a:p>
        </p:txBody>
      </p:sp>
      <p:sp>
        <p:nvSpPr>
          <p:cNvPr id="4" name="Slide Number Placeholder 3"/>
          <p:cNvSpPr>
            <a:spLocks noGrp="1"/>
          </p:cNvSpPr>
          <p:nvPr>
            <p:ph type="sldNum" sz="quarter" idx="10"/>
          </p:nvPr>
        </p:nvSpPr>
        <p:spPr/>
        <p:txBody>
          <a:bodyPr/>
          <a:lstStyle/>
          <a:p>
            <a:fld id="{57DC1755-625D-A742-ACDB-726AD4CDF29D}" type="slidenum">
              <a:rPr lang="en-US" smtClean="0"/>
              <a:t>53</a:t>
            </a:fld>
            <a:endParaRPr lang="en-US"/>
          </a:p>
        </p:txBody>
      </p:sp>
    </p:spTree>
    <p:extLst>
      <p:ext uri="{BB962C8B-B14F-4D97-AF65-F5344CB8AC3E}">
        <p14:creationId xmlns:p14="http://schemas.microsoft.com/office/powerpoint/2010/main" val="26113873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22"/>
              </a:spcAft>
            </a:pPr>
            <a:r>
              <a:rPr lang="en-US" sz="1500" dirty="0"/>
              <a:t>Increasing SOM leads to reduced stress from drought.  This table illustrates the number of days of available water that increasing SOM provides when corn is growing at it’s peak.  A soil with 3% OM would have 4.5 to 5.6 days of available water compared to soils with 1% OM having only 1.6 days.</a:t>
            </a:r>
          </a:p>
        </p:txBody>
      </p:sp>
      <p:sp>
        <p:nvSpPr>
          <p:cNvPr id="4" name="Slide Number Placeholder 3"/>
          <p:cNvSpPr>
            <a:spLocks noGrp="1"/>
          </p:cNvSpPr>
          <p:nvPr>
            <p:ph type="sldNum" sz="quarter" idx="10"/>
          </p:nvPr>
        </p:nvSpPr>
        <p:spPr/>
        <p:txBody>
          <a:bodyPr/>
          <a:lstStyle/>
          <a:p>
            <a:fld id="{7AE5174D-A1B6-4E48-ACDD-F89D99DB54DE}" type="slidenum">
              <a:rPr lang="en-US" smtClean="0"/>
              <a:t>54</a:t>
            </a:fld>
            <a:endParaRPr lang="en-US"/>
          </a:p>
        </p:txBody>
      </p:sp>
    </p:spTree>
    <p:extLst>
      <p:ext uri="{BB962C8B-B14F-4D97-AF65-F5344CB8AC3E}">
        <p14:creationId xmlns:p14="http://schemas.microsoft.com/office/powerpoint/2010/main" val="13930179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55</a:t>
            </a:fld>
            <a:endParaRPr lang="en-US"/>
          </a:p>
        </p:txBody>
      </p:sp>
    </p:spTree>
    <p:extLst>
      <p:ext uri="{BB962C8B-B14F-4D97-AF65-F5344CB8AC3E}">
        <p14:creationId xmlns:p14="http://schemas.microsoft.com/office/powerpoint/2010/main" val="267646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56</a:t>
            </a:fld>
            <a:endParaRPr lang="en-US"/>
          </a:p>
        </p:txBody>
      </p:sp>
    </p:spTree>
    <p:extLst>
      <p:ext uri="{BB962C8B-B14F-4D97-AF65-F5344CB8AC3E}">
        <p14:creationId xmlns:p14="http://schemas.microsoft.com/office/powerpoint/2010/main" val="550084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57</a:t>
            </a:fld>
            <a:endParaRPr lang="en-US"/>
          </a:p>
        </p:txBody>
      </p:sp>
    </p:spTree>
    <p:extLst>
      <p:ext uri="{BB962C8B-B14F-4D97-AF65-F5344CB8AC3E}">
        <p14:creationId xmlns:p14="http://schemas.microsoft.com/office/powerpoint/2010/main" val="20452748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766DF-624E-46B8-B668-A500F052141A}" type="slidenum">
              <a:rPr lang="en-US" smtClean="0"/>
              <a:t>58</a:t>
            </a:fld>
            <a:endParaRPr lang="en-US"/>
          </a:p>
        </p:txBody>
      </p:sp>
    </p:spTree>
    <p:extLst>
      <p:ext uri="{BB962C8B-B14F-4D97-AF65-F5344CB8AC3E}">
        <p14:creationId xmlns:p14="http://schemas.microsoft.com/office/powerpoint/2010/main" val="2805586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13FD3-68C9-45B7-842F-F7358E14B2B5}"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95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2000 samples being taken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13FD3-68C9-45B7-842F-F7358E14B2B5}"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37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Comparing soil micro biology to human micro biology</a:t>
            </a:r>
          </a:p>
          <a:p>
            <a:r>
              <a:rPr lang="en-US" dirty="0"/>
              <a:t>Looking at nutrient density </a:t>
            </a:r>
          </a:p>
          <a:p>
            <a:r>
              <a:rPr lang="en-US" dirty="0"/>
              <a:t>Medical profession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972828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13FD3-68C9-45B7-842F-F7358E14B2B5}"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0555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204186" y="6294268"/>
            <a:ext cx="738511" cy="365065"/>
          </a:xfrm>
        </p:spPr>
        <p:txBody>
          <a:bodyPr/>
          <a:lstStyle/>
          <a:p>
            <a:fld id="{C7A34BA9-67AC-4FAC-A342-58B56ADE676E}" type="slidenum">
              <a:rPr lang="en-US" smtClean="0"/>
              <a:t>‹#›</a:t>
            </a:fld>
            <a:endParaRPr lang="en-US"/>
          </a:p>
        </p:txBody>
      </p:sp>
    </p:spTree>
    <p:extLst>
      <p:ext uri="{BB962C8B-B14F-4D97-AF65-F5344CB8AC3E}">
        <p14:creationId xmlns:p14="http://schemas.microsoft.com/office/powerpoint/2010/main" val="209917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097" y="457200"/>
            <a:ext cx="2424922"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34BA9-67AC-4FAC-A342-58B56ADE676E}" type="slidenum">
              <a:rPr lang="en-US" smtClean="0"/>
              <a:t>‹#›</a:t>
            </a:fld>
            <a:endParaRPr lang="en-US"/>
          </a:p>
        </p:txBody>
      </p:sp>
    </p:spTree>
    <p:extLst>
      <p:ext uri="{BB962C8B-B14F-4D97-AF65-F5344CB8AC3E}">
        <p14:creationId xmlns:p14="http://schemas.microsoft.com/office/powerpoint/2010/main" val="77954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34BA9-67AC-4FAC-A342-58B56ADE676E}" type="slidenum">
              <a:rPr lang="en-US" smtClean="0"/>
              <a:t>‹#›</a:t>
            </a:fld>
            <a:endParaRPr lang="en-US"/>
          </a:p>
        </p:txBody>
      </p:sp>
    </p:spTree>
    <p:extLst>
      <p:ext uri="{BB962C8B-B14F-4D97-AF65-F5344CB8AC3E}">
        <p14:creationId xmlns:p14="http://schemas.microsoft.com/office/powerpoint/2010/main" val="4227844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34BA9-67AC-4FAC-A342-58B56ADE676E}" type="slidenum">
              <a:rPr lang="en-US" smtClean="0"/>
              <a:t>‹#›</a:t>
            </a:fld>
            <a:endParaRPr lang="en-US"/>
          </a:p>
        </p:txBody>
      </p:sp>
    </p:spTree>
    <p:extLst>
      <p:ext uri="{BB962C8B-B14F-4D97-AF65-F5344CB8AC3E}">
        <p14:creationId xmlns:p14="http://schemas.microsoft.com/office/powerpoint/2010/main" val="3628416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9352" y="635000"/>
            <a:ext cx="8229600" cy="806938"/>
          </a:xfrm>
        </p:spPr>
        <p:txBody>
          <a:bodyPr/>
          <a:lstStyle/>
          <a:p>
            <a:r>
              <a:rPr lang="en-US" dirty="0"/>
              <a:t>Click to edit Master title style</a:t>
            </a:r>
          </a:p>
        </p:txBody>
      </p:sp>
      <p:sp>
        <p:nvSpPr>
          <p:cNvPr id="3" name="Content Placeholder 2"/>
          <p:cNvSpPr>
            <a:spLocks noGrp="1"/>
          </p:cNvSpPr>
          <p:nvPr>
            <p:ph idx="1"/>
          </p:nvPr>
        </p:nvSpPr>
        <p:spPr>
          <a:xfrm>
            <a:off x="261815" y="1600200"/>
            <a:ext cx="7631724"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0"/>
          </p:nvPr>
        </p:nvSpPr>
        <p:spPr>
          <a:xfrm>
            <a:off x="8059616" y="1609726"/>
            <a:ext cx="949203" cy="3792660"/>
          </a:xfrm>
        </p:spPr>
        <p:txBody>
          <a:bodyPr/>
          <a:lstStyle/>
          <a:p>
            <a:endParaRPr lang="en-US"/>
          </a:p>
        </p:txBody>
      </p:sp>
      <p:sp>
        <p:nvSpPr>
          <p:cNvPr id="10"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a:p>
        </p:txBody>
      </p:sp>
    </p:spTree>
    <p:extLst>
      <p:ext uri="{BB962C8B-B14F-4D97-AF65-F5344CB8AC3E}">
        <p14:creationId xmlns:p14="http://schemas.microsoft.com/office/powerpoint/2010/main" val="20935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34BA9-67AC-4FAC-A342-58B56ADE676E}" type="slidenum">
              <a:rPr lang="en-US" smtClean="0"/>
              <a:t>‹#›</a:t>
            </a:fld>
            <a:endParaRPr lang="en-US"/>
          </a:p>
        </p:txBody>
      </p:sp>
    </p:spTree>
    <p:extLst>
      <p:ext uri="{BB962C8B-B14F-4D97-AF65-F5344CB8AC3E}">
        <p14:creationId xmlns:p14="http://schemas.microsoft.com/office/powerpoint/2010/main" val="196750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34BA9-67AC-4FAC-A342-58B56ADE676E}" type="slidenum">
              <a:rPr lang="en-US" smtClean="0"/>
              <a:t>‹#›</a:t>
            </a:fld>
            <a:endParaRPr lang="en-US"/>
          </a:p>
        </p:txBody>
      </p:sp>
    </p:spTree>
    <p:extLst>
      <p:ext uri="{BB962C8B-B14F-4D97-AF65-F5344CB8AC3E}">
        <p14:creationId xmlns:p14="http://schemas.microsoft.com/office/powerpoint/2010/main" val="1169178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34BA9-67AC-4FAC-A342-58B56ADE676E}" type="slidenum">
              <a:rPr lang="en-US" smtClean="0"/>
              <a:t>‹#›</a:t>
            </a:fld>
            <a:endParaRPr lang="en-US"/>
          </a:p>
        </p:txBody>
      </p:sp>
    </p:spTree>
    <p:extLst>
      <p:ext uri="{BB962C8B-B14F-4D97-AF65-F5344CB8AC3E}">
        <p14:creationId xmlns:p14="http://schemas.microsoft.com/office/powerpoint/2010/main" val="305910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80729" y="365126"/>
            <a:ext cx="7335811"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A34BA9-67AC-4FAC-A342-58B56ADE676E}" type="slidenum">
              <a:rPr lang="en-US" smtClean="0"/>
              <a:t>‹#›</a:t>
            </a:fld>
            <a:endParaRPr lang="en-US"/>
          </a:p>
        </p:txBody>
      </p:sp>
    </p:spTree>
    <p:extLst>
      <p:ext uri="{BB962C8B-B14F-4D97-AF65-F5344CB8AC3E}">
        <p14:creationId xmlns:p14="http://schemas.microsoft.com/office/powerpoint/2010/main" val="2272813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A34BA9-67AC-4FAC-A342-58B56ADE676E}" type="slidenum">
              <a:rPr lang="en-US" smtClean="0"/>
              <a:t>‹#›</a:t>
            </a:fld>
            <a:endParaRPr lang="en-US"/>
          </a:p>
        </p:txBody>
      </p:sp>
    </p:spTree>
    <p:extLst>
      <p:ext uri="{BB962C8B-B14F-4D97-AF65-F5344CB8AC3E}">
        <p14:creationId xmlns:p14="http://schemas.microsoft.com/office/powerpoint/2010/main" val="3709235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A34BA9-67AC-4FAC-A342-58B56ADE676E}" type="slidenum">
              <a:rPr lang="en-US" smtClean="0"/>
              <a:t>‹#›</a:t>
            </a:fld>
            <a:endParaRPr lang="en-US"/>
          </a:p>
        </p:txBody>
      </p:sp>
    </p:spTree>
    <p:extLst>
      <p:ext uri="{BB962C8B-B14F-4D97-AF65-F5344CB8AC3E}">
        <p14:creationId xmlns:p14="http://schemas.microsoft.com/office/powerpoint/2010/main" val="3868730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097" y="457200"/>
            <a:ext cx="2424922"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34BA9-67AC-4FAC-A342-58B56ADE676E}" type="slidenum">
              <a:rPr lang="en-US" smtClean="0"/>
              <a:t>‹#›</a:t>
            </a:fld>
            <a:endParaRPr lang="en-US"/>
          </a:p>
        </p:txBody>
      </p:sp>
    </p:spTree>
    <p:extLst>
      <p:ext uri="{BB962C8B-B14F-4D97-AF65-F5344CB8AC3E}">
        <p14:creationId xmlns:p14="http://schemas.microsoft.com/office/powerpoint/2010/main" val="173859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2 Content Columns">
    <p:spTree>
      <p:nvGrpSpPr>
        <p:cNvPr id="1" name=""/>
        <p:cNvGrpSpPr/>
        <p:nvPr/>
      </p:nvGrpSpPr>
      <p:grpSpPr>
        <a:xfrm>
          <a:off x="0" y="0"/>
          <a:ext cx="0" cy="0"/>
          <a:chOff x="0" y="0"/>
          <a:chExt cx="0" cy="0"/>
        </a:xfrm>
      </p:grpSpPr>
      <p:sp>
        <p:nvSpPr>
          <p:cNvPr id="2" name="Title 1"/>
          <p:cNvSpPr>
            <a:spLocks noGrp="1"/>
          </p:cNvSpPr>
          <p:nvPr>
            <p:ph type="title"/>
          </p:nvPr>
        </p:nvSpPr>
        <p:spPr>
          <a:xfrm>
            <a:off x="1154097" y="457200"/>
            <a:ext cx="2424922"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34BA9-67AC-4FAC-A342-58B56ADE676E}" type="slidenum">
              <a:rPr lang="en-US" smtClean="0"/>
              <a:t>‹#›</a:t>
            </a:fld>
            <a:endParaRPr lang="en-US"/>
          </a:p>
        </p:txBody>
      </p:sp>
    </p:spTree>
    <p:extLst>
      <p:ext uri="{BB962C8B-B14F-4D97-AF65-F5344CB8AC3E}">
        <p14:creationId xmlns:p14="http://schemas.microsoft.com/office/powerpoint/2010/main" val="253200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80730" y="301842"/>
            <a:ext cx="7334620" cy="13888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95309" y="6294208"/>
            <a:ext cx="74738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34BA9-67AC-4FAC-A342-58B56ADE676E}" type="slidenum">
              <a:rPr lang="en-US" smtClean="0"/>
              <a:t>‹#›</a:t>
            </a:fld>
            <a:endParaRPr lang="en-US"/>
          </a:p>
        </p:txBody>
      </p:sp>
      <p:pic>
        <p:nvPicPr>
          <p:cNvPr id="7" name="ICON-cotton-ppt.png" descr="ICON-cotton-ppt.png">
            <a:extLst>
              <a:ext uri="{FF2B5EF4-FFF2-40B4-BE49-F238E27FC236}">
                <a16:creationId xmlns:a16="http://schemas.microsoft.com/office/drawing/2014/main" xmlns="" id="{FA4F61B7-FD5B-43D3-B3A9-649E96B43895}"/>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0064" y="533398"/>
            <a:ext cx="752938" cy="752938"/>
          </a:xfrm>
          <a:prstGeom prst="rect">
            <a:avLst/>
          </a:prstGeom>
          <a:ln w="12700">
            <a:miter lim="400000"/>
          </a:ln>
        </p:spPr>
      </p:pic>
    </p:spTree>
    <p:extLst>
      <p:ext uri="{BB962C8B-B14F-4D97-AF65-F5344CB8AC3E}">
        <p14:creationId xmlns:p14="http://schemas.microsoft.com/office/powerpoint/2010/main" val="3466817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69" r:id="rId10"/>
    <p:sldLayoutId id="2147483670" r:id="rId11"/>
    <p:sldLayoutId id="2147483671" r:id="rId12"/>
    <p:sldLayoutId id="2147483673" r:id="rId1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rgbClr val="BF955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hyperlink" Target="https://textileexchange.org/over-36-major-brands-pledge-to-achieve-sustainable-cotton-by-2025/"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8.xml"/><Relationship Id="rId7" Type="http://schemas.openxmlformats.org/officeDocument/2006/relationships/image" Target="../media/image19.emf"/><Relationship Id="rId2" Type="http://schemas.openxmlformats.org/officeDocument/2006/relationships/tags" Target="../tags/tag1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6.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4.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4.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0.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4.png"/><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26.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7.xml"/><Relationship Id="rId5" Type="http://schemas.openxmlformats.org/officeDocument/2006/relationships/image" Target="../media/image28.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26.xml"/><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27.xml"/><Relationship Id="rId9" Type="http://schemas.microsoft.com/office/2007/relationships/diagramDrawing" Target="../diagrams/drawing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38.emf"/><Relationship Id="rId4" Type="http://schemas.openxmlformats.org/officeDocument/2006/relationships/image" Target="../media/image37.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4.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4.pn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4.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40.xml"/><Relationship Id="rId9" Type="http://schemas.microsoft.com/office/2007/relationships/diagramDrawing" Target="../diagrams/drawing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2.xml"/><Relationship Id="rId7" Type="http://schemas.openxmlformats.org/officeDocument/2006/relationships/diagramLayout" Target="../diagrams/layout5.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diagramData" Target="../diagrams/data5.xml"/><Relationship Id="rId5" Type="http://schemas.openxmlformats.org/officeDocument/2006/relationships/image" Target="../media/image52.jpeg"/><Relationship Id="rId10" Type="http://schemas.microsoft.com/office/2007/relationships/diagramDrawing" Target="../diagrams/drawing5.xml"/><Relationship Id="rId4" Type="http://schemas.openxmlformats.org/officeDocument/2006/relationships/notesSlide" Target="../notesSlides/notesSlide43.xml"/><Relationship Id="rId9" Type="http://schemas.openxmlformats.org/officeDocument/2006/relationships/diagramColors" Target="../diagrams/colors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4.png"/><Relationship Id="rId5" Type="http://schemas.openxmlformats.org/officeDocument/2006/relationships/image" Target="../media/image54.jpe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45.xml"/><Relationship Id="rId7"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xml"/><Relationship Id="rId1" Type="http://schemas.openxmlformats.org/officeDocument/2006/relationships/tags" Target="../tags/tag52.xml"/><Relationship Id="rId5" Type="http://schemas.openxmlformats.org/officeDocument/2006/relationships/image" Target="../media/image4.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4.pn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4.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9.xml"/><Relationship Id="rId7" Type="http://schemas.openxmlformats.org/officeDocument/2006/relationships/image" Target="../media/image65.jpeg"/><Relationship Id="rId2" Type="http://schemas.openxmlformats.org/officeDocument/2006/relationships/slideLayout" Target="../slideLayouts/slideLayout6.xml"/><Relationship Id="rId1" Type="http://schemas.openxmlformats.org/officeDocument/2006/relationships/tags" Target="../tags/tag5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56.xml"/><Relationship Id="rId6" Type="http://schemas.openxmlformats.org/officeDocument/2006/relationships/image" Target="../media/image4.png"/><Relationship Id="rId5" Type="http://schemas.openxmlformats.org/officeDocument/2006/relationships/image" Target="../media/image67.jpe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4.png"/><Relationship Id="rId5" Type="http://schemas.openxmlformats.org/officeDocument/2006/relationships/image" Target="../media/image69.emf"/><Relationship Id="rId4" Type="http://schemas.openxmlformats.org/officeDocument/2006/relationships/image" Target="../media/image68.e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8.xml"/><Relationship Id="rId5" Type="http://schemas.openxmlformats.org/officeDocument/2006/relationships/image" Target="../media/image4.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4.png"/><Relationship Id="rId4" Type="http://schemas.openxmlformats.org/officeDocument/2006/relationships/chart" Target="../charts/char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4.png"/><Relationship Id="rId4" Type="http://schemas.openxmlformats.org/officeDocument/2006/relationships/chart" Target="../charts/chart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63.xml"/><Relationship Id="rId5" Type="http://schemas.openxmlformats.org/officeDocument/2006/relationships/image" Target="../media/image4.png"/><Relationship Id="rId4" Type="http://schemas.openxmlformats.org/officeDocument/2006/relationships/image" Target="../media/image71.jpeg"/></Relationships>
</file>

<file path=ppt/slides/_rels/slide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8.xml"/><Relationship Id="rId7" Type="http://schemas.openxmlformats.org/officeDocument/2006/relationships/hyperlink" Target="mailto:dlamm@soilhealthinstitute.org" TargetMode="Externa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hyperlink" Target="https://twitter.com/soil_institute" TargetMode="External"/><Relationship Id="rId5" Type="http://schemas.openxmlformats.org/officeDocument/2006/relationships/hyperlink" Target="http://www.plantmanagementnetwork.org/edcenter/seminars/cotton/HealthySoils/HealthySoils.pdf" TargetMode="External"/><Relationship Id="rId4" Type="http://schemas.openxmlformats.org/officeDocument/2006/relationships/hyperlink" Target="https://soilhealthinstitute.org/"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hyperlink" Target="https://vimeo.com/294093065/65b2bb191a"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903D7FF-36EE-47BF-86EF-C00BA3803145}"/>
              </a:ext>
            </a:extLst>
          </p:cNvPr>
          <p:cNvSpPr txBox="1"/>
          <p:nvPr/>
        </p:nvSpPr>
        <p:spPr>
          <a:xfrm>
            <a:off x="1527387" y="713248"/>
            <a:ext cx="7215188" cy="830997"/>
          </a:xfrm>
          <a:prstGeom prst="rect">
            <a:avLst/>
          </a:prstGeom>
          <a:noFill/>
        </p:spPr>
        <p:txBody>
          <a:bodyPr wrap="square" rtlCol="0">
            <a:spAutoFit/>
          </a:bodyPr>
          <a:lstStyle/>
          <a:p>
            <a:pPr defTabSz="685800" hangingPunct="1"/>
            <a:r>
              <a:rPr lang="en-US" sz="3200" kern="1200" dirty="0">
                <a:solidFill>
                  <a:srgbClr val="8E6C00"/>
                </a:solidFill>
                <a:latin typeface="Arial" panose="020B0604020202020204" pitchFamily="34" charset="0"/>
                <a:cs typeface="Arial" panose="020B0604020202020204" pitchFamily="34" charset="0"/>
              </a:rPr>
              <a:t>Healthy Soils for Sustainable Cotton</a:t>
            </a:r>
          </a:p>
          <a:p>
            <a:pPr defTabSz="685800" hangingPunct="1"/>
            <a:endParaRPr lang="en-US" sz="1600" kern="1200"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xmlns="" id="{A8A94B26-224C-472C-9605-E001064BE9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624" y="1856651"/>
            <a:ext cx="5488525" cy="3674137"/>
          </a:xfrm>
          <a:prstGeom prst="rect">
            <a:avLst/>
          </a:prstGeom>
          <a:ln w="31750">
            <a:solidFill>
              <a:schemeClr val="tx1"/>
            </a:solidFill>
          </a:ln>
        </p:spPr>
      </p:pic>
      <p:sp>
        <p:nvSpPr>
          <p:cNvPr id="6" name="TextBox 5">
            <a:extLst>
              <a:ext uri="{FF2B5EF4-FFF2-40B4-BE49-F238E27FC236}">
                <a16:creationId xmlns:a16="http://schemas.microsoft.com/office/drawing/2014/main" xmlns="" id="{5B2E785F-BF94-4283-BB07-311F49D00ECF}"/>
              </a:ext>
            </a:extLst>
          </p:cNvPr>
          <p:cNvSpPr txBox="1"/>
          <p:nvPr/>
        </p:nvSpPr>
        <p:spPr>
          <a:xfrm>
            <a:off x="6104596" y="1840097"/>
            <a:ext cx="2637979" cy="2308324"/>
          </a:xfrm>
          <a:prstGeom prst="rect">
            <a:avLst/>
          </a:prstGeom>
          <a:noFill/>
        </p:spPr>
        <p:txBody>
          <a:bodyPr wrap="square" rtlCol="0">
            <a:spAutoFit/>
          </a:bodyPr>
          <a:lstStyle/>
          <a:p>
            <a:r>
              <a:rPr lang="en-US" sz="2400" dirty="0"/>
              <a:t>A Project of the Soil Health Institute in partnership with Wrangler Jeans and The Walmart Foundation</a:t>
            </a:r>
          </a:p>
        </p:txBody>
      </p:sp>
      <p:sp>
        <p:nvSpPr>
          <p:cNvPr id="10" name="TextBox 9">
            <a:extLst>
              <a:ext uri="{FF2B5EF4-FFF2-40B4-BE49-F238E27FC236}">
                <a16:creationId xmlns:a16="http://schemas.microsoft.com/office/drawing/2014/main" xmlns="" id="{B8FE42A2-09D6-48B5-A21D-19963B66F84F}"/>
              </a:ext>
            </a:extLst>
          </p:cNvPr>
          <p:cNvSpPr txBox="1"/>
          <p:nvPr/>
        </p:nvSpPr>
        <p:spPr>
          <a:xfrm>
            <a:off x="6167119" y="4773232"/>
            <a:ext cx="2637979" cy="646331"/>
          </a:xfrm>
          <a:prstGeom prst="rect">
            <a:avLst/>
          </a:prstGeom>
          <a:noFill/>
        </p:spPr>
        <p:txBody>
          <a:bodyPr wrap="square" rtlCol="0">
            <a:spAutoFit/>
          </a:bodyPr>
          <a:lstStyle/>
          <a:p>
            <a:r>
              <a:rPr lang="en-US" dirty="0"/>
              <a:t>David Lamm, </a:t>
            </a:r>
          </a:p>
          <a:p>
            <a:r>
              <a:rPr lang="en-US" dirty="0"/>
              <a:t>Project Manager</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1827012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56ED0D-BB89-40F6-982C-879A360B8C83}"/>
              </a:ext>
            </a:extLst>
          </p:cNvPr>
          <p:cNvSpPr>
            <a:spLocks noGrp="1"/>
          </p:cNvSpPr>
          <p:nvPr>
            <p:ph type="title"/>
          </p:nvPr>
        </p:nvSpPr>
        <p:spPr>
          <a:xfrm>
            <a:off x="1180730" y="301842"/>
            <a:ext cx="7334620" cy="1388848"/>
          </a:xfrm>
        </p:spPr>
        <p:txBody>
          <a:bodyPr/>
          <a:lstStyle/>
          <a:p>
            <a:r>
              <a:rPr lang="en-US" dirty="0"/>
              <a:t>Wrangler</a:t>
            </a:r>
          </a:p>
        </p:txBody>
      </p:sp>
      <p:pic>
        <p:nvPicPr>
          <p:cNvPr id="5" name="Content Placeholder 4">
            <a:extLst>
              <a:ext uri="{FF2B5EF4-FFF2-40B4-BE49-F238E27FC236}">
                <a16:creationId xmlns:a16="http://schemas.microsoft.com/office/drawing/2014/main" xmlns="" id="{B393C104-EA9F-4896-AAF0-B0AB2C7A3607}"/>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690620" y="658621"/>
            <a:ext cx="4048231" cy="5289523"/>
          </a:xfrm>
          <a:prstGeom prst="rect">
            <a:avLst/>
          </a:prstGeom>
        </p:spPr>
      </p:pic>
      <p:sp>
        <p:nvSpPr>
          <p:cNvPr id="7" name="TextBox 6">
            <a:extLst>
              <a:ext uri="{FF2B5EF4-FFF2-40B4-BE49-F238E27FC236}">
                <a16:creationId xmlns:a16="http://schemas.microsoft.com/office/drawing/2014/main" xmlns="" id="{449BD1DD-C950-43C4-8498-B92A5C7A2BD4}"/>
              </a:ext>
            </a:extLst>
          </p:cNvPr>
          <p:cNvSpPr txBox="1"/>
          <p:nvPr/>
        </p:nvSpPr>
        <p:spPr>
          <a:xfrm>
            <a:off x="404355" y="1421385"/>
            <a:ext cx="4195526" cy="4585871"/>
          </a:xfrm>
          <a:prstGeom prst="rect">
            <a:avLst/>
          </a:prstGeom>
          <a:noFill/>
        </p:spPr>
        <p:txBody>
          <a:bodyPr wrap="square" rtlCol="0">
            <a:spAutoFit/>
          </a:bodyPr>
          <a:lstStyle/>
          <a:p>
            <a:r>
              <a:rPr lang="en-US" sz="2400" dirty="0"/>
              <a:t>“ Wrangler believes that our supply chain does not begin with fabric or cotton. </a:t>
            </a:r>
            <a:r>
              <a:rPr lang="en-US" sz="2400" u="sng" dirty="0"/>
              <a:t>It begins with our soils and the land itself</a:t>
            </a:r>
            <a:r>
              <a:rPr lang="en-US" sz="2400" dirty="0"/>
              <a:t>. Preserving and enhancing the health of our soil is critical and necessary to the preservation of America’s denim heritage and future generation of people who work the land.”</a:t>
            </a:r>
          </a:p>
          <a:p>
            <a:endParaRPr lang="en-US" sz="2000" dirty="0"/>
          </a:p>
          <a:p>
            <a:r>
              <a:rPr lang="en-US" sz="1600" i="1" dirty="0" err="1"/>
              <a:t>Roian</a:t>
            </a:r>
            <a:r>
              <a:rPr lang="en-US" sz="1600" i="1" dirty="0"/>
              <a:t> Atwood,</a:t>
            </a:r>
          </a:p>
          <a:p>
            <a:r>
              <a:rPr lang="en-US" sz="1600" i="1" dirty="0"/>
              <a:t>Director of Sustainability at Wrangler</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1163746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BBF764-C3B1-42D6-9546-2CC8CB49CD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3195" y="418441"/>
            <a:ext cx="4612748" cy="602566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3210931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1DFF0E6-3CDB-4366-BB59-8499D9A287FE}"/>
              </a:ext>
            </a:extLst>
          </p:cNvPr>
          <p:cNvSpPr>
            <a:spLocks noGrp="1"/>
          </p:cNvSpPr>
          <p:nvPr>
            <p:ph type="title"/>
          </p:nvPr>
        </p:nvSpPr>
        <p:spPr/>
        <p:txBody>
          <a:bodyPr/>
          <a:lstStyle/>
          <a:p>
            <a:r>
              <a:rPr lang="en-US" dirty="0"/>
              <a:t>Key Performance Indicators</a:t>
            </a:r>
          </a:p>
        </p:txBody>
      </p:sp>
      <p:pic>
        <p:nvPicPr>
          <p:cNvPr id="6" name="Content Placeholder 5">
            <a:extLst>
              <a:ext uri="{FF2B5EF4-FFF2-40B4-BE49-F238E27FC236}">
                <a16:creationId xmlns:a16="http://schemas.microsoft.com/office/drawing/2014/main" xmlns="" id="{D49F0E12-6798-40B6-A3A8-286FFB7F2D50}"/>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502279" y="1355923"/>
            <a:ext cx="6139441" cy="468817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2978797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257300" y="686292"/>
            <a:ext cx="7886700" cy="440531"/>
          </a:xfrm>
        </p:spPr>
        <p:txBody>
          <a:bodyPr>
            <a:normAutofit fontScale="90000"/>
          </a:bodyPr>
          <a:lstStyle/>
          <a:p>
            <a:r>
              <a:rPr lang="en-US" dirty="0"/>
              <a:t>Cotton Sourcing with Purpose </a:t>
            </a:r>
          </a:p>
        </p:txBody>
      </p:sp>
      <p:sp>
        <p:nvSpPr>
          <p:cNvPr id="7" name="TextBox 6"/>
          <p:cNvSpPr txBox="1"/>
          <p:nvPr/>
        </p:nvSpPr>
        <p:spPr>
          <a:xfrm>
            <a:off x="462421" y="2471197"/>
            <a:ext cx="4141694" cy="1938992"/>
          </a:xfrm>
          <a:prstGeom prst="rect">
            <a:avLst/>
          </a:prstGeom>
          <a:noFill/>
        </p:spPr>
        <p:txBody>
          <a:bodyPr wrap="square" rtlCol="0">
            <a:spAutoFit/>
          </a:bodyPr>
          <a:lstStyle/>
          <a:p>
            <a:pPr marL="214313" indent="-214313">
              <a:buFont typeface="Arial" panose="020B0604020202020204" pitchFamily="34" charset="0"/>
              <a:buChar char="•"/>
            </a:pPr>
            <a:r>
              <a:rPr lang="en-US" sz="2400" dirty="0"/>
              <a:t>Marks &amp; Spenser’s – 2019</a:t>
            </a:r>
          </a:p>
          <a:p>
            <a:pPr marL="214313" indent="-214313">
              <a:buFont typeface="Arial" panose="020B0604020202020204" pitchFamily="34" charset="0"/>
              <a:buChar char="•"/>
            </a:pPr>
            <a:r>
              <a:rPr lang="en-US" sz="2400" dirty="0"/>
              <a:t>Ralph Lauren (Polo) – 2025</a:t>
            </a:r>
          </a:p>
          <a:p>
            <a:pPr marL="214313" indent="-214313">
              <a:buFont typeface="Arial" panose="020B0604020202020204" pitchFamily="34" charset="0"/>
              <a:buChar char="•"/>
            </a:pPr>
            <a:r>
              <a:rPr lang="en-US" sz="2400" dirty="0"/>
              <a:t>Levi’s – 2020</a:t>
            </a:r>
          </a:p>
          <a:p>
            <a:pPr marL="214313" indent="-214313">
              <a:buFont typeface="Arial" panose="020B0604020202020204" pitchFamily="34" charset="0"/>
              <a:buChar char="•"/>
            </a:pPr>
            <a:r>
              <a:rPr lang="en-US" sz="2400" dirty="0"/>
              <a:t>Wrangler - 2025</a:t>
            </a:r>
          </a:p>
          <a:p>
            <a:pPr marL="214313" indent="-214313">
              <a:buFont typeface="Arial" panose="020B0604020202020204" pitchFamily="34" charset="0"/>
              <a:buChar char="•"/>
            </a:pPr>
            <a:endParaRPr lang="en-US" sz="2400" dirty="0"/>
          </a:p>
        </p:txBody>
      </p:sp>
      <p:sp>
        <p:nvSpPr>
          <p:cNvPr id="8" name="TextBox 7"/>
          <p:cNvSpPr txBox="1"/>
          <p:nvPr/>
        </p:nvSpPr>
        <p:spPr>
          <a:xfrm>
            <a:off x="484093" y="1719465"/>
            <a:ext cx="6645038" cy="461665"/>
          </a:xfrm>
          <a:prstGeom prst="rect">
            <a:avLst/>
          </a:prstGeom>
          <a:noFill/>
        </p:spPr>
        <p:txBody>
          <a:bodyPr wrap="square" rtlCol="0">
            <a:spAutoFit/>
          </a:bodyPr>
          <a:lstStyle/>
          <a:p>
            <a:r>
              <a:rPr lang="en-US" sz="2400" b="1" dirty="0"/>
              <a:t>“100% Sustainable Cotton” Company Goals:</a:t>
            </a:r>
          </a:p>
        </p:txBody>
      </p:sp>
      <p:grpSp>
        <p:nvGrpSpPr>
          <p:cNvPr id="12" name="Group 11"/>
          <p:cNvGrpSpPr/>
          <p:nvPr/>
        </p:nvGrpSpPr>
        <p:grpSpPr>
          <a:xfrm>
            <a:off x="5374758" y="2697810"/>
            <a:ext cx="3099508" cy="817163"/>
            <a:chOff x="3599329" y="5284694"/>
            <a:chExt cx="4183743" cy="995082"/>
          </a:xfrm>
        </p:grpSpPr>
        <p:pic>
          <p:nvPicPr>
            <p:cNvPr id="9" name="Picture 8" descr="Screen Clippi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99329" y="5284694"/>
              <a:ext cx="4183743" cy="995082"/>
            </a:xfrm>
            <a:prstGeom prst="rect">
              <a:avLst/>
            </a:prstGeom>
          </p:spPr>
        </p:pic>
        <p:pic>
          <p:nvPicPr>
            <p:cNvPr id="10" name="Picture 9" descr="Screen Clippi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91200" y="5814492"/>
              <a:ext cx="1051651" cy="365792"/>
            </a:xfrm>
            <a:prstGeom prst="rect">
              <a:avLst/>
            </a:prstGeom>
          </p:spPr>
        </p:pic>
      </p:grpSp>
      <p:sp>
        <p:nvSpPr>
          <p:cNvPr id="13" name="Rectangle 12"/>
          <p:cNvSpPr/>
          <p:nvPr/>
        </p:nvSpPr>
        <p:spPr>
          <a:xfrm>
            <a:off x="295274" y="4700256"/>
            <a:ext cx="8601075" cy="992579"/>
          </a:xfrm>
          <a:prstGeom prst="rect">
            <a:avLst/>
          </a:prstGeom>
        </p:spPr>
        <p:txBody>
          <a:bodyPr wrap="square">
            <a:spAutoFit/>
          </a:bodyPr>
          <a:lstStyle/>
          <a:p>
            <a:r>
              <a:rPr lang="en-US" sz="1350" b="1" dirty="0">
                <a:solidFill>
                  <a:srgbClr val="333333"/>
                </a:solidFill>
                <a:latin typeface="Arial" panose="020B0604020202020204" pitchFamily="34" charset="0"/>
              </a:rPr>
              <a:t>The brands that have committed to the 100% by 2025 pledge are: </a:t>
            </a:r>
            <a:r>
              <a:rPr lang="en-US" sz="1050" dirty="0">
                <a:solidFill>
                  <a:srgbClr val="333333"/>
                </a:solidFill>
                <a:latin typeface="Arial" panose="020B0604020202020204" pitchFamily="34" charset="0"/>
              </a:rPr>
              <a:t>ASOS,  EILEEN FISHER, Greenfibres, H&amp;M, IKEA, Kering, Levi’s, Lindex, M&amp;S, Nike, Sainsbury’s, F&amp;F at Tesco,  Woolworths, Adidas, A-Z, BikBOk, Burberry, Burton Snowboards, Carlings, Coyuchi, Cubus, Days like This, Dressmann, Hanky Panky, House of Fraser, Indigenous Designs, KappAhl, Kathmandu, Mantis World, MetaWear, Otto Group, prAna, SkunkFunk,  Timberland, Urban, Volt and Wow.</a:t>
            </a:r>
          </a:p>
          <a:p>
            <a:r>
              <a:rPr lang="en-US" sz="1050" dirty="0">
                <a:hlinkClick r:id="rId6"/>
              </a:rPr>
              <a:t>https://textileexchange.org/over-36-major-brands-pledge-to-achieve-sustainable-cotton-by-2025</a:t>
            </a:r>
            <a:r>
              <a:rPr lang="en-US" sz="1350" dirty="0">
                <a:hlinkClick r:id="rId6"/>
              </a:rPr>
              <a:t>/</a:t>
            </a:r>
            <a:endParaRPr lang="en-US" sz="1350" dirty="0"/>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3035244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46200" y="775561"/>
            <a:ext cx="7886700" cy="440531"/>
          </a:xfrm>
        </p:spPr>
        <p:txBody>
          <a:bodyPr>
            <a:normAutofit fontScale="90000"/>
          </a:bodyPr>
          <a:lstStyle/>
          <a:p>
            <a:r>
              <a:rPr lang="en-US" dirty="0"/>
              <a:t>Sustainability Goals and US Cotton Trust Protocol</a:t>
            </a:r>
            <a:endParaRPr lang="en-US" dirty="0">
              <a:uFillTx/>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0573" y="1646725"/>
            <a:ext cx="3284883" cy="3870943"/>
          </a:xfrm>
          <a:prstGeom prst="rect">
            <a:avLst/>
          </a:prstGeom>
        </p:spPr>
      </p:pic>
      <p:sp>
        <p:nvSpPr>
          <p:cNvPr id="5" name="TextBox 4">
            <a:extLst>
              <a:ext uri="{FF2B5EF4-FFF2-40B4-BE49-F238E27FC236}">
                <a16:creationId xmlns:a16="http://schemas.microsoft.com/office/drawing/2014/main" xmlns="" id="{D1F85EB4-DC9D-4A66-B63D-53C93CB6573C}"/>
              </a:ext>
            </a:extLst>
          </p:cNvPr>
          <p:cNvSpPr txBox="1"/>
          <p:nvPr/>
        </p:nvSpPr>
        <p:spPr>
          <a:xfrm>
            <a:off x="406782" y="1663201"/>
            <a:ext cx="4965148" cy="3970318"/>
          </a:xfrm>
          <a:prstGeom prst="rect">
            <a:avLst/>
          </a:prstGeom>
          <a:noFill/>
        </p:spPr>
        <p:txBody>
          <a:bodyPr wrap="square" rtlCol="0">
            <a:spAutoFit/>
          </a:bodyPr>
          <a:lstStyle/>
          <a:p>
            <a:pPr marL="214313" indent="-214313">
              <a:buFont typeface="Arial" panose="020B0604020202020204" pitchFamily="34" charset="0"/>
              <a:buChar char="•"/>
            </a:pPr>
            <a:r>
              <a:rPr lang="en-US" dirty="0"/>
              <a:t>The Ten Year Sustainability Goals fulfilled the needs of some brands/retailers but others wanted more</a:t>
            </a:r>
          </a:p>
          <a:p>
            <a:pPr marL="214313" indent="-214313">
              <a:buFont typeface="Arial" panose="020B0604020202020204" pitchFamily="34" charset="0"/>
              <a:buChar char="•"/>
            </a:pPr>
            <a:r>
              <a:rPr lang="en-US" b="1" dirty="0"/>
              <a:t>Brands/retailers are demanding more data and transparency </a:t>
            </a:r>
            <a:r>
              <a:rPr lang="en-US" dirty="0"/>
              <a:t>from their supply chains to support their own sustainability goals</a:t>
            </a:r>
          </a:p>
          <a:p>
            <a:pPr marL="214313" indent="-214313">
              <a:buFont typeface="Arial" panose="020B0604020202020204" pitchFamily="34" charset="0"/>
              <a:buChar char="•"/>
            </a:pPr>
            <a:r>
              <a:rPr lang="en-US" dirty="0"/>
              <a:t>The </a:t>
            </a:r>
            <a:r>
              <a:rPr lang="en-US" b="1" dirty="0"/>
              <a:t>US Cotton Trust Protocol helps meet this demand</a:t>
            </a:r>
            <a:r>
              <a:rPr lang="en-US" dirty="0"/>
              <a:t> by:</a:t>
            </a:r>
          </a:p>
          <a:p>
            <a:pPr marL="557213" lvl="1" indent="-214313">
              <a:buFont typeface="Arial" panose="020B0604020202020204" pitchFamily="34" charset="0"/>
              <a:buChar char="•"/>
            </a:pPr>
            <a:r>
              <a:rPr lang="en-US" dirty="0"/>
              <a:t>Enrolling growers into a farm-level sustainability program</a:t>
            </a:r>
          </a:p>
          <a:p>
            <a:pPr marL="557213" lvl="1" indent="-214313">
              <a:buFont typeface="Arial" panose="020B0604020202020204" pitchFamily="34" charset="0"/>
              <a:buChar char="•"/>
            </a:pPr>
            <a:r>
              <a:rPr lang="en-US" dirty="0"/>
              <a:t>Providing sustainability data using Field to Market’s </a:t>
            </a:r>
            <a:r>
              <a:rPr lang="en-US" dirty="0" err="1"/>
              <a:t>Fieldprint</a:t>
            </a:r>
            <a:r>
              <a:rPr lang="en-US" dirty="0"/>
              <a:t> Calculator</a:t>
            </a:r>
          </a:p>
          <a:p>
            <a:pPr marL="557213" lvl="1" indent="-214313">
              <a:buFont typeface="Arial" panose="020B0604020202020204" pitchFamily="34" charset="0"/>
              <a:buChar char="•"/>
            </a:pPr>
            <a:r>
              <a:rPr lang="en-US" dirty="0"/>
              <a:t>Applying 2</a:t>
            </a:r>
            <a:r>
              <a:rPr lang="en-US" baseline="30000" dirty="0"/>
              <a:t>nd</a:t>
            </a:r>
            <a:r>
              <a:rPr lang="en-US" dirty="0"/>
              <a:t> or 3</a:t>
            </a:r>
            <a:r>
              <a:rPr lang="en-US" baseline="30000" dirty="0"/>
              <a:t>rd</a:t>
            </a:r>
            <a:r>
              <a:rPr lang="en-US" dirty="0"/>
              <a:t> party verification of grower practices and </a:t>
            </a:r>
            <a:r>
              <a:rPr lang="en-US" dirty="0" err="1"/>
              <a:t>Fieldprints</a:t>
            </a: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algn="l" eaLnBrk="0" hangingPunct="0"/>
            <a:endParaRPr lang="en-US" sz="1800"/>
          </a:p>
        </p:txBody>
      </p:sp>
      <p:sp>
        <p:nvSpPr>
          <p:cNvPr id="2560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algn="l" eaLnBrk="0" hangingPunct="0"/>
            <a:endParaRPr lang="en-US" sz="1800"/>
          </a:p>
        </p:txBody>
      </p:sp>
      <p:sp>
        <p:nvSpPr>
          <p:cNvPr id="25604" name="Rectangle 4"/>
          <p:cNvSpPr>
            <a:spLocks noGrp="1" noChangeArrowheads="1"/>
          </p:cNvSpPr>
          <p:nvPr>
            <p:ph type="title" idx="4294967295"/>
          </p:nvPr>
        </p:nvSpPr>
        <p:spPr>
          <a:xfrm>
            <a:off x="1473575" y="270262"/>
            <a:ext cx="7772400" cy="1143000"/>
          </a:xfrm>
          <a:prstGeom prst="rect">
            <a:avLst/>
          </a:prstGeom>
        </p:spPr>
        <p:txBody>
          <a:bodyPr lIns="90488" tIns="44450" rIns="90488" bIns="44450">
            <a:normAutofit/>
          </a:bodyPr>
          <a:lstStyle/>
          <a:p>
            <a:pPr eaLnBrk="1" hangingPunct="1"/>
            <a:r>
              <a:rPr lang="en-US" b="1" dirty="0"/>
              <a:t>What are soils made of?</a:t>
            </a:r>
          </a:p>
        </p:txBody>
      </p:sp>
      <p:sp>
        <p:nvSpPr>
          <p:cNvPr id="25607" name="Rectangle 8"/>
          <p:cNvSpPr>
            <a:spLocks noChangeArrowheads="1"/>
          </p:cNvSpPr>
          <p:nvPr/>
        </p:nvSpPr>
        <p:spPr bwMode="auto">
          <a:xfrm>
            <a:off x="1065213" y="5757863"/>
            <a:ext cx="1951037" cy="447675"/>
          </a:xfrm>
          <a:prstGeom prst="rect">
            <a:avLst/>
          </a:prstGeom>
          <a:noFill/>
          <a:ln w="12700">
            <a:noFill/>
            <a:miter lim="800000"/>
            <a:headEnd/>
            <a:tailEnd/>
          </a:ln>
        </p:spPr>
        <p:txBody>
          <a:bodyPr wrap="none" anchor="ctr"/>
          <a:lstStyle/>
          <a:p>
            <a:pPr algn="l" eaLnBrk="0" hangingPunct="0"/>
            <a:endParaRPr lang="en-US" sz="1800"/>
          </a:p>
        </p:txBody>
      </p:sp>
      <p:grpSp>
        <p:nvGrpSpPr>
          <p:cNvPr id="13" name="Group 12"/>
          <p:cNvGrpSpPr/>
          <p:nvPr/>
        </p:nvGrpSpPr>
        <p:grpSpPr>
          <a:xfrm>
            <a:off x="1752600" y="1600200"/>
            <a:ext cx="5067300" cy="4605336"/>
            <a:chOff x="1905000" y="2057401"/>
            <a:chExt cx="4673601" cy="4190999"/>
          </a:xfrm>
        </p:grpSpPr>
        <p:sp>
          <p:nvSpPr>
            <p:cNvPr id="25605" name="Rectangle 6"/>
            <p:cNvSpPr>
              <a:spLocks noChangeArrowheads="1"/>
            </p:cNvSpPr>
            <p:nvPr/>
          </p:nvSpPr>
          <p:spPr bwMode="auto">
            <a:xfrm>
              <a:off x="4953001" y="2819401"/>
              <a:ext cx="1202574" cy="459100"/>
            </a:xfrm>
            <a:prstGeom prst="rect">
              <a:avLst/>
            </a:prstGeom>
            <a:noFill/>
            <a:ln w="12700">
              <a:noFill/>
              <a:miter lim="800000"/>
              <a:headEnd/>
              <a:tailEnd/>
            </a:ln>
          </p:spPr>
          <p:txBody>
            <a:bodyPr wrap="none" lIns="90488" tIns="44450" rIns="90488" bIns="44450">
              <a:spAutoFit/>
            </a:bodyPr>
            <a:lstStyle/>
            <a:p>
              <a:pPr algn="l" defTabSz="895350" eaLnBrk="0" hangingPunct="0"/>
              <a:r>
                <a:rPr lang="en-US" sz="2400" b="1" dirty="0">
                  <a:solidFill>
                    <a:srgbClr val="000000"/>
                  </a:solidFill>
                  <a:latin typeface="+mn-lt"/>
                </a:rPr>
                <a:t>Physical</a:t>
              </a:r>
            </a:p>
          </p:txBody>
        </p:sp>
        <p:sp>
          <p:nvSpPr>
            <p:cNvPr id="25606" name="Rectangle 7"/>
            <p:cNvSpPr>
              <a:spLocks noChangeArrowheads="1"/>
            </p:cNvSpPr>
            <p:nvPr/>
          </p:nvSpPr>
          <p:spPr bwMode="auto">
            <a:xfrm>
              <a:off x="3466329" y="5149150"/>
              <a:ext cx="2031519" cy="643766"/>
            </a:xfrm>
            <a:prstGeom prst="rect">
              <a:avLst/>
            </a:prstGeom>
            <a:noFill/>
            <a:ln w="12700">
              <a:noFill/>
              <a:miter lim="800000"/>
              <a:headEnd/>
              <a:tailEnd/>
            </a:ln>
          </p:spPr>
          <p:txBody>
            <a:bodyPr wrap="none" lIns="90488" tIns="44450" rIns="90488" bIns="44450">
              <a:spAutoFit/>
            </a:bodyPr>
            <a:lstStyle/>
            <a:p>
              <a:pPr algn="l" defTabSz="895350" eaLnBrk="0" hangingPunct="0"/>
              <a:r>
                <a:rPr lang="en-US" sz="3600" b="1" dirty="0">
                  <a:solidFill>
                    <a:srgbClr val="008000"/>
                  </a:solidFill>
                  <a:latin typeface="+mn-lt"/>
                </a:rPr>
                <a:t>Biological</a:t>
              </a:r>
            </a:p>
          </p:txBody>
        </p:sp>
        <p:sp>
          <p:nvSpPr>
            <p:cNvPr id="25608" name="Rectangle 11"/>
            <p:cNvSpPr>
              <a:spLocks noChangeArrowheads="1"/>
            </p:cNvSpPr>
            <p:nvPr/>
          </p:nvSpPr>
          <p:spPr bwMode="auto">
            <a:xfrm>
              <a:off x="3913758" y="3617655"/>
              <a:ext cx="660438" cy="459100"/>
            </a:xfrm>
            <a:prstGeom prst="rect">
              <a:avLst/>
            </a:prstGeom>
            <a:noFill/>
            <a:ln w="12700">
              <a:noFill/>
              <a:miter lim="800000"/>
              <a:headEnd/>
              <a:tailEnd/>
            </a:ln>
          </p:spPr>
          <p:txBody>
            <a:bodyPr wrap="none" lIns="90488" tIns="44450" rIns="90488" bIns="44450">
              <a:spAutoFit/>
            </a:bodyPr>
            <a:lstStyle/>
            <a:p>
              <a:pPr algn="l" defTabSz="895350" eaLnBrk="0" hangingPunct="0"/>
              <a:r>
                <a:rPr lang="en-US" sz="2400" b="1" dirty="0">
                  <a:solidFill>
                    <a:srgbClr val="000000"/>
                  </a:solidFill>
                  <a:latin typeface="+mn-lt"/>
                </a:rPr>
                <a:t>OM</a:t>
              </a:r>
            </a:p>
          </p:txBody>
        </p:sp>
        <p:sp>
          <p:nvSpPr>
            <p:cNvPr id="25609" name="Rectangle 12"/>
            <p:cNvSpPr>
              <a:spLocks noChangeArrowheads="1"/>
            </p:cNvSpPr>
            <p:nvPr/>
          </p:nvSpPr>
          <p:spPr bwMode="auto">
            <a:xfrm>
              <a:off x="2209800" y="2895602"/>
              <a:ext cx="1346332" cy="459100"/>
            </a:xfrm>
            <a:prstGeom prst="rect">
              <a:avLst/>
            </a:prstGeom>
            <a:noFill/>
            <a:ln w="12700">
              <a:noFill/>
              <a:miter lim="800000"/>
              <a:headEnd/>
              <a:tailEnd/>
            </a:ln>
          </p:spPr>
          <p:txBody>
            <a:bodyPr wrap="none" lIns="90488" tIns="44450" rIns="90488" bIns="44450">
              <a:spAutoFit/>
            </a:bodyPr>
            <a:lstStyle/>
            <a:p>
              <a:pPr algn="l" defTabSz="895350" eaLnBrk="0" hangingPunct="0"/>
              <a:r>
                <a:rPr lang="en-US" sz="2400" b="1" dirty="0">
                  <a:solidFill>
                    <a:srgbClr val="000000"/>
                  </a:solidFill>
                  <a:latin typeface="+mn-lt"/>
                </a:rPr>
                <a:t>Chemical</a:t>
              </a:r>
            </a:p>
          </p:txBody>
        </p:sp>
        <p:sp>
          <p:nvSpPr>
            <p:cNvPr id="25610" name="Oval 13"/>
            <p:cNvSpPr>
              <a:spLocks noChangeArrowheads="1"/>
            </p:cNvSpPr>
            <p:nvPr/>
          </p:nvSpPr>
          <p:spPr bwMode="auto">
            <a:xfrm>
              <a:off x="1905000" y="2057401"/>
              <a:ext cx="2844800" cy="2971800"/>
            </a:xfrm>
            <a:prstGeom prst="ellipse">
              <a:avLst/>
            </a:prstGeom>
            <a:noFill/>
            <a:ln w="76200">
              <a:solidFill>
                <a:srgbClr val="FF0000"/>
              </a:solidFill>
              <a:round/>
              <a:headEnd type="none" w="sm" len="sm"/>
              <a:tailEnd type="none" w="sm" len="sm"/>
            </a:ln>
          </p:spPr>
          <p:txBody>
            <a:bodyPr wrap="none" anchor="ctr"/>
            <a:lstStyle/>
            <a:p>
              <a:pPr algn="l" eaLnBrk="0" hangingPunct="0"/>
              <a:endParaRPr lang="en-US" sz="1800">
                <a:ln>
                  <a:solidFill>
                    <a:srgbClr val="FF0000"/>
                  </a:solidFill>
                </a:ln>
              </a:endParaRPr>
            </a:p>
          </p:txBody>
        </p:sp>
        <p:sp>
          <p:nvSpPr>
            <p:cNvPr id="25611" name="Oval 14"/>
            <p:cNvSpPr>
              <a:spLocks noChangeArrowheads="1"/>
            </p:cNvSpPr>
            <p:nvPr/>
          </p:nvSpPr>
          <p:spPr bwMode="auto">
            <a:xfrm>
              <a:off x="3733801" y="2057401"/>
              <a:ext cx="2844800" cy="2971800"/>
            </a:xfrm>
            <a:prstGeom prst="ellipse">
              <a:avLst/>
            </a:prstGeom>
            <a:noFill/>
            <a:ln w="76200">
              <a:solidFill>
                <a:srgbClr val="FF9900"/>
              </a:solidFill>
              <a:round/>
              <a:headEnd type="none" w="sm" len="sm"/>
              <a:tailEnd type="none" w="sm" len="sm"/>
            </a:ln>
          </p:spPr>
          <p:txBody>
            <a:bodyPr wrap="none" anchor="ctr"/>
            <a:lstStyle/>
            <a:p>
              <a:pPr algn="l" eaLnBrk="0" hangingPunct="0"/>
              <a:endParaRPr lang="en-US" sz="1800"/>
            </a:p>
          </p:txBody>
        </p:sp>
        <p:sp>
          <p:nvSpPr>
            <p:cNvPr id="25612" name="Oval 15"/>
            <p:cNvSpPr>
              <a:spLocks noChangeArrowheads="1"/>
            </p:cNvSpPr>
            <p:nvPr/>
          </p:nvSpPr>
          <p:spPr bwMode="auto">
            <a:xfrm>
              <a:off x="2971800" y="3276600"/>
              <a:ext cx="2844800" cy="2971800"/>
            </a:xfrm>
            <a:prstGeom prst="ellipse">
              <a:avLst/>
            </a:prstGeom>
            <a:noFill/>
            <a:ln w="76200">
              <a:solidFill>
                <a:srgbClr val="00CC00"/>
              </a:solidFill>
              <a:round/>
              <a:headEnd type="none" w="sm" len="sm"/>
              <a:tailEnd type="none" w="sm" len="sm"/>
            </a:ln>
          </p:spPr>
          <p:txBody>
            <a:bodyPr wrap="none" anchor="ctr"/>
            <a:lstStyle/>
            <a:p>
              <a:pPr algn="l" eaLnBrk="0" hangingPunct="0"/>
              <a:endParaRPr lang="en-US" sz="1800"/>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78673764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1376363" y="255588"/>
            <a:ext cx="6883717" cy="1143000"/>
          </a:xfrm>
        </p:spPr>
        <p:txBody>
          <a:bodyPr/>
          <a:lstStyle/>
          <a:p>
            <a:r>
              <a:rPr lang="en-US" altLang="en-US" sz="5500" dirty="0"/>
              <a:t>Ideal Soil Composition</a:t>
            </a:r>
          </a:p>
        </p:txBody>
      </p:sp>
      <p:grpSp>
        <p:nvGrpSpPr>
          <p:cNvPr id="388099" name="Group 3"/>
          <p:cNvGrpSpPr>
            <a:grpSpLocks/>
          </p:cNvGrpSpPr>
          <p:nvPr/>
        </p:nvGrpSpPr>
        <p:grpSpPr bwMode="auto">
          <a:xfrm>
            <a:off x="441325" y="2133855"/>
            <a:ext cx="8261350" cy="2286000"/>
            <a:chOff x="0" y="0"/>
            <a:chExt cx="5204" cy="1440"/>
          </a:xfrm>
        </p:grpSpPr>
        <p:sp>
          <p:nvSpPr>
            <p:cNvPr id="388100" name="Rectangle 4"/>
            <p:cNvSpPr>
              <a:spLocks noChangeArrowheads="1"/>
            </p:cNvSpPr>
            <p:nvPr/>
          </p:nvSpPr>
          <p:spPr bwMode="auto">
            <a:xfrm>
              <a:off x="0" y="0"/>
              <a:ext cx="425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88101" name="Rectangle 5"/>
            <p:cNvSpPr>
              <a:spLocks noChangeArrowheads="1"/>
            </p:cNvSpPr>
            <p:nvPr>
              <p:custDataLst>
                <p:tags r:id="rId3"/>
              </p:custDataLst>
            </p:nvPr>
          </p:nvSpPr>
          <p:spPr bwMode="auto">
            <a:xfrm>
              <a:off x="0" y="0"/>
              <a:ext cx="5204" cy="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400" dirty="0">
                  <a:latin typeface="Times New Roman" pitchFamily="18" charset="0"/>
                </a:rPr>
                <a:t>  </a:t>
              </a:r>
              <a:r>
                <a:rPr lang="en-US" altLang="en-US" sz="14400" dirty="0">
                  <a:latin typeface="Times New Roman" pitchFamily="18" charset="0"/>
                </a:rPr>
                <a:t> </a:t>
              </a:r>
              <a:r>
                <a:rPr lang="en-US" altLang="en-US" sz="2400" dirty="0">
                  <a:latin typeface="Times New Roman" pitchFamily="18" charset="0"/>
                </a:rPr>
                <a:t>                                                                                                  </a:t>
              </a:r>
            </a:p>
          </p:txBody>
        </p:sp>
      </p:grpSp>
      <p:graphicFrame>
        <p:nvGraphicFramePr>
          <p:cNvPr id="388102" name="Object 6"/>
          <p:cNvGraphicFramePr>
            <a:graphicFrameLocks noChangeAspect="1"/>
          </p:cNvGraphicFramePr>
          <p:nvPr>
            <p:extLst>
              <p:ext uri="{D42A27DB-BD31-4B8C-83A1-F6EECF244321}">
                <p14:modId xmlns:p14="http://schemas.microsoft.com/office/powerpoint/2010/main" val="478878130"/>
              </p:ext>
            </p:extLst>
          </p:nvPr>
        </p:nvGraphicFramePr>
        <p:xfrm>
          <a:off x="1662113" y="2191005"/>
          <a:ext cx="5667375" cy="3122613"/>
        </p:xfrm>
        <a:graphic>
          <a:graphicData uri="http://schemas.openxmlformats.org/presentationml/2006/ole">
            <mc:AlternateContent xmlns:mc="http://schemas.openxmlformats.org/markup-compatibility/2006">
              <mc:Choice xmlns:v="urn:schemas-microsoft-com:vml" Requires="v">
                <p:oleObj spid="_x0000_s3275" name="Chart" r:id="rId6" imgW="4181972" imgH="2305532" progId="Excel.Chart.8">
                  <p:embed/>
                </p:oleObj>
              </mc:Choice>
              <mc:Fallback>
                <p:oleObj name="Chart" r:id="rId6" imgW="4181972" imgH="2305532" progId="Excel.Chart.8">
                  <p:embed/>
                  <p:pic>
                    <p:nvPicPr>
                      <p:cNvPr id="38810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2113" y="2191005"/>
                        <a:ext cx="5667375" cy="3122613"/>
                      </a:xfrm>
                      <a:prstGeom prst="rect">
                        <a:avLst/>
                      </a:prstGeom>
                      <a:noFill/>
                      <a:ln>
                        <a:noFill/>
                      </a:ln>
                      <a:effectLst/>
                    </p:spPr>
                  </p:pic>
                </p:oleObj>
              </mc:Fallback>
            </mc:AlternateContent>
          </a:graphicData>
        </a:graphic>
      </p:graphicFrame>
      <p:sp>
        <p:nvSpPr>
          <p:cNvPr id="388103" name="Text Box 7"/>
          <p:cNvSpPr txBox="1">
            <a:spLocks noChangeArrowheads="1"/>
          </p:cNvSpPr>
          <p:nvPr/>
        </p:nvSpPr>
        <p:spPr bwMode="auto">
          <a:xfrm>
            <a:off x="1376363" y="2597405"/>
            <a:ext cx="654050"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200">
                <a:latin typeface="Times New Roman" pitchFamily="18" charset="0"/>
              </a:rPr>
              <a:t>{</a:t>
            </a:r>
          </a:p>
        </p:txBody>
      </p:sp>
      <p:sp>
        <p:nvSpPr>
          <p:cNvPr id="388104" name="Text Box 8"/>
          <p:cNvSpPr txBox="1">
            <a:spLocks noChangeArrowheads="1"/>
          </p:cNvSpPr>
          <p:nvPr/>
        </p:nvSpPr>
        <p:spPr bwMode="auto">
          <a:xfrm>
            <a:off x="6740525" y="2597405"/>
            <a:ext cx="654050"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200">
                <a:latin typeface="Times New Roman" pitchFamily="18" charset="0"/>
              </a:rPr>
              <a:t>}</a:t>
            </a:r>
          </a:p>
        </p:txBody>
      </p:sp>
      <p:sp>
        <p:nvSpPr>
          <p:cNvPr id="388105" name="Text Box 9"/>
          <p:cNvSpPr txBox="1">
            <a:spLocks noChangeArrowheads="1"/>
          </p:cNvSpPr>
          <p:nvPr/>
        </p:nvSpPr>
        <p:spPr bwMode="auto">
          <a:xfrm>
            <a:off x="147638" y="2813305"/>
            <a:ext cx="1566862"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800" dirty="0">
                <a:solidFill>
                  <a:srgbClr val="003300"/>
                </a:solidFill>
                <a:effectLst/>
                <a:latin typeface="+mn-lt"/>
              </a:rPr>
              <a:t>Pore space 50%</a:t>
            </a:r>
          </a:p>
        </p:txBody>
      </p:sp>
      <p:sp>
        <p:nvSpPr>
          <p:cNvPr id="388106" name="Text Box 10"/>
          <p:cNvSpPr txBox="1">
            <a:spLocks noChangeArrowheads="1"/>
          </p:cNvSpPr>
          <p:nvPr/>
        </p:nvSpPr>
        <p:spPr bwMode="auto">
          <a:xfrm>
            <a:off x="7280275" y="3083180"/>
            <a:ext cx="1768475"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800">
                <a:solidFill>
                  <a:srgbClr val="003300"/>
                </a:solidFill>
                <a:effectLst/>
                <a:latin typeface="+mn-lt"/>
              </a:rPr>
              <a:t>Solids 50%</a:t>
            </a:r>
          </a:p>
        </p:txBody>
      </p:sp>
      <p:sp>
        <p:nvSpPr>
          <p:cNvPr id="388107" name="Text Box 11"/>
          <p:cNvSpPr txBox="1">
            <a:spLocks noChangeArrowheads="1"/>
          </p:cNvSpPr>
          <p:nvPr/>
        </p:nvSpPr>
        <p:spPr bwMode="auto">
          <a:xfrm>
            <a:off x="1504660" y="1405986"/>
            <a:ext cx="23891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b="1" dirty="0">
                <a:solidFill>
                  <a:srgbClr val="003300"/>
                </a:solidFill>
                <a:effectLst/>
                <a:latin typeface="+mn-lt"/>
              </a:rPr>
              <a:t>25% Water</a:t>
            </a:r>
          </a:p>
        </p:txBody>
      </p:sp>
      <p:sp>
        <p:nvSpPr>
          <p:cNvPr id="388108" name="Text Box 12"/>
          <p:cNvSpPr txBox="1">
            <a:spLocks noChangeArrowheads="1"/>
          </p:cNvSpPr>
          <p:nvPr/>
        </p:nvSpPr>
        <p:spPr bwMode="auto">
          <a:xfrm>
            <a:off x="1418297" y="5600956"/>
            <a:ext cx="23891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b="1" dirty="0">
                <a:solidFill>
                  <a:srgbClr val="003300"/>
                </a:solidFill>
                <a:effectLst/>
                <a:latin typeface="+mn-lt"/>
              </a:rPr>
              <a:t>25% Air</a:t>
            </a:r>
          </a:p>
        </p:txBody>
      </p:sp>
      <p:sp>
        <p:nvSpPr>
          <p:cNvPr id="388109" name="Text Box 13"/>
          <p:cNvSpPr txBox="1">
            <a:spLocks noChangeArrowheads="1"/>
          </p:cNvSpPr>
          <p:nvPr/>
        </p:nvSpPr>
        <p:spPr bwMode="auto">
          <a:xfrm>
            <a:off x="5518150" y="5585080"/>
            <a:ext cx="3098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b="1" dirty="0">
                <a:solidFill>
                  <a:srgbClr val="003300"/>
                </a:solidFill>
                <a:effectLst/>
                <a:latin typeface="+mn-lt"/>
              </a:rPr>
              <a:t>5% Organic Matter</a:t>
            </a:r>
          </a:p>
        </p:txBody>
      </p:sp>
      <p:sp>
        <p:nvSpPr>
          <p:cNvPr id="388110" name="Text Box 14"/>
          <p:cNvSpPr txBox="1">
            <a:spLocks noChangeArrowheads="1"/>
          </p:cNvSpPr>
          <p:nvPr/>
        </p:nvSpPr>
        <p:spPr bwMode="auto">
          <a:xfrm>
            <a:off x="4986822" y="1303592"/>
            <a:ext cx="33940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600" b="1" dirty="0">
                <a:solidFill>
                  <a:srgbClr val="003300"/>
                </a:solidFill>
                <a:effectLst/>
                <a:latin typeface="+mn-lt"/>
              </a:rPr>
              <a:t>45% Inorganic (mineral materials)</a:t>
            </a:r>
          </a:p>
        </p:txBody>
      </p:sp>
      <p:sp>
        <p:nvSpPr>
          <p:cNvPr id="388111" name="Line 15"/>
          <p:cNvSpPr>
            <a:spLocks noChangeShapeType="1"/>
          </p:cNvSpPr>
          <p:nvPr/>
        </p:nvSpPr>
        <p:spPr bwMode="auto">
          <a:xfrm>
            <a:off x="2673350" y="1990187"/>
            <a:ext cx="1096963" cy="1208881"/>
          </a:xfrm>
          <a:prstGeom prst="line">
            <a:avLst/>
          </a:prstGeom>
          <a:noFill/>
          <a:ln w="3175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8112" name="Line 16"/>
          <p:cNvSpPr>
            <a:spLocks noChangeShapeType="1"/>
          </p:cNvSpPr>
          <p:nvPr/>
        </p:nvSpPr>
        <p:spPr bwMode="auto">
          <a:xfrm flipH="1">
            <a:off x="5376863" y="2041780"/>
            <a:ext cx="690562" cy="1290638"/>
          </a:xfrm>
          <a:prstGeom prst="line">
            <a:avLst/>
          </a:prstGeom>
          <a:noFill/>
          <a:ln w="3175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8113" name="Line 17"/>
          <p:cNvSpPr>
            <a:spLocks noChangeShapeType="1"/>
          </p:cNvSpPr>
          <p:nvPr/>
        </p:nvSpPr>
        <p:spPr bwMode="auto">
          <a:xfrm flipH="1" flipV="1">
            <a:off x="4727574" y="3821367"/>
            <a:ext cx="1666875" cy="1684337"/>
          </a:xfrm>
          <a:prstGeom prst="line">
            <a:avLst/>
          </a:prstGeom>
          <a:noFill/>
          <a:ln w="3175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8114" name="Line 18"/>
          <p:cNvSpPr>
            <a:spLocks noChangeShapeType="1"/>
          </p:cNvSpPr>
          <p:nvPr/>
        </p:nvSpPr>
        <p:spPr bwMode="auto">
          <a:xfrm flipV="1">
            <a:off x="2030413" y="3732467"/>
            <a:ext cx="1693862" cy="1773238"/>
          </a:xfrm>
          <a:prstGeom prst="line">
            <a:avLst/>
          </a:prstGeom>
          <a:noFill/>
          <a:ln w="3175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2"/>
    </p:custDataLst>
    <p:extLst>
      <p:ext uri="{BB962C8B-B14F-4D97-AF65-F5344CB8AC3E}">
        <p14:creationId xmlns:p14="http://schemas.microsoft.com/office/powerpoint/2010/main" val="37394661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2400" y="624840"/>
            <a:ext cx="6949440" cy="5212080"/>
          </a:xfrm>
          <a:prstGeom prst="rect">
            <a:avLst/>
          </a:prstGeom>
          <a:ln w="31750">
            <a:solidFill>
              <a:schemeClr val="tx1">
                <a:lumMod val="85000"/>
                <a:lumOff val="15000"/>
              </a:schemeClr>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2072513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4996" y="431936"/>
            <a:ext cx="7464213" cy="5598160"/>
          </a:xfrm>
          <a:prstGeom prst="rect">
            <a:avLst/>
          </a:prstGeom>
          <a:ln w="31750">
            <a:solidFill>
              <a:schemeClr val="tx1">
                <a:lumMod val="85000"/>
                <a:lumOff val="15000"/>
              </a:schemeClr>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3750651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2" descr="C:\Users\Wayne.Honeycutt\AppData\Local\Microsoft\Windows\Temporary Internet Files\Content.IE5\WCRD8GHX\8053614949_d7a02c92c5_o.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7438" y="937969"/>
            <a:ext cx="7583823" cy="5055882"/>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8069" name="TextBox 3"/>
          <p:cNvSpPr txBox="1">
            <a:spLocks noChangeArrowheads="1"/>
          </p:cNvSpPr>
          <p:nvPr/>
        </p:nvSpPr>
        <p:spPr bwMode="auto">
          <a:xfrm>
            <a:off x="1373664" y="2246874"/>
            <a:ext cx="7239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US" altLang="en-US" sz="3600" b="1" i="1" dirty="0">
                <a:solidFill>
                  <a:srgbClr val="FFFF00"/>
                </a:solidFill>
                <a:latin typeface="+mn-lt"/>
              </a:rPr>
              <a:t>SOIL  HEALTH:</a:t>
            </a:r>
          </a:p>
          <a:p>
            <a:pPr eaLnBrk="0" fontAlgn="base" hangingPunct="0">
              <a:spcBef>
                <a:spcPct val="0"/>
              </a:spcBef>
              <a:spcAft>
                <a:spcPct val="0"/>
              </a:spcAft>
              <a:buFontTx/>
              <a:buNone/>
            </a:pPr>
            <a:endParaRPr lang="en-US" altLang="en-US" sz="3600" b="1" i="1" dirty="0">
              <a:solidFill>
                <a:srgbClr val="FFFF00"/>
              </a:solidFill>
              <a:latin typeface="+mn-lt"/>
            </a:endParaRPr>
          </a:p>
          <a:p>
            <a:pPr eaLnBrk="0" fontAlgn="base" hangingPunct="0">
              <a:spcBef>
                <a:spcPct val="0"/>
              </a:spcBef>
              <a:spcAft>
                <a:spcPct val="0"/>
              </a:spcAft>
              <a:buFontTx/>
              <a:buNone/>
            </a:pPr>
            <a:r>
              <a:rPr lang="en-US" altLang="en-US" sz="3600" b="1" i="1" dirty="0">
                <a:solidFill>
                  <a:srgbClr val="FFFF00"/>
                </a:solidFill>
                <a:latin typeface="+mn-lt"/>
              </a:rPr>
              <a:t>The </a:t>
            </a:r>
            <a:r>
              <a:rPr lang="en-US" altLang="en-US" sz="3600" b="1" i="1" u="sng" dirty="0">
                <a:solidFill>
                  <a:srgbClr val="FFFF00"/>
                </a:solidFill>
                <a:latin typeface="+mn-lt"/>
              </a:rPr>
              <a:t>capacity</a:t>
            </a:r>
            <a:r>
              <a:rPr lang="en-US" altLang="en-US" sz="3600" b="1" i="1" dirty="0">
                <a:solidFill>
                  <a:srgbClr val="FFFF00"/>
                </a:solidFill>
                <a:latin typeface="+mn-lt"/>
              </a:rPr>
              <a:t> of a soil to </a:t>
            </a:r>
            <a:r>
              <a:rPr lang="en-US" altLang="en-US" sz="3600" b="1" i="1" u="sng" dirty="0">
                <a:solidFill>
                  <a:srgbClr val="FFFF00"/>
                </a:solidFill>
                <a:effectLst>
                  <a:outerShdw blurRad="38100" dist="38100" dir="2700000" algn="tl">
                    <a:srgbClr val="000000">
                      <a:alpha val="43137"/>
                    </a:srgbClr>
                  </a:outerShdw>
                </a:effectLst>
                <a:latin typeface="+mn-lt"/>
              </a:rPr>
              <a:t>function</a:t>
            </a:r>
            <a:r>
              <a:rPr lang="en-US" altLang="en-US" sz="3600" b="1" i="1" dirty="0">
                <a:solidFill>
                  <a:srgbClr val="FFFF00"/>
                </a:solidFill>
                <a:latin typeface="+mn-lt"/>
              </a:rPr>
              <a:t> as a vital, </a:t>
            </a:r>
            <a:r>
              <a:rPr lang="en-US" altLang="en-US" sz="3600" b="1" i="1" u="sng" dirty="0">
                <a:solidFill>
                  <a:srgbClr val="FFFF00"/>
                </a:solidFill>
                <a:effectLst>
                  <a:outerShdw blurRad="38100" dist="38100" dir="2700000" algn="tl">
                    <a:srgbClr val="000000">
                      <a:alpha val="43137"/>
                    </a:srgbClr>
                  </a:outerShdw>
                </a:effectLst>
                <a:latin typeface="+mn-lt"/>
              </a:rPr>
              <a:t>living ecosystem </a:t>
            </a:r>
            <a:r>
              <a:rPr lang="en-US" altLang="en-US" sz="3600" b="1" i="1" dirty="0">
                <a:solidFill>
                  <a:srgbClr val="FFFF00"/>
                </a:solidFill>
                <a:latin typeface="+mn-lt"/>
              </a:rPr>
              <a:t>that sustains plants, animals, and humans.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1561184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A33DA91-0D56-4899-B0F5-71AC7165D56C}"/>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xmlns="" id="{B6325E64-8FA1-4A32-962D-A9885C967DE2}"/>
              </a:ext>
            </a:extLst>
          </p:cNvPr>
          <p:cNvSpPr>
            <a:spLocks noGrp="1"/>
          </p:cNvSpPr>
          <p:nvPr>
            <p:ph idx="1"/>
          </p:nvPr>
        </p:nvSpPr>
        <p:spPr/>
        <p:txBody>
          <a:bodyPr>
            <a:normAutofit/>
          </a:bodyPr>
          <a:lstStyle/>
          <a:p>
            <a:pPr>
              <a:buFont typeface="Calibri" panose="020F0502020204030204" pitchFamily="34" charset="0"/>
              <a:buChar char="-"/>
            </a:pPr>
            <a:r>
              <a:rPr lang="en-US" dirty="0"/>
              <a:t>What is soil health</a:t>
            </a:r>
          </a:p>
          <a:p>
            <a:pPr>
              <a:buFont typeface="Calibri" panose="020F0502020204030204" pitchFamily="34" charset="0"/>
              <a:buChar char="-"/>
            </a:pPr>
            <a:r>
              <a:rPr lang="en-US" dirty="0"/>
              <a:t>What is the Soil Health Institute</a:t>
            </a:r>
          </a:p>
          <a:p>
            <a:pPr>
              <a:buFont typeface="Calibri" panose="020F0502020204030204" pitchFamily="34" charset="0"/>
              <a:buChar char="-"/>
            </a:pPr>
            <a:r>
              <a:rPr lang="en-US" dirty="0"/>
              <a:t>Cotton industry sustainability goals</a:t>
            </a:r>
          </a:p>
          <a:p>
            <a:pPr>
              <a:buFont typeface="Calibri" panose="020F0502020204030204" pitchFamily="34" charset="0"/>
              <a:buChar char="-"/>
            </a:pPr>
            <a:r>
              <a:rPr lang="en-US" dirty="0"/>
              <a:t>Private sector views</a:t>
            </a:r>
          </a:p>
          <a:p>
            <a:pPr>
              <a:buFont typeface="Calibri" panose="020F0502020204030204" pitchFamily="34" charset="0"/>
              <a:buChar char="-"/>
            </a:pPr>
            <a:r>
              <a:rPr lang="en-US" dirty="0"/>
              <a:t>What is a soil health management system</a:t>
            </a:r>
          </a:p>
          <a:p>
            <a:pPr>
              <a:buFont typeface="Calibri" panose="020F0502020204030204" pitchFamily="34" charset="0"/>
              <a:buChar char="-"/>
            </a:pPr>
            <a:r>
              <a:rPr lang="en-US" dirty="0"/>
              <a:t>How does that link to sustainability</a:t>
            </a:r>
          </a:p>
          <a:p>
            <a:pPr>
              <a:buFont typeface="Calibri" panose="020F0502020204030204" pitchFamily="34" charset="0"/>
              <a:buChar char="-"/>
            </a:pPr>
            <a:r>
              <a:rPr lang="en-US" dirty="0"/>
              <a:t>What the project is about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476163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27480" y="624839"/>
            <a:ext cx="7543800" cy="518161"/>
          </a:xfrm>
        </p:spPr>
        <p:txBody>
          <a:bodyPr>
            <a:normAutofit fontScale="90000"/>
          </a:bodyPr>
          <a:lstStyle/>
          <a:p>
            <a:r>
              <a:rPr lang="en-US" sz="4000" b="1" dirty="0">
                <a:latin typeface="+mn-lt"/>
              </a:rPr>
              <a:t>Soil Health Functions?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561777217"/>
              </p:ext>
            </p:extLst>
          </p:nvPr>
        </p:nvGraphicFramePr>
        <p:xfrm>
          <a:off x="800099" y="1524000"/>
          <a:ext cx="7543801"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1676400" y="4343400"/>
            <a:ext cx="4267200" cy="369332"/>
          </a:xfrm>
          <a:prstGeom prst="rect">
            <a:avLst/>
          </a:prstGeom>
          <a:noFill/>
        </p:spPr>
        <p:txBody>
          <a:bodyPr wrap="square" rtlCol="0">
            <a:spAutoFit/>
          </a:bodyPr>
          <a:lstStyle/>
          <a:p>
            <a:endParaRPr lang="en-US" dirty="0"/>
          </a:p>
        </p:txBody>
      </p:sp>
      <p:sp>
        <p:nvSpPr>
          <p:cNvPr id="7" name="TextBox 6"/>
          <p:cNvSpPr txBox="1"/>
          <p:nvPr/>
        </p:nvSpPr>
        <p:spPr>
          <a:xfrm>
            <a:off x="1547811" y="2012186"/>
            <a:ext cx="6048375" cy="3046988"/>
          </a:xfrm>
          <a:prstGeom prst="rect">
            <a:avLst/>
          </a:prstGeom>
          <a:noFill/>
        </p:spPr>
        <p:txBody>
          <a:bodyPr wrap="square" rtlCol="0">
            <a:spAutoFit/>
          </a:bodyPr>
          <a:lstStyle/>
          <a:p>
            <a:pPr marL="401638" lvl="0" indent="-285750">
              <a:buFont typeface="Arial" panose="020B0604020202020204" pitchFamily="34" charset="0"/>
              <a:buChar char="•"/>
            </a:pPr>
            <a:r>
              <a:rPr lang="en-US" sz="3200" dirty="0"/>
              <a:t>Nutrient cycling</a:t>
            </a:r>
          </a:p>
          <a:p>
            <a:pPr marL="401638" lvl="0" indent="-285750">
              <a:buFont typeface="Arial" panose="020B0604020202020204" pitchFamily="34" charset="0"/>
              <a:buChar char="•"/>
            </a:pPr>
            <a:r>
              <a:rPr lang="en-US" sz="3200" dirty="0"/>
              <a:t>Water (infiltration &amp; availability)</a:t>
            </a:r>
          </a:p>
          <a:p>
            <a:pPr marL="401638" lvl="0" indent="-285750">
              <a:buFont typeface="Arial" panose="020B0604020202020204" pitchFamily="34" charset="0"/>
              <a:buChar char="•"/>
            </a:pPr>
            <a:r>
              <a:rPr lang="en-US" sz="3200" dirty="0"/>
              <a:t>Filtering and  Buffering</a:t>
            </a:r>
          </a:p>
          <a:p>
            <a:pPr marL="401638" lvl="0" indent="-285750">
              <a:buFont typeface="Arial" panose="020B0604020202020204" pitchFamily="34" charset="0"/>
              <a:buChar char="•"/>
            </a:pPr>
            <a:r>
              <a:rPr lang="en-US" sz="3200" dirty="0"/>
              <a:t>Physical Stability and Support</a:t>
            </a:r>
          </a:p>
          <a:p>
            <a:pPr marL="401638" lvl="0" indent="-285750">
              <a:buFont typeface="Arial" panose="020B0604020202020204" pitchFamily="34" charset="0"/>
              <a:buChar char="•"/>
            </a:pPr>
            <a:r>
              <a:rPr lang="en-US" sz="3200" dirty="0"/>
              <a:t>Habitat for Biodiversity </a:t>
            </a:r>
          </a:p>
          <a:p>
            <a:pPr marL="401638" lvl="0" indent="-285750">
              <a:buFont typeface="Arial" panose="020B0604020202020204" pitchFamily="34" charset="0"/>
              <a:buChar char="•"/>
            </a:pPr>
            <a:r>
              <a:rPr lang="en-US" sz="3200" dirty="0"/>
              <a:t>90% is mediated by soil microbes</a:t>
            </a: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247099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096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9143999"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19" name="Text Box 3"/>
          <p:cNvSpPr txBox="1">
            <a:spLocks noChangeArrowheads="1"/>
          </p:cNvSpPr>
          <p:nvPr/>
        </p:nvSpPr>
        <p:spPr bwMode="auto">
          <a:xfrm>
            <a:off x="2971801" y="3962400"/>
            <a:ext cx="1091966" cy="830997"/>
          </a:xfrm>
          <a:prstGeom prst="rect">
            <a:avLst/>
          </a:prstGeom>
          <a:noFill/>
          <a:ln w="9525">
            <a:noFill/>
            <a:miter lim="800000"/>
            <a:headEnd/>
            <a:tailEnd/>
          </a:ln>
          <a:effectLst/>
        </p:spPr>
        <p:txBody>
          <a:bodyPr wrap="none">
            <a:spAutoFit/>
          </a:bodyPr>
          <a:lstStyle/>
          <a:p>
            <a:pPr algn="l">
              <a:defRPr/>
            </a:pPr>
            <a:r>
              <a:rPr lang="en-US" b="1" dirty="0">
                <a:solidFill>
                  <a:srgbClr val="0000FF"/>
                </a:solidFill>
                <a:effectLst>
                  <a:outerShdw blurRad="38100" dist="38100" dir="2700000" algn="tl">
                    <a:srgbClr val="000000"/>
                  </a:outerShdw>
                </a:effectLst>
                <a:latin typeface="Optima" charset="0"/>
                <a:ea typeface="+mn-ea"/>
              </a:rPr>
              <a:t>Pore </a:t>
            </a:r>
          </a:p>
          <a:p>
            <a:pPr algn="l">
              <a:defRPr/>
            </a:pPr>
            <a:r>
              <a:rPr lang="en-US" b="1" dirty="0">
                <a:solidFill>
                  <a:srgbClr val="0000FF"/>
                </a:solidFill>
                <a:effectLst>
                  <a:outerShdw blurRad="38100" dist="38100" dir="2700000" algn="tl">
                    <a:srgbClr val="000000"/>
                  </a:outerShdw>
                </a:effectLst>
                <a:latin typeface="Optima" charset="0"/>
                <a:ea typeface="+mn-ea"/>
              </a:rPr>
              <a:t>Space</a:t>
            </a:r>
          </a:p>
        </p:txBody>
      </p:sp>
      <p:sp>
        <p:nvSpPr>
          <p:cNvPr id="40966" name="Rectangle 6"/>
          <p:cNvSpPr>
            <a:spLocks noChangeArrowheads="1"/>
          </p:cNvSpPr>
          <p:nvPr/>
        </p:nvSpPr>
        <p:spPr bwMode="auto">
          <a:xfrm>
            <a:off x="76200" y="76200"/>
            <a:ext cx="4114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lnSpc>
                <a:spcPct val="120000"/>
              </a:lnSpc>
            </a:pPr>
            <a:r>
              <a:rPr kumimoji="1" lang="en-US" sz="3200" b="1" i="1" dirty="0">
                <a:solidFill>
                  <a:schemeClr val="accent2"/>
                </a:solidFill>
                <a:effectLst/>
                <a:latin typeface="Tahoma" charset="0"/>
              </a:rPr>
              <a:t>SOIL IS HABITAT</a:t>
            </a:r>
          </a:p>
        </p:txBody>
      </p:sp>
      <p:sp>
        <p:nvSpPr>
          <p:cNvPr id="3" name="TextBox 2"/>
          <p:cNvSpPr txBox="1"/>
          <p:nvPr/>
        </p:nvSpPr>
        <p:spPr>
          <a:xfrm>
            <a:off x="381000" y="1219200"/>
            <a:ext cx="1828800" cy="1200329"/>
          </a:xfrm>
          <a:prstGeom prst="rect">
            <a:avLst/>
          </a:prstGeom>
          <a:noFill/>
        </p:spPr>
        <p:txBody>
          <a:bodyPr wrap="square" rtlCol="0">
            <a:spAutoFit/>
          </a:bodyPr>
          <a:lstStyle/>
          <a:p>
            <a:pPr algn="l"/>
            <a:r>
              <a:rPr lang="en-US" dirty="0"/>
              <a:t>Food</a:t>
            </a:r>
          </a:p>
          <a:p>
            <a:pPr algn="l"/>
            <a:r>
              <a:rPr lang="en-US" dirty="0"/>
              <a:t>Water</a:t>
            </a:r>
          </a:p>
          <a:p>
            <a:pPr algn="l"/>
            <a:r>
              <a:rPr lang="en-US" dirty="0"/>
              <a:t>Shelter</a:t>
            </a:r>
          </a:p>
        </p:txBody>
      </p:sp>
    </p:spTree>
    <p:custDataLst>
      <p:tags r:id="rId1"/>
    </p:custDataLst>
    <p:extLst>
      <p:ext uri="{BB962C8B-B14F-4D97-AF65-F5344CB8AC3E}">
        <p14:creationId xmlns:p14="http://schemas.microsoft.com/office/powerpoint/2010/main" val="1020163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7890" name="Rectangle 2"/>
          <p:cNvSpPr>
            <a:spLocks noGrp="1" noChangeArrowheads="1"/>
          </p:cNvSpPr>
          <p:nvPr>
            <p:ph type="title"/>
          </p:nvPr>
        </p:nvSpPr>
        <p:spPr/>
        <p:txBody>
          <a:bodyPr>
            <a:normAutofit/>
          </a:bodyPr>
          <a:lstStyle/>
          <a:p>
            <a:r>
              <a:rPr lang="en-US"/>
              <a:t>The Soil Food Web</a:t>
            </a:r>
          </a:p>
        </p:txBody>
      </p:sp>
      <p:sp>
        <p:nvSpPr>
          <p:cNvPr id="37891" name="Rectangle 3"/>
          <p:cNvSpPr>
            <a:spLocks noGrp="1" noChangeArrowheads="1"/>
          </p:cNvSpPr>
          <p:nvPr>
            <p:ph idx="1"/>
          </p:nvPr>
        </p:nvSpPr>
        <p:spPr/>
        <p:txBody>
          <a:bodyPr/>
          <a:lstStyle/>
          <a:p>
            <a:endParaRPr lang="en-US"/>
          </a:p>
        </p:txBody>
      </p:sp>
      <p:pic>
        <p:nvPicPr>
          <p:cNvPr id="37892" name="Picture 4" descr="A-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369" y="-323850"/>
            <a:ext cx="9429750" cy="758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5" name="Text Box 7"/>
          <p:cNvSpPr txBox="1">
            <a:spLocks noChangeArrowheads="1"/>
          </p:cNvSpPr>
          <p:nvPr/>
        </p:nvSpPr>
        <p:spPr bwMode="auto">
          <a:xfrm>
            <a:off x="7543800" y="6172200"/>
            <a:ext cx="1371600" cy="457200"/>
          </a:xfrm>
          <a:prstGeom prst="rect">
            <a:avLst/>
          </a:prstGeom>
          <a:noFill/>
          <a:ln w="9525">
            <a:noFill/>
            <a:miter lim="800000"/>
            <a:headEnd/>
            <a:tailEnd/>
          </a:ln>
          <a:effectLst/>
        </p:spPr>
        <p:txBody>
          <a:bodyPr>
            <a:spAutoFit/>
          </a:bodyPr>
          <a:lstStyle/>
          <a:p>
            <a:pPr algn="l">
              <a:spcBef>
                <a:spcPct val="50000"/>
              </a:spcBef>
              <a:defRPr/>
            </a:pPr>
            <a:endParaRPr lang="en-US">
              <a:effectLst>
                <a:outerShdw blurRad="38100" dist="38100" dir="2700000" algn="tl">
                  <a:srgbClr val="FFFFFF"/>
                </a:outerShdw>
              </a:effectLst>
              <a:ea typeface="+mn-ea"/>
            </a:endParaRPr>
          </a:p>
        </p:txBody>
      </p:sp>
    </p:spTree>
    <p:custDataLst>
      <p:tags r:id="rId1"/>
    </p:custDataLst>
    <p:extLst>
      <p:ext uri="{BB962C8B-B14F-4D97-AF65-F5344CB8AC3E}">
        <p14:creationId xmlns:p14="http://schemas.microsoft.com/office/powerpoint/2010/main" val="15885545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1371220" y="217141"/>
            <a:ext cx="6437625" cy="1325563"/>
          </a:xfrm>
        </p:spPr>
        <p:txBody>
          <a:bodyPr>
            <a:normAutofit/>
          </a:bodyPr>
          <a:lstStyle/>
          <a:p>
            <a:pPr algn="ctr">
              <a:lnSpc>
                <a:spcPct val="85000"/>
              </a:lnSpc>
            </a:pPr>
            <a:r>
              <a:rPr lang="en-US" sz="4000" b="1" dirty="0">
                <a:latin typeface="+mn-lt"/>
              </a:rPr>
              <a:t>Historic Loss of Soil Carbon</a:t>
            </a:r>
          </a:p>
        </p:txBody>
      </p:sp>
      <p:graphicFrame>
        <p:nvGraphicFramePr>
          <p:cNvPr id="17" name="Object 3"/>
          <p:cNvGraphicFramePr>
            <a:graphicFrameLocks noChangeAspect="1"/>
          </p:cNvGraphicFramePr>
          <p:nvPr>
            <p:extLst>
              <p:ext uri="{D42A27DB-BD31-4B8C-83A1-F6EECF244321}">
                <p14:modId xmlns:p14="http://schemas.microsoft.com/office/powerpoint/2010/main" val="2286551787"/>
              </p:ext>
            </p:extLst>
          </p:nvPr>
        </p:nvGraphicFramePr>
        <p:xfrm>
          <a:off x="880269" y="1188423"/>
          <a:ext cx="6919438" cy="5163780"/>
        </p:xfrm>
        <a:graphic>
          <a:graphicData uri="http://schemas.openxmlformats.org/drawingml/2006/chart">
            <c:chart xmlns:c="http://schemas.openxmlformats.org/drawingml/2006/chart" xmlns:r="http://schemas.openxmlformats.org/officeDocument/2006/relationships" r:id="rId4"/>
          </a:graphicData>
        </a:graphic>
      </p:graphicFrame>
      <p:sp>
        <p:nvSpPr>
          <p:cNvPr id="1029" name="Freeform 4"/>
          <p:cNvSpPr>
            <a:spLocks/>
          </p:cNvSpPr>
          <p:nvPr/>
        </p:nvSpPr>
        <p:spPr bwMode="auto">
          <a:xfrm>
            <a:off x="2303463" y="2133600"/>
            <a:ext cx="2235200" cy="2590800"/>
          </a:xfrm>
          <a:custGeom>
            <a:avLst/>
            <a:gdLst>
              <a:gd name="T0" fmla="*/ 0 w 1344"/>
              <a:gd name="T1" fmla="*/ 0 h 960"/>
              <a:gd name="T2" fmla="*/ 2147483647 w 1344"/>
              <a:gd name="T3" fmla="*/ 2147483647 h 960"/>
              <a:gd name="T4" fmla="*/ 2147483647 w 1344"/>
              <a:gd name="T5" fmla="*/ 2147483647 h 960"/>
              <a:gd name="T6" fmla="*/ 2147483647 w 1344"/>
              <a:gd name="T7" fmla="*/ 2147483647 h 960"/>
              <a:gd name="T8" fmla="*/ 2147483647 w 1344"/>
              <a:gd name="T9" fmla="*/ 2147483647 h 960"/>
              <a:gd name="T10" fmla="*/ 0 60000 65536"/>
              <a:gd name="T11" fmla="*/ 0 60000 65536"/>
              <a:gd name="T12" fmla="*/ 0 60000 65536"/>
              <a:gd name="T13" fmla="*/ 0 60000 65536"/>
              <a:gd name="T14" fmla="*/ 0 60000 65536"/>
              <a:gd name="T15" fmla="*/ 0 w 1344"/>
              <a:gd name="T16" fmla="*/ 0 h 960"/>
              <a:gd name="T17" fmla="*/ 1344 w 1344"/>
              <a:gd name="T18" fmla="*/ 960 h 960"/>
            </a:gdLst>
            <a:ahLst/>
            <a:cxnLst>
              <a:cxn ang="T10">
                <a:pos x="T0" y="T1"/>
              </a:cxn>
              <a:cxn ang="T11">
                <a:pos x="T2" y="T3"/>
              </a:cxn>
              <a:cxn ang="T12">
                <a:pos x="T4" y="T5"/>
              </a:cxn>
              <a:cxn ang="T13">
                <a:pos x="T6" y="T7"/>
              </a:cxn>
              <a:cxn ang="T14">
                <a:pos x="T8" y="T9"/>
              </a:cxn>
            </a:cxnLst>
            <a:rect l="T15" t="T16" r="T17" b="T18"/>
            <a:pathLst>
              <a:path w="1344" h="960">
                <a:moveTo>
                  <a:pt x="0" y="0"/>
                </a:moveTo>
                <a:cubicBezTo>
                  <a:pt x="12" y="96"/>
                  <a:pt x="24" y="192"/>
                  <a:pt x="96" y="288"/>
                </a:cubicBezTo>
                <a:cubicBezTo>
                  <a:pt x="168" y="384"/>
                  <a:pt x="296" y="488"/>
                  <a:pt x="432" y="576"/>
                </a:cubicBezTo>
                <a:cubicBezTo>
                  <a:pt x="568" y="664"/>
                  <a:pt x="760" y="752"/>
                  <a:pt x="912" y="816"/>
                </a:cubicBezTo>
                <a:cubicBezTo>
                  <a:pt x="1064" y="880"/>
                  <a:pt x="1264" y="936"/>
                  <a:pt x="1344" y="960"/>
                </a:cubicBezTo>
              </a:path>
            </a:pathLst>
          </a:custGeom>
          <a:noFill/>
          <a:ln w="28575">
            <a:solidFill>
              <a:srgbClr val="FF0000"/>
            </a:solidFill>
            <a:round/>
            <a:headEnd type="none" w="sm" len="sm"/>
            <a:tailEnd type="none" w="sm" len="sm"/>
          </a:ln>
        </p:spPr>
        <p:txBody>
          <a:bodyPr wrap="none" anchor="ctr"/>
          <a:lstStyle/>
          <a:p>
            <a:endParaRPr lang="en-US">
              <a:solidFill>
                <a:prstClr val="black"/>
              </a:solidFill>
            </a:endParaRPr>
          </a:p>
        </p:txBody>
      </p:sp>
      <p:sp>
        <p:nvSpPr>
          <p:cNvPr id="1030" name="Line 5"/>
          <p:cNvSpPr>
            <a:spLocks noChangeShapeType="1"/>
          </p:cNvSpPr>
          <p:nvPr/>
        </p:nvSpPr>
        <p:spPr bwMode="auto">
          <a:xfrm>
            <a:off x="2235200" y="2133600"/>
            <a:ext cx="3048000" cy="0"/>
          </a:xfrm>
          <a:prstGeom prst="line">
            <a:avLst/>
          </a:prstGeom>
          <a:noFill/>
          <a:ln w="28575">
            <a:solidFill>
              <a:schemeClr val="accent6"/>
            </a:solidFill>
            <a:round/>
            <a:headEnd type="triangle" w="med" len="med"/>
            <a:tailEnd type="triangle" w="med" len="med"/>
          </a:ln>
        </p:spPr>
        <p:txBody>
          <a:bodyPr wrap="none" anchor="ctr"/>
          <a:lstStyle/>
          <a:p>
            <a:endParaRPr lang="en-US">
              <a:ln>
                <a:solidFill>
                  <a:sysClr val="windowText" lastClr="000000"/>
                </a:solidFill>
              </a:ln>
              <a:solidFill>
                <a:prstClr val="black"/>
              </a:solidFill>
            </a:endParaRPr>
          </a:p>
        </p:txBody>
      </p:sp>
      <p:sp>
        <p:nvSpPr>
          <p:cNvPr id="1031" name="Line 6"/>
          <p:cNvSpPr>
            <a:spLocks noChangeShapeType="1"/>
          </p:cNvSpPr>
          <p:nvPr/>
        </p:nvSpPr>
        <p:spPr bwMode="auto">
          <a:xfrm>
            <a:off x="5283200" y="2133600"/>
            <a:ext cx="1828800" cy="0"/>
          </a:xfrm>
          <a:prstGeom prst="line">
            <a:avLst/>
          </a:prstGeom>
          <a:noFill/>
          <a:ln w="28575">
            <a:solidFill>
              <a:schemeClr val="accent5"/>
            </a:solidFill>
            <a:round/>
            <a:headEnd type="triangle" w="med" len="med"/>
            <a:tailEnd type="triangle" w="med" len="med"/>
          </a:ln>
        </p:spPr>
        <p:txBody>
          <a:bodyPr wrap="none" anchor="ctr"/>
          <a:lstStyle/>
          <a:p>
            <a:endParaRPr lang="en-US">
              <a:solidFill>
                <a:prstClr val="black"/>
              </a:solidFill>
            </a:endParaRPr>
          </a:p>
        </p:txBody>
      </p:sp>
      <p:sp>
        <p:nvSpPr>
          <p:cNvPr id="1032" name="Line 7"/>
          <p:cNvSpPr>
            <a:spLocks noChangeShapeType="1"/>
          </p:cNvSpPr>
          <p:nvPr/>
        </p:nvSpPr>
        <p:spPr bwMode="auto">
          <a:xfrm>
            <a:off x="2235200" y="1981200"/>
            <a:ext cx="0" cy="30480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endParaRPr>
          </a:p>
        </p:txBody>
      </p:sp>
      <p:sp>
        <p:nvSpPr>
          <p:cNvPr id="1033" name="Line 8"/>
          <p:cNvSpPr>
            <a:spLocks noChangeShapeType="1"/>
          </p:cNvSpPr>
          <p:nvPr/>
        </p:nvSpPr>
        <p:spPr bwMode="auto">
          <a:xfrm>
            <a:off x="5283200" y="1981200"/>
            <a:ext cx="0" cy="304800"/>
          </a:xfrm>
          <a:prstGeom prst="line">
            <a:avLst/>
          </a:prstGeom>
          <a:noFill/>
          <a:ln w="28575">
            <a:solidFill>
              <a:schemeClr val="tx1"/>
            </a:solidFill>
            <a:round/>
            <a:headEnd type="none" w="sm" len="sm"/>
            <a:tailEnd type="none" w="sm" len="sm"/>
          </a:ln>
        </p:spPr>
        <p:txBody>
          <a:bodyPr wrap="none" anchor="ctr"/>
          <a:lstStyle/>
          <a:p>
            <a:endParaRPr lang="en-US">
              <a:solidFill>
                <a:prstClr val="black"/>
              </a:solidFill>
            </a:endParaRPr>
          </a:p>
        </p:txBody>
      </p:sp>
      <p:sp>
        <p:nvSpPr>
          <p:cNvPr id="1034" name="Text Box 9"/>
          <p:cNvSpPr txBox="1">
            <a:spLocks noChangeArrowheads="1"/>
          </p:cNvSpPr>
          <p:nvPr/>
        </p:nvSpPr>
        <p:spPr bwMode="auto">
          <a:xfrm>
            <a:off x="2899737" y="2130970"/>
            <a:ext cx="1875322" cy="757130"/>
          </a:xfrm>
          <a:prstGeom prst="rect">
            <a:avLst/>
          </a:prstGeom>
          <a:noFill/>
          <a:ln w="12700">
            <a:noFill/>
            <a:miter lim="800000"/>
            <a:headEnd type="none" w="sm" len="sm"/>
            <a:tailEnd type="none" w="sm" len="sm"/>
          </a:ln>
        </p:spPr>
        <p:txBody>
          <a:bodyPr wrap="none">
            <a:spAutoFit/>
          </a:bodyPr>
          <a:lstStyle/>
          <a:p>
            <a:pPr algn="ctr" eaLnBrk="0" hangingPunct="0">
              <a:lnSpc>
                <a:spcPct val="90000"/>
              </a:lnSpc>
            </a:pPr>
            <a:r>
              <a:rPr lang="en-US" sz="2400" b="1" dirty="0">
                <a:solidFill>
                  <a:schemeClr val="accent6"/>
                </a:solidFill>
              </a:rPr>
              <a:t>Conventional</a:t>
            </a:r>
          </a:p>
          <a:p>
            <a:pPr algn="ctr" eaLnBrk="0" hangingPunct="0">
              <a:lnSpc>
                <a:spcPct val="90000"/>
              </a:lnSpc>
            </a:pPr>
            <a:r>
              <a:rPr lang="en-US" sz="2400" b="1" dirty="0">
                <a:solidFill>
                  <a:schemeClr val="accent6"/>
                </a:solidFill>
              </a:rPr>
              <a:t>Tillage</a:t>
            </a:r>
          </a:p>
        </p:txBody>
      </p:sp>
      <p:sp>
        <p:nvSpPr>
          <p:cNvPr id="1035" name="Text Box 10"/>
          <p:cNvSpPr txBox="1">
            <a:spLocks noChangeArrowheads="1"/>
          </p:cNvSpPr>
          <p:nvPr/>
        </p:nvSpPr>
        <p:spPr bwMode="auto">
          <a:xfrm>
            <a:off x="5577403" y="2140717"/>
            <a:ext cx="1287853" cy="757130"/>
          </a:xfrm>
          <a:prstGeom prst="rect">
            <a:avLst/>
          </a:prstGeom>
          <a:noFill/>
          <a:ln w="12700">
            <a:noFill/>
            <a:miter lim="800000"/>
            <a:headEnd type="none" w="sm" len="sm"/>
            <a:tailEnd type="none" w="sm" len="sm"/>
          </a:ln>
        </p:spPr>
        <p:txBody>
          <a:bodyPr wrap="none">
            <a:spAutoFit/>
          </a:bodyPr>
          <a:lstStyle/>
          <a:p>
            <a:pPr algn="ctr" eaLnBrk="0" hangingPunct="0">
              <a:lnSpc>
                <a:spcPct val="90000"/>
              </a:lnSpc>
            </a:pPr>
            <a:r>
              <a:rPr lang="en-US" sz="2400" b="1" dirty="0">
                <a:solidFill>
                  <a:schemeClr val="accent5"/>
                </a:solidFill>
              </a:rPr>
              <a:t>Reduced</a:t>
            </a:r>
          </a:p>
          <a:p>
            <a:pPr algn="ctr" eaLnBrk="0" hangingPunct="0">
              <a:lnSpc>
                <a:spcPct val="90000"/>
              </a:lnSpc>
            </a:pPr>
            <a:r>
              <a:rPr lang="en-US" sz="2400" b="1" dirty="0">
                <a:solidFill>
                  <a:schemeClr val="accent5"/>
                </a:solidFill>
              </a:rPr>
              <a:t>Tillage</a:t>
            </a:r>
          </a:p>
        </p:txBody>
      </p:sp>
      <p:sp>
        <p:nvSpPr>
          <p:cNvPr id="1036" name="Freeform 11"/>
          <p:cNvSpPr>
            <a:spLocks/>
          </p:cNvSpPr>
          <p:nvPr/>
        </p:nvSpPr>
        <p:spPr bwMode="auto">
          <a:xfrm>
            <a:off x="4538663" y="4313238"/>
            <a:ext cx="2478087" cy="476250"/>
          </a:xfrm>
          <a:custGeom>
            <a:avLst/>
            <a:gdLst>
              <a:gd name="T0" fmla="*/ 0 w 1757"/>
              <a:gd name="T1" fmla="*/ 2147483647 h 300"/>
              <a:gd name="T2" fmla="*/ 2147483647 w 1757"/>
              <a:gd name="T3" fmla="*/ 2147483647 h 300"/>
              <a:gd name="T4" fmla="*/ 2147483647 w 1757"/>
              <a:gd name="T5" fmla="*/ 2147483647 h 300"/>
              <a:gd name="T6" fmla="*/ 2147483647 w 1757"/>
              <a:gd name="T7" fmla="*/ 2147483647 h 300"/>
              <a:gd name="T8" fmla="*/ 2147483647 w 1757"/>
              <a:gd name="T9" fmla="*/ 2147483647 h 300"/>
              <a:gd name="T10" fmla="*/ 2147483647 w 1757"/>
              <a:gd name="T11" fmla="*/ 2147483647 h 300"/>
              <a:gd name="T12" fmla="*/ 2147483647 w 1757"/>
              <a:gd name="T13" fmla="*/ 2147483647 h 300"/>
              <a:gd name="T14" fmla="*/ 2147483647 w 1757"/>
              <a:gd name="T15" fmla="*/ 2147483647 h 300"/>
              <a:gd name="T16" fmla="*/ 2147483647 w 1757"/>
              <a:gd name="T17" fmla="*/ 2147483647 h 300"/>
              <a:gd name="T18" fmla="*/ 2147483647 w 1757"/>
              <a:gd name="T19" fmla="*/ 2147483647 h 300"/>
              <a:gd name="T20" fmla="*/ 2147483647 w 1757"/>
              <a:gd name="T21" fmla="*/ 2147483647 h 300"/>
              <a:gd name="T22" fmla="*/ 2147483647 w 1757"/>
              <a:gd name="T23" fmla="*/ 2147483647 h 300"/>
              <a:gd name="T24" fmla="*/ 2147483647 w 1757"/>
              <a:gd name="T25" fmla="*/ 2147483647 h 300"/>
              <a:gd name="T26" fmla="*/ 2147483647 w 1757"/>
              <a:gd name="T27" fmla="*/ 2147483647 h 300"/>
              <a:gd name="T28" fmla="*/ 2147483647 w 1757"/>
              <a:gd name="T29" fmla="*/ 2147483647 h 300"/>
              <a:gd name="T30" fmla="*/ 2147483647 w 1757"/>
              <a:gd name="T31" fmla="*/ 2147483647 h 300"/>
              <a:gd name="T32" fmla="*/ 2147483647 w 1757"/>
              <a:gd name="T33" fmla="*/ 2147483647 h 300"/>
              <a:gd name="T34" fmla="*/ 2147483647 w 1757"/>
              <a:gd name="T35" fmla="*/ 2147483647 h 300"/>
              <a:gd name="T36" fmla="*/ 2147483647 w 1757"/>
              <a:gd name="T37" fmla="*/ 0 h 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57"/>
              <a:gd name="T58" fmla="*/ 0 h 300"/>
              <a:gd name="T59" fmla="*/ 1757 w 1757"/>
              <a:gd name="T60" fmla="*/ 300 h 3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57" h="300">
                <a:moveTo>
                  <a:pt x="0" y="259"/>
                </a:moveTo>
                <a:cubicBezTo>
                  <a:pt x="65" y="237"/>
                  <a:pt x="119" y="237"/>
                  <a:pt x="182" y="259"/>
                </a:cubicBezTo>
                <a:cubicBezTo>
                  <a:pt x="253" y="244"/>
                  <a:pt x="321" y="261"/>
                  <a:pt x="394" y="269"/>
                </a:cubicBezTo>
                <a:cubicBezTo>
                  <a:pt x="403" y="275"/>
                  <a:pt x="411" y="288"/>
                  <a:pt x="422" y="288"/>
                </a:cubicBezTo>
                <a:cubicBezTo>
                  <a:pt x="465" y="288"/>
                  <a:pt x="454" y="265"/>
                  <a:pt x="480" y="249"/>
                </a:cubicBezTo>
                <a:cubicBezTo>
                  <a:pt x="489" y="244"/>
                  <a:pt x="499" y="243"/>
                  <a:pt x="509" y="240"/>
                </a:cubicBezTo>
                <a:cubicBezTo>
                  <a:pt x="543" y="293"/>
                  <a:pt x="542" y="291"/>
                  <a:pt x="605" y="278"/>
                </a:cubicBezTo>
                <a:cubicBezTo>
                  <a:pt x="644" y="288"/>
                  <a:pt x="663" y="300"/>
                  <a:pt x="701" y="288"/>
                </a:cubicBezTo>
                <a:cubicBezTo>
                  <a:pt x="756" y="252"/>
                  <a:pt x="702" y="278"/>
                  <a:pt x="787" y="278"/>
                </a:cubicBezTo>
                <a:cubicBezTo>
                  <a:pt x="803" y="278"/>
                  <a:pt x="819" y="272"/>
                  <a:pt x="835" y="269"/>
                </a:cubicBezTo>
                <a:cubicBezTo>
                  <a:pt x="879" y="222"/>
                  <a:pt x="1035" y="224"/>
                  <a:pt x="1085" y="221"/>
                </a:cubicBezTo>
                <a:cubicBezTo>
                  <a:pt x="1091" y="214"/>
                  <a:pt x="1096" y="206"/>
                  <a:pt x="1104" y="201"/>
                </a:cubicBezTo>
                <a:cubicBezTo>
                  <a:pt x="1113" y="196"/>
                  <a:pt x="1126" y="199"/>
                  <a:pt x="1133" y="192"/>
                </a:cubicBezTo>
                <a:cubicBezTo>
                  <a:pt x="1140" y="185"/>
                  <a:pt x="1137" y="172"/>
                  <a:pt x="1142" y="163"/>
                </a:cubicBezTo>
                <a:cubicBezTo>
                  <a:pt x="1166" y="124"/>
                  <a:pt x="1222" y="138"/>
                  <a:pt x="1258" y="134"/>
                </a:cubicBezTo>
                <a:cubicBezTo>
                  <a:pt x="1303" y="103"/>
                  <a:pt x="1288" y="92"/>
                  <a:pt x="1344" y="105"/>
                </a:cubicBezTo>
                <a:cubicBezTo>
                  <a:pt x="1397" y="98"/>
                  <a:pt x="1449" y="98"/>
                  <a:pt x="1488" y="57"/>
                </a:cubicBezTo>
                <a:cubicBezTo>
                  <a:pt x="1526" y="60"/>
                  <a:pt x="1565" y="67"/>
                  <a:pt x="1603" y="67"/>
                </a:cubicBezTo>
                <a:cubicBezTo>
                  <a:pt x="1640" y="67"/>
                  <a:pt x="1722" y="17"/>
                  <a:pt x="1757" y="0"/>
                </a:cubicBezTo>
              </a:path>
            </a:pathLst>
          </a:custGeom>
          <a:noFill/>
          <a:ln w="28575">
            <a:solidFill>
              <a:srgbClr val="FF0000"/>
            </a:solidFill>
            <a:round/>
            <a:headEnd type="none" w="sm" len="sm"/>
            <a:tailEnd type="none" w="sm" len="sm"/>
          </a:ln>
        </p:spPr>
        <p:txBody>
          <a:bodyPr wrap="none" anchor="ctr"/>
          <a:lstStyle/>
          <a:p>
            <a:endParaRPr lang="en-US">
              <a:solidFill>
                <a:prstClr val="black"/>
              </a:solidFill>
            </a:endParaRPr>
          </a:p>
        </p:txBody>
      </p:sp>
      <p:sp>
        <p:nvSpPr>
          <p:cNvPr id="1037" name="Text Box 12"/>
          <p:cNvSpPr txBox="1">
            <a:spLocks noChangeArrowheads="1"/>
          </p:cNvSpPr>
          <p:nvPr/>
        </p:nvSpPr>
        <p:spPr bwMode="auto">
          <a:xfrm>
            <a:off x="4339988" y="4267200"/>
            <a:ext cx="1624084" cy="400110"/>
          </a:xfrm>
          <a:prstGeom prst="rect">
            <a:avLst/>
          </a:prstGeom>
          <a:noFill/>
          <a:ln w="12700">
            <a:noFill/>
            <a:miter lim="800000"/>
            <a:headEnd type="none" w="sm" len="sm"/>
            <a:tailEnd type="none" w="sm" len="sm"/>
          </a:ln>
        </p:spPr>
        <p:txBody>
          <a:bodyPr wrap="square">
            <a:spAutoFit/>
          </a:bodyPr>
          <a:lstStyle/>
          <a:p>
            <a:pPr eaLnBrk="0" hangingPunct="0"/>
            <a:r>
              <a:rPr lang="en-US" sz="2000" dirty="0">
                <a:solidFill>
                  <a:prstClr val="black"/>
                </a:solidFill>
              </a:rPr>
              <a:t>53% of 1907</a:t>
            </a:r>
            <a:endParaRPr lang="en-US" sz="2400" dirty="0">
              <a:solidFill>
                <a:prstClr val="black"/>
              </a:solidFill>
            </a:endParaRPr>
          </a:p>
        </p:txBody>
      </p:sp>
      <p:sp>
        <p:nvSpPr>
          <p:cNvPr id="1038" name="Line 13"/>
          <p:cNvSpPr>
            <a:spLocks noChangeShapeType="1"/>
          </p:cNvSpPr>
          <p:nvPr/>
        </p:nvSpPr>
        <p:spPr bwMode="auto">
          <a:xfrm>
            <a:off x="6773863" y="3886200"/>
            <a:ext cx="203200" cy="304800"/>
          </a:xfrm>
          <a:prstGeom prst="line">
            <a:avLst/>
          </a:prstGeom>
          <a:noFill/>
          <a:ln w="28575">
            <a:solidFill>
              <a:schemeClr val="tx1"/>
            </a:solidFill>
            <a:round/>
            <a:headEnd type="none" w="sm" len="sm"/>
            <a:tailEnd type="triangle" w="med" len="med"/>
          </a:ln>
        </p:spPr>
        <p:txBody>
          <a:bodyPr wrap="none" anchor="ctr"/>
          <a:lstStyle/>
          <a:p>
            <a:endParaRPr lang="en-US">
              <a:solidFill>
                <a:prstClr val="black"/>
              </a:solidFill>
            </a:endParaRPr>
          </a:p>
        </p:txBody>
      </p:sp>
      <p:sp>
        <p:nvSpPr>
          <p:cNvPr id="1039" name="Text Box 14"/>
          <p:cNvSpPr txBox="1">
            <a:spLocks noChangeArrowheads="1"/>
          </p:cNvSpPr>
          <p:nvPr/>
        </p:nvSpPr>
        <p:spPr bwMode="auto">
          <a:xfrm>
            <a:off x="5339489" y="3505200"/>
            <a:ext cx="1475084" cy="400110"/>
          </a:xfrm>
          <a:prstGeom prst="rect">
            <a:avLst/>
          </a:prstGeom>
          <a:noFill/>
          <a:ln w="12700">
            <a:noFill/>
            <a:miter lim="800000"/>
            <a:headEnd type="none" w="sm" len="sm"/>
            <a:tailEnd type="none" w="sm" len="sm"/>
          </a:ln>
        </p:spPr>
        <p:txBody>
          <a:bodyPr wrap="none">
            <a:spAutoFit/>
          </a:bodyPr>
          <a:lstStyle/>
          <a:p>
            <a:pPr eaLnBrk="0" hangingPunct="0"/>
            <a:r>
              <a:rPr lang="en-US" sz="2000" dirty="0">
                <a:solidFill>
                  <a:prstClr val="black"/>
                </a:solidFill>
              </a:rPr>
              <a:t>61% of 1907</a:t>
            </a:r>
            <a:endParaRPr lang="en-US" sz="2400" dirty="0">
              <a:solidFill>
                <a:prstClr val="black"/>
              </a:solidFill>
            </a:endParaRPr>
          </a:p>
        </p:txBody>
      </p:sp>
      <p:sp>
        <p:nvSpPr>
          <p:cNvPr id="1040" name="Text Box 15"/>
          <p:cNvSpPr txBox="1">
            <a:spLocks noChangeArrowheads="1"/>
          </p:cNvSpPr>
          <p:nvPr/>
        </p:nvSpPr>
        <p:spPr bwMode="auto">
          <a:xfrm>
            <a:off x="222190" y="6316239"/>
            <a:ext cx="1808163" cy="304800"/>
          </a:xfrm>
          <a:prstGeom prst="rect">
            <a:avLst/>
          </a:prstGeom>
          <a:noFill/>
          <a:ln w="12700">
            <a:noFill/>
            <a:miter lim="800000"/>
            <a:headEnd type="none" w="sm" len="sm"/>
            <a:tailEnd type="none" w="sm" len="sm"/>
          </a:ln>
        </p:spPr>
        <p:txBody>
          <a:bodyPr wrap="none">
            <a:spAutoFit/>
          </a:bodyPr>
          <a:lstStyle/>
          <a:p>
            <a:pPr eaLnBrk="0" hangingPunct="0"/>
            <a:r>
              <a:rPr lang="en-US" sz="1400" dirty="0">
                <a:solidFill>
                  <a:prstClr val="black"/>
                </a:solidFill>
                <a:latin typeface="Arial" charset="0"/>
              </a:rPr>
              <a:t>From Lal et al., 1998</a:t>
            </a:r>
          </a:p>
        </p:txBody>
      </p:sp>
      <p:cxnSp>
        <p:nvCxnSpPr>
          <p:cNvPr id="3" name="Straight Connector 2"/>
          <p:cNvCxnSpPr/>
          <p:nvPr/>
        </p:nvCxnSpPr>
        <p:spPr>
          <a:xfrm>
            <a:off x="2143760" y="4927600"/>
            <a:ext cx="5570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712720" y="4857115"/>
            <a:ext cx="0" cy="60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71520" y="4857115"/>
            <a:ext cx="0" cy="60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817620" y="4857115"/>
            <a:ext cx="0" cy="60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82770" y="4857115"/>
            <a:ext cx="0" cy="60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941570" y="4857115"/>
            <a:ext cx="0" cy="60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90845" y="4857115"/>
            <a:ext cx="0" cy="60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055995" y="4857115"/>
            <a:ext cx="0" cy="60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602095" y="4857115"/>
            <a:ext cx="0" cy="60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64070" y="4857115"/>
            <a:ext cx="0" cy="60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153920" y="4857115"/>
            <a:ext cx="0" cy="60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713345" y="4857115"/>
            <a:ext cx="0" cy="60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674380485"/>
      </p:ext>
    </p:extLst>
  </p:cSld>
  <p:clrMapOvr>
    <a:masterClrMapping/>
  </p:clrMapOvr>
  <p:transition advTm="14382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2593" b="2491"/>
          <a:stretch/>
        </p:blipFill>
        <p:spPr bwMode="auto">
          <a:xfrm>
            <a:off x="-38100" y="2324099"/>
            <a:ext cx="9239091" cy="4267201"/>
          </a:xfrm>
          <a:prstGeom prst="rect">
            <a:avLst/>
          </a:prstGeom>
          <a:solidFill>
            <a:srgbClr val="FAF5DC"/>
          </a:solidFill>
          <a:ln w="63500">
            <a:solidFill>
              <a:schemeClr val="accent6">
                <a:lumMod val="75000"/>
              </a:schemeClr>
            </a:solidFill>
            <a:miter lim="800000"/>
            <a:headEnd/>
            <a:tailEnd/>
          </a:ln>
        </p:spPr>
      </p:pic>
      <p:sp>
        <p:nvSpPr>
          <p:cNvPr id="3" name="Title 2"/>
          <p:cNvSpPr>
            <a:spLocks noGrp="1"/>
          </p:cNvSpPr>
          <p:nvPr>
            <p:ph type="title" idx="4294967295"/>
          </p:nvPr>
        </p:nvSpPr>
        <p:spPr>
          <a:xfrm>
            <a:off x="1185728" y="774190"/>
            <a:ext cx="3758648" cy="1143000"/>
          </a:xfrm>
        </p:spPr>
        <p:txBody>
          <a:bodyPr>
            <a:noAutofit/>
          </a:bodyPr>
          <a:lstStyle/>
          <a:p>
            <a:r>
              <a:rPr lang="en-US" sz="2800" b="1" dirty="0">
                <a:latin typeface="+mn-lt"/>
              </a:rPr>
              <a:t>Downward</a:t>
            </a:r>
            <a:r>
              <a:rPr lang="en-US" sz="2800" b="1" baseline="0" dirty="0">
                <a:latin typeface="+mn-lt"/>
              </a:rPr>
              <a:t> Spiral of </a:t>
            </a:r>
            <a:r>
              <a:rPr lang="en-US" sz="2800" b="1" baseline="0" dirty="0">
                <a:solidFill>
                  <a:srgbClr val="FF00FF"/>
                </a:solidFill>
                <a:latin typeface="+mn-lt"/>
              </a:rPr>
              <a:t/>
            </a:r>
            <a:br>
              <a:rPr lang="en-US" sz="2800" b="1" baseline="0" dirty="0">
                <a:solidFill>
                  <a:srgbClr val="FF00FF"/>
                </a:solidFill>
                <a:latin typeface="+mn-lt"/>
              </a:rPr>
            </a:br>
            <a:r>
              <a:rPr lang="en-US" sz="2800" b="1" baseline="0" dirty="0">
                <a:latin typeface="+mn-lt"/>
              </a:rPr>
              <a:t>Soil Degradation </a:t>
            </a:r>
            <a:r>
              <a:rPr lang="en-US" sz="3600" b="1" baseline="0" dirty="0">
                <a:solidFill>
                  <a:srgbClr val="FF00FF"/>
                </a:solidFill>
                <a:latin typeface="+mn-lt"/>
              </a:rPr>
              <a:t/>
            </a:r>
            <a:br>
              <a:rPr lang="en-US" sz="3600" b="1" baseline="0" dirty="0">
                <a:solidFill>
                  <a:srgbClr val="FF00FF"/>
                </a:solidFill>
                <a:latin typeface="+mn-lt"/>
              </a:rPr>
            </a:br>
            <a:r>
              <a:rPr lang="en-US" sz="2400" b="1" baseline="0" dirty="0"/>
              <a:t>in annual systems</a:t>
            </a:r>
            <a:endParaRPr lang="en-US" sz="2400" b="1" dirty="0"/>
          </a:p>
        </p:txBody>
      </p:sp>
      <p:sp>
        <p:nvSpPr>
          <p:cNvPr id="27" name="Rectangle 9"/>
          <p:cNvSpPr>
            <a:spLocks noChangeAspect="1" noChangeArrowheads="1"/>
          </p:cNvSpPr>
          <p:nvPr/>
        </p:nvSpPr>
        <p:spPr bwMode="auto">
          <a:xfrm>
            <a:off x="6515100" y="4186367"/>
            <a:ext cx="2590800" cy="892832"/>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5" name="Rectangle 9"/>
          <p:cNvSpPr>
            <a:spLocks noChangeAspect="1" noChangeArrowheads="1"/>
          </p:cNvSpPr>
          <p:nvPr/>
        </p:nvSpPr>
        <p:spPr bwMode="auto">
          <a:xfrm>
            <a:off x="5295900" y="3585343"/>
            <a:ext cx="2590800" cy="6096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6" name="Rectangle 9"/>
          <p:cNvSpPr>
            <a:spLocks noChangeAspect="1" noChangeArrowheads="1"/>
          </p:cNvSpPr>
          <p:nvPr/>
        </p:nvSpPr>
        <p:spPr bwMode="auto">
          <a:xfrm>
            <a:off x="4229100" y="2823342"/>
            <a:ext cx="2590800" cy="869241"/>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7" name="Rectangle 9"/>
          <p:cNvSpPr>
            <a:spLocks noChangeAspect="1" noChangeArrowheads="1"/>
          </p:cNvSpPr>
          <p:nvPr/>
        </p:nvSpPr>
        <p:spPr bwMode="auto">
          <a:xfrm>
            <a:off x="-38100" y="2352191"/>
            <a:ext cx="2209800" cy="757886"/>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8" name="Rectangle 9"/>
          <p:cNvSpPr>
            <a:spLocks noChangeAspect="1" noChangeArrowheads="1"/>
          </p:cNvSpPr>
          <p:nvPr/>
        </p:nvSpPr>
        <p:spPr bwMode="auto">
          <a:xfrm>
            <a:off x="663226" y="4206815"/>
            <a:ext cx="1858994" cy="327968"/>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19" name="Rectangle 9"/>
          <p:cNvSpPr>
            <a:spLocks noChangeAspect="1" noChangeArrowheads="1"/>
          </p:cNvSpPr>
          <p:nvPr/>
        </p:nvSpPr>
        <p:spPr bwMode="auto">
          <a:xfrm>
            <a:off x="2449973" y="4128692"/>
            <a:ext cx="857107" cy="4247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20" name="Rectangle 9"/>
          <p:cNvSpPr>
            <a:spLocks noChangeAspect="1" noChangeArrowheads="1"/>
          </p:cNvSpPr>
          <p:nvPr/>
        </p:nvSpPr>
        <p:spPr bwMode="auto">
          <a:xfrm>
            <a:off x="1562100" y="4728343"/>
            <a:ext cx="2667000" cy="6096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21" name="Rectangle 9"/>
          <p:cNvSpPr>
            <a:spLocks noChangeAspect="1" noChangeArrowheads="1"/>
          </p:cNvSpPr>
          <p:nvPr/>
        </p:nvSpPr>
        <p:spPr bwMode="auto">
          <a:xfrm>
            <a:off x="2169886" y="5261743"/>
            <a:ext cx="2998461" cy="609600"/>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22" name="Rectangle 9"/>
          <p:cNvSpPr>
            <a:spLocks noChangeAspect="1" noChangeArrowheads="1"/>
          </p:cNvSpPr>
          <p:nvPr/>
        </p:nvSpPr>
        <p:spPr bwMode="auto">
          <a:xfrm>
            <a:off x="2171700" y="5795142"/>
            <a:ext cx="3962400" cy="770965"/>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5" name="Rectangle 2"/>
          <p:cNvSpPr>
            <a:spLocks noChangeAspect="1" noChangeArrowheads="1"/>
          </p:cNvSpPr>
          <p:nvPr/>
        </p:nvSpPr>
        <p:spPr bwMode="auto">
          <a:xfrm>
            <a:off x="284209" y="2426951"/>
            <a:ext cx="4134073" cy="414337"/>
          </a:xfrm>
          <a:prstGeom prst="rect">
            <a:avLst/>
          </a:prstGeom>
          <a:noFill/>
          <a:ln w="9525">
            <a:noFill/>
            <a:miter lim="800000"/>
            <a:headEnd/>
            <a:tailEnd/>
          </a:ln>
        </p:spPr>
        <p:txBody>
          <a:bodyPr lIns="0" tIns="0" rIns="0" bIns="0"/>
          <a:lstStyle/>
          <a:p>
            <a:pPr marL="168275" indent="-168275" eaLnBrk="0" fontAlgn="base" hangingPunct="0">
              <a:lnSpc>
                <a:spcPct val="90000"/>
              </a:lnSpc>
              <a:spcBef>
                <a:spcPct val="0"/>
              </a:spcBef>
              <a:spcAft>
                <a:spcPct val="0"/>
              </a:spcAft>
            </a:pPr>
            <a:r>
              <a:rPr lang="en-US" altLang="en-US" sz="1600" b="1" dirty="0">
                <a:solidFill>
                  <a:srgbClr val="4F261E"/>
                </a:solidFill>
              </a:rPr>
              <a:t>1. Intensive tillage, insufficient added residues, low diversity, no </a:t>
            </a:r>
            <a:r>
              <a:rPr lang="en-US" altLang="en-US" sz="1600" b="1" dirty="0">
                <a:solidFill>
                  <a:srgbClr val="FF00FF"/>
                </a:solidFill>
              </a:rPr>
              <a:t/>
            </a:r>
            <a:br>
              <a:rPr lang="en-US" altLang="en-US" sz="1600" b="1" dirty="0">
                <a:solidFill>
                  <a:srgbClr val="FF00FF"/>
                </a:solidFill>
              </a:rPr>
            </a:br>
            <a:r>
              <a:rPr lang="en-US" altLang="en-US" sz="1600" b="1" dirty="0">
                <a:solidFill>
                  <a:srgbClr val="4F261E"/>
                </a:solidFill>
              </a:rPr>
              <a:t>surface cover</a:t>
            </a:r>
          </a:p>
        </p:txBody>
      </p:sp>
      <p:sp>
        <p:nvSpPr>
          <p:cNvPr id="6" name="Rectangle 4"/>
          <p:cNvSpPr>
            <a:spLocks noChangeArrowheads="1"/>
          </p:cNvSpPr>
          <p:nvPr/>
        </p:nvSpPr>
        <p:spPr bwMode="auto">
          <a:xfrm>
            <a:off x="912586" y="4160281"/>
            <a:ext cx="2514600" cy="609600"/>
          </a:xfrm>
          <a:prstGeom prst="rect">
            <a:avLst/>
          </a:prstGeom>
          <a:noFill/>
          <a:ln w="9525">
            <a:noFill/>
            <a:miter lim="800000"/>
            <a:headEnd/>
            <a:tailEnd/>
          </a:ln>
        </p:spPr>
        <p:txBody>
          <a:bodyPr lIns="0" tIns="0" rIns="0" bIns="0"/>
          <a:lstStyle/>
          <a:p>
            <a:pPr marL="200025" indent="-200025" eaLnBrk="0" fontAlgn="base" hangingPunct="0">
              <a:lnSpc>
                <a:spcPct val="90000"/>
              </a:lnSpc>
              <a:spcBef>
                <a:spcPct val="0"/>
              </a:spcBef>
              <a:spcAft>
                <a:spcPct val="0"/>
              </a:spcAft>
            </a:pPr>
            <a:r>
              <a:rPr lang="en-US" altLang="en-US" sz="1600" b="1" dirty="0">
                <a:solidFill>
                  <a:srgbClr val="4F261E"/>
                </a:solidFill>
              </a:rPr>
              <a:t>4. Surface becomes compacted, crust forms</a:t>
            </a:r>
          </a:p>
        </p:txBody>
      </p:sp>
      <p:sp>
        <p:nvSpPr>
          <p:cNvPr id="7" name="Rectangle 5"/>
          <p:cNvSpPr>
            <a:spLocks noChangeAspect="1" noChangeArrowheads="1"/>
          </p:cNvSpPr>
          <p:nvPr/>
        </p:nvSpPr>
        <p:spPr bwMode="auto">
          <a:xfrm>
            <a:off x="6457791" y="4448820"/>
            <a:ext cx="2590800" cy="469761"/>
          </a:xfrm>
          <a:prstGeom prst="rect">
            <a:avLst/>
          </a:prstGeom>
          <a:solidFill>
            <a:srgbClr val="FAF5DC"/>
          </a:solidFill>
          <a:ln w="9525">
            <a:noFill/>
            <a:miter lim="800000"/>
            <a:headEnd/>
            <a:tailEnd/>
          </a:ln>
        </p:spPr>
        <p:txBody>
          <a:bodyPr lIns="0" tIns="0" rIns="0" bIns="0"/>
          <a:lstStyle/>
          <a:p>
            <a:pPr marL="174625" indent="-174625" eaLnBrk="0" fontAlgn="base" hangingPunct="0">
              <a:lnSpc>
                <a:spcPct val="90000"/>
              </a:lnSpc>
              <a:spcBef>
                <a:spcPct val="0"/>
              </a:spcBef>
              <a:spcAft>
                <a:spcPct val="0"/>
              </a:spcAft>
            </a:pPr>
            <a:r>
              <a:rPr lang="en-US" altLang="en-US" sz="1600" b="1" dirty="0">
                <a:solidFill>
                  <a:srgbClr val="4F261E"/>
                </a:solidFill>
              </a:rPr>
              <a:t>7. More soil organic matter, nutrients, and top soil lost</a:t>
            </a:r>
          </a:p>
        </p:txBody>
      </p:sp>
      <p:sp>
        <p:nvSpPr>
          <p:cNvPr id="8" name="Rectangle 6"/>
          <p:cNvSpPr>
            <a:spLocks noChangeAspect="1" noChangeArrowheads="1"/>
          </p:cNvSpPr>
          <p:nvPr/>
        </p:nvSpPr>
        <p:spPr bwMode="auto">
          <a:xfrm>
            <a:off x="7238561" y="4910842"/>
            <a:ext cx="1479275" cy="792121"/>
          </a:xfrm>
          <a:prstGeom prst="rect">
            <a:avLst/>
          </a:prstGeom>
          <a:noFill/>
          <a:ln w="9525">
            <a:noFill/>
            <a:miter lim="800000"/>
            <a:headEnd/>
            <a:tailEnd/>
          </a:ln>
        </p:spPr>
        <p:txBody>
          <a:bodyPr lIns="0" tIns="0" rIns="0" bIns="0" anchor="b"/>
          <a:lstStyle/>
          <a:p>
            <a:pPr algn="ctr" eaLnBrk="0" fontAlgn="base" hangingPunct="0">
              <a:lnSpc>
                <a:spcPct val="85000"/>
              </a:lnSpc>
              <a:spcBef>
                <a:spcPct val="0"/>
              </a:spcBef>
              <a:spcAft>
                <a:spcPct val="0"/>
              </a:spcAft>
            </a:pPr>
            <a:r>
              <a:rPr lang="en-US" altLang="en-US" sz="1600" b="1" dirty="0">
                <a:solidFill>
                  <a:srgbClr val="4F261E"/>
                </a:solidFill>
              </a:rPr>
              <a:t>8. Crop yields decline</a:t>
            </a:r>
          </a:p>
        </p:txBody>
      </p:sp>
      <p:sp>
        <p:nvSpPr>
          <p:cNvPr id="9" name="Rectangle 7"/>
          <p:cNvSpPr>
            <a:spLocks noChangeAspect="1" noChangeArrowheads="1"/>
          </p:cNvSpPr>
          <p:nvPr/>
        </p:nvSpPr>
        <p:spPr bwMode="auto">
          <a:xfrm>
            <a:off x="4016270" y="3178477"/>
            <a:ext cx="2590800" cy="291990"/>
          </a:xfrm>
          <a:prstGeom prst="rect">
            <a:avLst/>
          </a:prstGeom>
          <a:no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3. Aggregates break down</a:t>
            </a:r>
          </a:p>
        </p:txBody>
      </p:sp>
      <p:sp>
        <p:nvSpPr>
          <p:cNvPr id="10" name="Rectangle 8"/>
          <p:cNvSpPr>
            <a:spLocks noChangeAspect="1" noChangeArrowheads="1"/>
          </p:cNvSpPr>
          <p:nvPr/>
        </p:nvSpPr>
        <p:spPr bwMode="auto">
          <a:xfrm>
            <a:off x="5100594" y="3532509"/>
            <a:ext cx="3692033" cy="725231"/>
          </a:xfrm>
          <a:prstGeom prst="rect">
            <a:avLst/>
          </a:prstGeom>
          <a:no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5. Infiltration decreases</a:t>
            </a:r>
          </a:p>
          <a:p>
            <a:pPr eaLnBrk="0" fontAlgn="base" hangingPunct="0">
              <a:lnSpc>
                <a:spcPct val="90000"/>
              </a:lnSpc>
              <a:spcBef>
                <a:spcPct val="0"/>
              </a:spcBef>
              <a:spcAft>
                <a:spcPct val="0"/>
              </a:spcAft>
            </a:pPr>
            <a:r>
              <a:rPr lang="en-US" altLang="en-US" sz="1600" b="1" dirty="0">
                <a:solidFill>
                  <a:srgbClr val="4F261E"/>
                </a:solidFill>
              </a:rPr>
              <a:t>     Erosion by wind and water increases, </a:t>
            </a:r>
            <a:r>
              <a:rPr lang="en-US" altLang="en-US" sz="1600" b="1" dirty="0">
                <a:solidFill>
                  <a:srgbClr val="FF00FF"/>
                </a:solidFill>
              </a:rPr>
              <a:t/>
            </a:r>
            <a:br>
              <a:rPr lang="en-US" altLang="en-US" sz="1600" b="1" dirty="0">
                <a:solidFill>
                  <a:srgbClr val="FF00FF"/>
                </a:solidFill>
              </a:rPr>
            </a:br>
            <a:r>
              <a:rPr lang="en-US" altLang="en-US" sz="1600" b="1" dirty="0">
                <a:solidFill>
                  <a:srgbClr val="4F261E"/>
                </a:solidFill>
              </a:rPr>
              <a:t>     Yield consistency declines</a:t>
            </a:r>
          </a:p>
        </p:txBody>
      </p:sp>
      <p:sp>
        <p:nvSpPr>
          <p:cNvPr id="28" name="Rectangle 9"/>
          <p:cNvSpPr>
            <a:spLocks noChangeAspect="1" noChangeArrowheads="1"/>
          </p:cNvSpPr>
          <p:nvPr/>
        </p:nvSpPr>
        <p:spPr bwMode="auto">
          <a:xfrm>
            <a:off x="1402889" y="4902178"/>
            <a:ext cx="3503387" cy="1134838"/>
          </a:xfrm>
          <a:prstGeom prst="rect">
            <a:avLst/>
          </a:prstGeom>
          <a:noFill/>
          <a:ln w="9525">
            <a:noFill/>
            <a:miter lim="800000"/>
            <a:headEnd/>
            <a:tailEnd/>
          </a:ln>
        </p:spPr>
        <p:txBody>
          <a:bodyPr lIns="0" tIns="0" rIns="0" bIns="0"/>
          <a:lstStyle/>
          <a:p>
            <a:pPr marL="200025" indent="-200025" eaLnBrk="0" fontAlgn="base" hangingPunct="0">
              <a:lnSpc>
                <a:spcPct val="90000"/>
              </a:lnSpc>
              <a:spcBef>
                <a:spcPct val="0"/>
              </a:spcBef>
              <a:spcAft>
                <a:spcPct val="0"/>
              </a:spcAft>
            </a:pPr>
            <a:r>
              <a:rPr lang="en-US" altLang="en-US" sz="1600" b="1" dirty="0">
                <a:solidFill>
                  <a:srgbClr val="4F261E"/>
                </a:solidFill>
              </a:rPr>
              <a:t>6. MORE ponding &amp; persistent </a:t>
            </a:r>
            <a:r>
              <a:rPr lang="en-US" altLang="en-US" sz="1600" b="1" dirty="0">
                <a:solidFill>
                  <a:srgbClr val="FF00FF"/>
                </a:solidFill>
              </a:rPr>
              <a:t/>
            </a:r>
            <a:br>
              <a:rPr lang="en-US" altLang="en-US" sz="1600" b="1" dirty="0">
                <a:solidFill>
                  <a:srgbClr val="FF00FF"/>
                </a:solidFill>
              </a:rPr>
            </a:br>
            <a:r>
              <a:rPr lang="en-US" altLang="en-US" sz="1600" b="1" dirty="0">
                <a:solidFill>
                  <a:srgbClr val="4F261E"/>
                </a:solidFill>
              </a:rPr>
              <a:t>wetness, but LESS soil water storage; less rooting; lower nutrient access efficiency; less diversity of soil organisms, more disease and pests </a:t>
            </a:r>
          </a:p>
        </p:txBody>
      </p:sp>
      <p:sp>
        <p:nvSpPr>
          <p:cNvPr id="29" name="Rectangle 6"/>
          <p:cNvSpPr>
            <a:spLocks noChangeAspect="1" noChangeArrowheads="1"/>
          </p:cNvSpPr>
          <p:nvPr/>
        </p:nvSpPr>
        <p:spPr bwMode="auto">
          <a:xfrm>
            <a:off x="3406665" y="6221884"/>
            <a:ext cx="5275943" cy="272332"/>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r>
              <a:rPr lang="en-US" altLang="en-US" sz="1600" b="1" dirty="0">
                <a:solidFill>
                  <a:srgbClr val="4F261E"/>
                </a:solidFill>
              </a:rPr>
              <a:t>9. Hunger and malnutrition, especially if little access to inputs</a:t>
            </a:r>
          </a:p>
        </p:txBody>
      </p:sp>
      <p:sp>
        <p:nvSpPr>
          <p:cNvPr id="23" name="TextBox 22"/>
          <p:cNvSpPr txBox="1"/>
          <p:nvPr/>
        </p:nvSpPr>
        <p:spPr>
          <a:xfrm>
            <a:off x="2895600" y="6602717"/>
            <a:ext cx="2889894" cy="292388"/>
          </a:xfrm>
          <a:prstGeom prst="rect">
            <a:avLst/>
          </a:prstGeom>
          <a:noFill/>
        </p:spPr>
        <p:txBody>
          <a:bodyPr wrap="none" rtlCol="0">
            <a:spAutoFit/>
          </a:bodyPr>
          <a:lstStyle/>
          <a:p>
            <a:pPr eaLnBrk="0" fontAlgn="base" hangingPunct="0">
              <a:spcBef>
                <a:spcPct val="0"/>
              </a:spcBef>
              <a:spcAft>
                <a:spcPct val="0"/>
              </a:spcAft>
            </a:pPr>
            <a:r>
              <a:rPr lang="en-US" sz="1300" dirty="0">
                <a:solidFill>
                  <a:prstClr val="black"/>
                </a:solidFill>
                <a:latin typeface="Garamond" pitchFamily="18" charset="0"/>
              </a:rPr>
              <a:t>Modified from </a:t>
            </a:r>
            <a:r>
              <a:rPr lang="en-US" sz="1300" i="1" dirty="0">
                <a:solidFill>
                  <a:prstClr val="black"/>
                </a:solidFill>
                <a:latin typeface="Garamond" pitchFamily="18" charset="0"/>
              </a:rPr>
              <a:t>Building Soils for Better Crops</a:t>
            </a:r>
          </a:p>
        </p:txBody>
      </p:sp>
      <p:pic>
        <p:nvPicPr>
          <p:cNvPr id="24" name="Picture 5" descr="P805005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10125" y="133465"/>
            <a:ext cx="4136072" cy="2777657"/>
          </a:xfrm>
          <a:prstGeom prst="rect">
            <a:avLst/>
          </a:prstGeom>
          <a:noFill/>
          <a:ln w="31750">
            <a:solidFill>
              <a:srgbClr val="0070C0"/>
            </a:solidFill>
            <a:miter lim="800000"/>
            <a:headEnd/>
            <a:tailEnd/>
          </a:ln>
        </p:spPr>
      </p:pic>
      <p:sp>
        <p:nvSpPr>
          <p:cNvPr id="26" name="Rectangle 9"/>
          <p:cNvSpPr>
            <a:spLocks noChangeAspect="1" noChangeArrowheads="1"/>
          </p:cNvSpPr>
          <p:nvPr/>
        </p:nvSpPr>
        <p:spPr bwMode="auto">
          <a:xfrm>
            <a:off x="283228" y="3674658"/>
            <a:ext cx="1858994" cy="327968"/>
          </a:xfrm>
          <a:prstGeom prst="rect">
            <a:avLst/>
          </a:prstGeom>
          <a:solidFill>
            <a:srgbClr val="FAF5DC"/>
          </a:solidFill>
          <a:ln w="9525">
            <a:noFill/>
            <a:miter lim="800000"/>
            <a:headEnd/>
            <a:tailEnd/>
          </a:ln>
        </p:spPr>
        <p:txBody>
          <a:bodyPr lIns="0" tIns="0" rIns="0" bIns="0"/>
          <a:lstStyle/>
          <a:p>
            <a:pPr eaLnBrk="0" fontAlgn="base" hangingPunct="0">
              <a:spcBef>
                <a:spcPct val="0"/>
              </a:spcBef>
              <a:spcAft>
                <a:spcPct val="0"/>
              </a:spcAft>
            </a:pPr>
            <a:endParaRPr lang="en-US" altLang="en-US" sz="1600" b="1" dirty="0">
              <a:solidFill>
                <a:srgbClr val="4F261E"/>
              </a:solidFill>
            </a:endParaRPr>
          </a:p>
        </p:txBody>
      </p:sp>
      <p:sp>
        <p:nvSpPr>
          <p:cNvPr id="25" name="Rectangle 3"/>
          <p:cNvSpPr>
            <a:spLocks noChangeAspect="1" noChangeArrowheads="1"/>
          </p:cNvSpPr>
          <p:nvPr/>
        </p:nvSpPr>
        <p:spPr bwMode="auto">
          <a:xfrm>
            <a:off x="477246" y="3290748"/>
            <a:ext cx="2362200" cy="871537"/>
          </a:xfrm>
          <a:prstGeom prst="rect">
            <a:avLst/>
          </a:prstGeom>
          <a:noFill/>
          <a:ln w="9525">
            <a:noFill/>
            <a:miter lim="800000"/>
            <a:headEnd/>
            <a:tailEnd/>
          </a:ln>
        </p:spPr>
        <p:txBody>
          <a:bodyPr lIns="0" tIns="0" rIns="0" bIns="0"/>
          <a:lstStyle/>
          <a:p>
            <a:pPr marL="200025" indent="-200025" eaLnBrk="0" fontAlgn="base" hangingPunct="0">
              <a:lnSpc>
                <a:spcPct val="90000"/>
              </a:lnSpc>
              <a:spcBef>
                <a:spcPct val="0"/>
              </a:spcBef>
              <a:spcAft>
                <a:spcPct val="0"/>
              </a:spcAft>
            </a:pPr>
            <a:r>
              <a:rPr lang="en-US" altLang="en-US" sz="1600" b="1" dirty="0">
                <a:solidFill>
                  <a:srgbClr val="4F261E"/>
                </a:solidFill>
              </a:rPr>
              <a:t>2. Soil organic matter decreases, erosion, subsoil compacted</a:t>
            </a:r>
          </a:p>
        </p:txBody>
      </p:sp>
    </p:spTree>
    <p:custDataLst>
      <p:tags r:id="rId1"/>
    </p:custDataLst>
    <p:extLst>
      <p:ext uri="{BB962C8B-B14F-4D97-AF65-F5344CB8AC3E}">
        <p14:creationId xmlns:p14="http://schemas.microsoft.com/office/powerpoint/2010/main" val="5808933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81FEF391-AD54-4A3E-82E2-ED72B27E2D09}"/>
              </a:ext>
            </a:extLst>
          </p:cNvPr>
          <p:cNvSpPr>
            <a:spLocks noGrp="1"/>
          </p:cNvSpPr>
          <p:nvPr>
            <p:ph type="title"/>
          </p:nvPr>
        </p:nvSpPr>
        <p:spPr/>
        <p:txBody>
          <a:bodyPr>
            <a:normAutofit/>
          </a:bodyPr>
          <a:lstStyle/>
          <a:p>
            <a:r>
              <a:rPr lang="en-US" dirty="0">
                <a:solidFill>
                  <a:schemeClr val="bg1"/>
                </a:solidFill>
              </a:rPr>
              <a:t>After the Storm…</a:t>
            </a:r>
          </a:p>
        </p:txBody>
      </p:sp>
      <p:sp>
        <p:nvSpPr>
          <p:cNvPr id="14" name="Text Placeholder 13">
            <a:extLst>
              <a:ext uri="{FF2B5EF4-FFF2-40B4-BE49-F238E27FC236}">
                <a16:creationId xmlns:a16="http://schemas.microsoft.com/office/drawing/2014/main" xmlns="" id="{D10D6619-600A-4E39-AAD5-99F1C5111BC5}"/>
              </a:ext>
            </a:extLst>
          </p:cNvPr>
          <p:cNvSpPr>
            <a:spLocks noGrp="1"/>
          </p:cNvSpPr>
          <p:nvPr>
            <p:ph type="body" sz="quarter" idx="4294967295"/>
          </p:nvPr>
        </p:nvSpPr>
        <p:spPr>
          <a:xfrm>
            <a:off x="497440" y="3893767"/>
            <a:ext cx="3153440" cy="615950"/>
          </a:xfrm>
        </p:spPr>
        <p:txBody>
          <a:bodyPr>
            <a:normAutofit fontScale="92500" lnSpcReduction="20000"/>
          </a:bodyPr>
          <a:lstStyle/>
          <a:p>
            <a:r>
              <a:rPr lang="en-US" sz="2400" b="1" dirty="0">
                <a:solidFill>
                  <a:srgbClr val="BF955B"/>
                </a:solidFill>
              </a:rPr>
              <a:t>Fall conventional tillage </a:t>
            </a:r>
            <a:r>
              <a:rPr lang="en-US" sz="2400" b="1" dirty="0">
                <a:solidFill>
                  <a:srgbClr val="FF00FF"/>
                </a:solidFill>
              </a:rPr>
              <a:t/>
            </a:r>
            <a:br>
              <a:rPr lang="en-US" sz="2400" b="1" dirty="0">
                <a:solidFill>
                  <a:srgbClr val="FF00FF"/>
                </a:solidFill>
              </a:rPr>
            </a:br>
            <a:r>
              <a:rPr lang="en-US" sz="2400" b="1" dirty="0">
                <a:solidFill>
                  <a:srgbClr val="BF955B"/>
                </a:solidFill>
              </a:rPr>
              <a:t>without cover crop</a:t>
            </a:r>
          </a:p>
          <a:p>
            <a:endParaRPr lang="en-US" b="1" dirty="0">
              <a:solidFill>
                <a:srgbClr val="BF955B"/>
              </a:solidFill>
            </a:endParaRPr>
          </a:p>
        </p:txBody>
      </p:sp>
      <p:pic>
        <p:nvPicPr>
          <p:cNvPr id="10" name="Picture 9">
            <a:extLst>
              <a:ext uri="{FF2B5EF4-FFF2-40B4-BE49-F238E27FC236}">
                <a16:creationId xmlns:a16="http://schemas.microsoft.com/office/drawing/2014/main" xmlns="" id="{FC1C4D30-D5A3-4EC2-9B4D-54EE9A47CA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948" y="117411"/>
            <a:ext cx="4907705" cy="3664014"/>
          </a:xfrm>
          <a:prstGeom prst="rect">
            <a:avLst/>
          </a:prstGeom>
        </p:spPr>
      </p:pic>
      <p:pic>
        <p:nvPicPr>
          <p:cNvPr id="11" name="Picture 10">
            <a:extLst>
              <a:ext uri="{FF2B5EF4-FFF2-40B4-BE49-F238E27FC236}">
                <a16:creationId xmlns:a16="http://schemas.microsoft.com/office/drawing/2014/main" xmlns="" id="{B05727BB-F092-4989-9CA8-29A326D3BA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2102" y="3096191"/>
            <a:ext cx="4942021" cy="3638886"/>
          </a:xfrm>
          <a:prstGeom prst="rect">
            <a:avLst/>
          </a:prstGeom>
          <a:ln w="38100">
            <a:solidFill>
              <a:schemeClr val="bg2">
                <a:lumMod val="25000"/>
              </a:schemeClr>
            </a:solidFill>
          </a:ln>
          <a:effectLst>
            <a:outerShdw blurRad="50800" dist="38100" dir="5400000" algn="t" rotWithShape="0">
              <a:schemeClr val="bg1">
                <a:alpha val="40000"/>
              </a:schemeClr>
            </a:outerShdw>
          </a:effectLst>
        </p:spPr>
      </p:pic>
      <p:sp>
        <p:nvSpPr>
          <p:cNvPr id="15" name="Text Placeholder 13">
            <a:extLst>
              <a:ext uri="{FF2B5EF4-FFF2-40B4-BE49-F238E27FC236}">
                <a16:creationId xmlns:a16="http://schemas.microsoft.com/office/drawing/2014/main" xmlns="" id="{10134130-A983-405F-953C-296D55D52B5E}"/>
              </a:ext>
            </a:extLst>
          </p:cNvPr>
          <p:cNvSpPr txBox="1">
            <a:spLocks/>
          </p:cNvSpPr>
          <p:nvPr/>
        </p:nvSpPr>
        <p:spPr>
          <a:xfrm>
            <a:off x="535905" y="4979156"/>
            <a:ext cx="3277748" cy="61533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200" b="1" kern="1200">
                <a:solidFill>
                  <a:srgbClr val="139AB2"/>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BF955B"/>
                </a:solidFill>
              </a:rPr>
              <a:t>Spring strip tillage with multispecies cover crop</a:t>
            </a:r>
          </a:p>
        </p:txBody>
      </p:sp>
      <p:sp>
        <p:nvSpPr>
          <p:cNvPr id="17" name="Text Placeholder 13">
            <a:extLst>
              <a:ext uri="{FF2B5EF4-FFF2-40B4-BE49-F238E27FC236}">
                <a16:creationId xmlns:a16="http://schemas.microsoft.com/office/drawing/2014/main" xmlns="" id="{80A452DE-C9DA-45AB-BEB6-4BFAB361D02F}"/>
              </a:ext>
            </a:extLst>
          </p:cNvPr>
          <p:cNvSpPr txBox="1">
            <a:spLocks/>
          </p:cNvSpPr>
          <p:nvPr/>
        </p:nvSpPr>
        <p:spPr>
          <a:xfrm>
            <a:off x="691634" y="6327780"/>
            <a:ext cx="3192108" cy="30766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200" b="1" kern="1200">
                <a:solidFill>
                  <a:srgbClr val="139AB2"/>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Photos by Dan Wallace, USDA/NRCS, GA </a:t>
            </a:r>
            <a:endParaRPr lang="en-US" sz="1400" dirty="0">
              <a:solidFill>
                <a:srgbClr val="053773"/>
              </a:solidFill>
            </a:endParaRPr>
          </a:p>
        </p:txBody>
      </p:sp>
      <p:sp>
        <p:nvSpPr>
          <p:cNvPr id="19" name="Content Placeholder 18">
            <a:extLst>
              <a:ext uri="{FF2B5EF4-FFF2-40B4-BE49-F238E27FC236}">
                <a16:creationId xmlns:a16="http://schemas.microsoft.com/office/drawing/2014/main" xmlns="" id="{00781215-A411-47BE-ABFC-DBF8BD37579F}"/>
              </a:ext>
            </a:extLst>
          </p:cNvPr>
          <p:cNvSpPr>
            <a:spLocks noGrp="1"/>
          </p:cNvSpPr>
          <p:nvPr>
            <p:ph idx="1"/>
          </p:nvPr>
        </p:nvSpPr>
        <p:spPr>
          <a:xfrm>
            <a:off x="5032753" y="559736"/>
            <a:ext cx="3825235" cy="2158297"/>
          </a:xfrm>
          <a:noFill/>
        </p:spPr>
        <p:txBody>
          <a:bodyPr/>
          <a:lstStyle/>
          <a:p>
            <a:r>
              <a:rPr lang="en-US" sz="2400" b="1" dirty="0">
                <a:solidFill>
                  <a:srgbClr val="BF955B"/>
                </a:solidFill>
              </a:rPr>
              <a:t>Runoff from two different cropland managements in close proximity and on similar soils after 1” of rainfall in 30 minutes, Burke County, GA. 2/7/18.</a:t>
            </a:r>
          </a:p>
        </p:txBody>
      </p:sp>
    </p:spTree>
    <p:custDataLst>
      <p:tags r:id="rId1"/>
    </p:custDataLst>
    <p:extLst>
      <p:ext uri="{BB962C8B-B14F-4D97-AF65-F5344CB8AC3E}">
        <p14:creationId xmlns:p14="http://schemas.microsoft.com/office/powerpoint/2010/main" val="3351757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952500" y="3067566"/>
            <a:ext cx="4448908" cy="1066800"/>
          </a:xfrm>
          <a:solidFill>
            <a:schemeClr val="accent1">
              <a:lumMod val="40000"/>
              <a:lumOff val="60000"/>
            </a:schemeClr>
          </a:solidFill>
          <a:ln>
            <a:solidFill>
              <a:schemeClr val="tx1"/>
            </a:solidFill>
          </a:ln>
        </p:spPr>
        <p:txBody>
          <a:bodyPr>
            <a:normAutofit/>
          </a:bodyPr>
          <a:lstStyle/>
          <a:p>
            <a:pPr algn="ctr" eaLnBrk="1" fontAlgn="auto" hangingPunct="1">
              <a:spcAft>
                <a:spcPts val="0"/>
              </a:spcAft>
              <a:defRPr/>
            </a:pPr>
            <a:r>
              <a:rPr lang="en-US" sz="4000" dirty="0">
                <a:solidFill>
                  <a:schemeClr val="tx1"/>
                </a:solidFill>
              </a:rPr>
              <a:t>Soil Health Principles</a:t>
            </a:r>
          </a:p>
        </p:txBody>
      </p:sp>
      <p:graphicFrame>
        <p:nvGraphicFramePr>
          <p:cNvPr id="4" name="Content Placeholder 3"/>
          <p:cNvGraphicFramePr>
            <a:graphicFrameLocks noGrp="1"/>
          </p:cNvGraphicFramePr>
          <p:nvPr>
            <p:ph idx="1"/>
            <p:custDataLst>
              <p:tags r:id="rId2"/>
            </p:custDataLst>
          </p:nvPr>
        </p:nvGraphicFramePr>
        <p:xfrm>
          <a:off x="1447800" y="228600"/>
          <a:ext cx="7239000" cy="6400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9153850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4971" y="332643"/>
            <a:ext cx="7886700" cy="1325563"/>
          </a:xfrm>
        </p:spPr>
        <p:txBody>
          <a:bodyPr>
            <a:normAutofit/>
          </a:bodyPr>
          <a:lstStyle/>
          <a:p>
            <a:pPr algn="ctr">
              <a:lnSpc>
                <a:spcPct val="85000"/>
              </a:lnSpc>
            </a:pPr>
            <a:r>
              <a:rPr lang="en-US" sz="4000" b="1" dirty="0">
                <a:latin typeface="+mn-lt"/>
              </a:rPr>
              <a:t>Soil Health Principles To </a:t>
            </a:r>
            <a:r>
              <a:rPr lang="en-US" sz="4000" b="1" dirty="0">
                <a:solidFill>
                  <a:srgbClr val="FF00FF"/>
                </a:solidFill>
                <a:latin typeface="+mn-lt"/>
              </a:rPr>
              <a:t/>
            </a:r>
            <a:br>
              <a:rPr lang="en-US" sz="4000" b="1" dirty="0">
                <a:solidFill>
                  <a:srgbClr val="FF00FF"/>
                </a:solidFill>
                <a:latin typeface="+mn-lt"/>
              </a:rPr>
            </a:br>
            <a:r>
              <a:rPr lang="en-US" sz="4000" b="1" dirty="0">
                <a:latin typeface="+mn-lt"/>
              </a:rPr>
              <a:t>Support High Functioning Soils</a:t>
            </a:r>
          </a:p>
        </p:txBody>
      </p:sp>
      <p:graphicFrame>
        <p:nvGraphicFramePr>
          <p:cNvPr id="6" name="Content Placeholder 5"/>
          <p:cNvGraphicFramePr>
            <a:graphicFrameLocks noGrp="1"/>
          </p:cNvGraphicFramePr>
          <p:nvPr>
            <p:ph idx="1"/>
            <p:custDataLst>
              <p:tags r:id="rId2"/>
            </p:custDataLst>
            <p:extLst>
              <p:ext uri="{D42A27DB-BD31-4B8C-83A1-F6EECF244321}">
                <p14:modId xmlns:p14="http://schemas.microsoft.com/office/powerpoint/2010/main" val="1323816199"/>
              </p:ext>
            </p:extLst>
          </p:nvPr>
        </p:nvGraphicFramePr>
        <p:xfrm>
          <a:off x="355277" y="1601913"/>
          <a:ext cx="8584616" cy="49234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24319258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71739" y="362464"/>
            <a:ext cx="2453489" cy="5702938"/>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4879" y="362463"/>
            <a:ext cx="2570240" cy="5702937"/>
          </a:xfrm>
          <a:prstGeom prst="rect">
            <a:avLst/>
          </a:prstGeom>
        </p:spPr>
      </p:pic>
      <p:sp>
        <p:nvSpPr>
          <p:cNvPr id="4" name="Right Arrow 3"/>
          <p:cNvSpPr/>
          <p:nvPr/>
        </p:nvSpPr>
        <p:spPr>
          <a:xfrm>
            <a:off x="1358576" y="3084430"/>
            <a:ext cx="560832" cy="58521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2769054" y="2890437"/>
            <a:ext cx="3431136" cy="523220"/>
          </a:xfrm>
          <a:prstGeom prst="rect">
            <a:avLst/>
          </a:prstGeom>
          <a:solidFill>
            <a:schemeClr val="accent1">
              <a:lumMod val="40000"/>
              <a:lumOff val="60000"/>
            </a:schemeClr>
          </a:solidFill>
          <a:ln>
            <a:solidFill>
              <a:schemeClr val="tx1"/>
            </a:solidFill>
          </a:ln>
        </p:spPr>
        <p:txBody>
          <a:bodyPr wrap="square" rtlCol="0">
            <a:spAutoFit/>
          </a:bodyPr>
          <a:lstStyle/>
          <a:p>
            <a:r>
              <a:rPr lang="en-US" sz="2800" dirty="0"/>
              <a:t>The Fence Row Effect</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1803601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9147075" cy="6858000"/>
          </a:xfrm>
          <a:prstGeom prst="rect">
            <a:avLst/>
          </a:prstGeom>
        </p:spPr>
      </p:pic>
      <p:sp>
        <p:nvSpPr>
          <p:cNvPr id="2" name="Title 1"/>
          <p:cNvSpPr>
            <a:spLocks noGrp="1"/>
          </p:cNvSpPr>
          <p:nvPr>
            <p:ph type="title"/>
          </p:nvPr>
        </p:nvSpPr>
        <p:spPr>
          <a:xfrm>
            <a:off x="552550" y="265719"/>
            <a:ext cx="7886700" cy="1325563"/>
          </a:xfrm>
        </p:spPr>
        <p:txBody>
          <a:bodyPr>
            <a:normAutofit/>
          </a:bodyPr>
          <a:lstStyle/>
          <a:p>
            <a:pPr algn="ctr"/>
            <a:r>
              <a:rPr lang="en-US" sz="4000" b="1" dirty="0">
                <a:solidFill>
                  <a:schemeClr val="bg1"/>
                </a:solidFill>
                <a:effectLst>
                  <a:outerShdw blurRad="38100" dist="38100" dir="2700000" algn="tl">
                    <a:srgbClr val="000000">
                      <a:alpha val="43137"/>
                    </a:srgbClr>
                  </a:outerShdw>
                </a:effectLst>
                <a:latin typeface="+mn-lt"/>
              </a:rPr>
              <a:t>Principles at work</a:t>
            </a:r>
          </a:p>
        </p:txBody>
      </p:sp>
    </p:spTree>
    <p:custDataLst>
      <p:tags r:id="rId1"/>
    </p:custDataLst>
    <p:extLst>
      <p:ext uri="{BB962C8B-B14F-4D97-AF65-F5344CB8AC3E}">
        <p14:creationId xmlns:p14="http://schemas.microsoft.com/office/powerpoint/2010/main" val="3667321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12510C-D1D1-4416-96D2-23AEA8C2D3EE}"/>
              </a:ext>
            </a:extLst>
          </p:cNvPr>
          <p:cNvSpPr>
            <a:spLocks noGrp="1"/>
          </p:cNvSpPr>
          <p:nvPr>
            <p:ph type="title"/>
          </p:nvPr>
        </p:nvSpPr>
        <p:spPr/>
        <p:txBody>
          <a:bodyPr/>
          <a:lstStyle/>
          <a:p>
            <a:r>
              <a:rPr lang="en-US" dirty="0"/>
              <a:t>Soil Health Institute</a:t>
            </a:r>
          </a:p>
        </p:txBody>
      </p:sp>
      <p:sp>
        <p:nvSpPr>
          <p:cNvPr id="5" name="Title 1">
            <a:extLst>
              <a:ext uri="{FF2B5EF4-FFF2-40B4-BE49-F238E27FC236}">
                <a16:creationId xmlns:a16="http://schemas.microsoft.com/office/drawing/2014/main" xmlns="" id="{39EBC618-9DE1-4100-A4DE-512B2FDA110F}"/>
              </a:ext>
            </a:extLst>
          </p:cNvPr>
          <p:cNvSpPr txBox="1">
            <a:spLocks/>
          </p:cNvSpPr>
          <p:nvPr/>
        </p:nvSpPr>
        <p:spPr>
          <a:xfrm>
            <a:off x="650153" y="1559484"/>
            <a:ext cx="7870092" cy="39858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BF955B"/>
                </a:solidFill>
                <a:latin typeface="+mj-lt"/>
                <a:ea typeface="+mj-ea"/>
                <a:cs typeface="+mj-cs"/>
              </a:defRPr>
            </a:lvl1pPr>
          </a:lstStyle>
          <a:p>
            <a:r>
              <a:rPr lang="en-US" dirty="0">
                <a:solidFill>
                  <a:srgbClr val="C09B64"/>
                </a:solidFill>
              </a:rPr>
              <a:t>Mission: </a:t>
            </a:r>
            <a:r>
              <a:rPr lang="en-US" sz="3200" dirty="0">
                <a:solidFill>
                  <a:schemeClr val="tx1"/>
                </a:solidFill>
              </a:rPr>
              <a:t>Safeguard and enhance </a:t>
            </a:r>
            <a:r>
              <a:rPr lang="en-US" sz="3200" dirty="0">
                <a:solidFill>
                  <a:srgbClr val="FF00FF"/>
                </a:solidFill>
              </a:rPr>
              <a:t/>
            </a:r>
            <a:br>
              <a:rPr lang="en-US" sz="3200" dirty="0">
                <a:solidFill>
                  <a:srgbClr val="FF00FF"/>
                </a:solidFill>
              </a:rPr>
            </a:br>
            <a:r>
              <a:rPr lang="en-US" sz="3200" dirty="0">
                <a:solidFill>
                  <a:schemeClr val="tx1"/>
                </a:solidFill>
              </a:rPr>
              <a:t>the vitality and productivity of soil </a:t>
            </a:r>
            <a:r>
              <a:rPr lang="en-US" sz="3200" dirty="0">
                <a:solidFill>
                  <a:srgbClr val="FF00FF"/>
                </a:solidFill>
              </a:rPr>
              <a:t/>
            </a:r>
            <a:br>
              <a:rPr lang="en-US" sz="3200" dirty="0">
                <a:solidFill>
                  <a:srgbClr val="FF00FF"/>
                </a:solidFill>
              </a:rPr>
            </a:br>
            <a:r>
              <a:rPr lang="en-US" sz="3200" dirty="0">
                <a:solidFill>
                  <a:schemeClr val="tx1"/>
                </a:solidFill>
              </a:rPr>
              <a:t>through scientific research and advancement</a:t>
            </a:r>
            <a:r>
              <a:rPr lang="en-US" sz="5400" dirty="0">
                <a:solidFill>
                  <a:srgbClr val="FF00FF"/>
                </a:solidFill>
              </a:rPr>
              <a:t/>
            </a:r>
            <a:br>
              <a:rPr lang="en-US" sz="5400" dirty="0">
                <a:solidFill>
                  <a:srgbClr val="FF00FF"/>
                </a:solidFill>
              </a:rPr>
            </a:br>
            <a:r>
              <a:rPr lang="en-US" sz="5400" dirty="0">
                <a:solidFill>
                  <a:srgbClr val="FF00FF"/>
                </a:solidFill>
              </a:rPr>
              <a:t/>
            </a:r>
            <a:br>
              <a:rPr lang="en-US" sz="5400" dirty="0">
                <a:solidFill>
                  <a:srgbClr val="FF00FF"/>
                </a:solidFill>
              </a:rPr>
            </a:br>
            <a:r>
              <a:rPr lang="en-US" sz="3200" dirty="0">
                <a:solidFill>
                  <a:schemeClr val="tx1"/>
                </a:solidFill>
              </a:rPr>
              <a:t>Non-profit; Samuel Roberts Noble Foundation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4121064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682" y="444595"/>
            <a:ext cx="4854837" cy="912409"/>
          </a:xfrm>
        </p:spPr>
        <p:txBody>
          <a:bodyPr>
            <a:normAutofit fontScale="90000"/>
          </a:bodyPr>
          <a:lstStyle/>
          <a:p>
            <a:pPr algn="ctr">
              <a:lnSpc>
                <a:spcPct val="85000"/>
              </a:lnSpc>
            </a:pPr>
            <a:r>
              <a:rPr lang="en-US" sz="4000" b="1" dirty="0">
                <a:latin typeface="+mn-lt"/>
              </a:rPr>
              <a:t>Soil Health Principles &amp; Soil Function</a:t>
            </a:r>
          </a:p>
        </p:txBody>
      </p:sp>
      <p:pic>
        <p:nvPicPr>
          <p:cNvPr id="13" name="Content Placeholder 12"/>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365019" y="1821466"/>
            <a:ext cx="4253118" cy="4099852"/>
          </a:xfrm>
          <a:prstGeom prst="rect">
            <a:avLst/>
          </a:prstGeom>
        </p:spPr>
      </p:pic>
      <p:sp>
        <p:nvSpPr>
          <p:cNvPr id="4" name="Content Placeholder 3"/>
          <p:cNvSpPr>
            <a:spLocks noGrp="1"/>
          </p:cNvSpPr>
          <p:nvPr>
            <p:ph sz="half" idx="2"/>
          </p:nvPr>
        </p:nvSpPr>
        <p:spPr>
          <a:xfrm>
            <a:off x="4635092" y="1924215"/>
            <a:ext cx="4595582" cy="4525963"/>
          </a:xfrm>
        </p:spPr>
        <p:txBody>
          <a:bodyPr>
            <a:noAutofit/>
          </a:bodyPr>
          <a:lstStyle/>
          <a:p>
            <a:pPr marL="0" indent="0">
              <a:buNone/>
            </a:pPr>
            <a:r>
              <a:rPr lang="en-US" sz="2400" b="1" dirty="0">
                <a:solidFill>
                  <a:schemeClr val="accent2"/>
                </a:solidFill>
              </a:rPr>
              <a:t>Minimize Disturbance &amp; </a:t>
            </a:r>
            <a:r>
              <a:rPr lang="en-US" b="1" dirty="0">
                <a:solidFill>
                  <a:srgbClr val="FF00FF"/>
                </a:solidFill>
              </a:rPr>
              <a:t/>
            </a:r>
            <a:br>
              <a:rPr lang="en-US" b="1" dirty="0">
                <a:solidFill>
                  <a:srgbClr val="FF00FF"/>
                </a:solidFill>
              </a:rPr>
            </a:br>
            <a:r>
              <a:rPr lang="en-US" sz="2400" b="1" dirty="0">
                <a:solidFill>
                  <a:schemeClr val="accent2"/>
                </a:solidFill>
              </a:rPr>
              <a:t>Maximize Soil Cover </a:t>
            </a:r>
          </a:p>
          <a:p>
            <a:pPr>
              <a:buClrTx/>
              <a:buFont typeface="Wingdings" panose="05000000000000000000" pitchFamily="2" charset="2"/>
              <a:buChar char="§"/>
            </a:pPr>
            <a:r>
              <a:rPr lang="en-US" sz="2400" dirty="0">
                <a:sym typeface="Wingdings" panose="05000000000000000000" pitchFamily="2" charset="2"/>
              </a:rPr>
              <a:t>Maintain stable aggregates</a:t>
            </a:r>
          </a:p>
          <a:p>
            <a:pPr>
              <a:buClrTx/>
              <a:buFont typeface="Wingdings" panose="05000000000000000000" pitchFamily="2" charset="2"/>
              <a:buChar char="§"/>
            </a:pPr>
            <a:r>
              <a:rPr lang="en-US" sz="2400" dirty="0">
                <a:sym typeface="Wingdings" panose="05000000000000000000" pitchFamily="2" charset="2"/>
              </a:rPr>
              <a:t>Reduce erosion and runoff risk</a:t>
            </a:r>
          </a:p>
          <a:p>
            <a:pPr>
              <a:buClrTx/>
              <a:buFont typeface="Wingdings" panose="05000000000000000000" pitchFamily="2" charset="2"/>
              <a:buChar char="§"/>
            </a:pPr>
            <a:r>
              <a:rPr lang="en-US" sz="2400" dirty="0">
                <a:sym typeface="Wingdings" panose="05000000000000000000" pitchFamily="2" charset="2"/>
              </a:rPr>
              <a:t>Buffer temperature</a:t>
            </a:r>
          </a:p>
          <a:p>
            <a:pPr>
              <a:buClrTx/>
              <a:buFont typeface="Wingdings" panose="05000000000000000000" pitchFamily="2" charset="2"/>
              <a:buChar char="§"/>
            </a:pPr>
            <a:r>
              <a:rPr lang="en-US" sz="2400" dirty="0">
                <a:sym typeface="Wingdings" panose="05000000000000000000" pitchFamily="2" charset="2"/>
              </a:rPr>
              <a:t>Reduce evaporation</a:t>
            </a:r>
          </a:p>
          <a:p>
            <a:pPr>
              <a:buClrTx/>
              <a:buFont typeface="Wingdings" panose="05000000000000000000" pitchFamily="2" charset="2"/>
              <a:buChar char="§"/>
            </a:pPr>
            <a:r>
              <a:rPr lang="en-US" sz="2400" dirty="0">
                <a:sym typeface="Wingdings" panose="05000000000000000000" pitchFamily="2" charset="2"/>
              </a:rPr>
              <a:t>Maintain soil organic matter</a:t>
            </a:r>
          </a:p>
        </p:txBody>
      </p:sp>
      <p:sp>
        <p:nvSpPr>
          <p:cNvPr id="7" name="Rectangle 6"/>
          <p:cNvSpPr/>
          <p:nvPr/>
        </p:nvSpPr>
        <p:spPr>
          <a:xfrm>
            <a:off x="427527" y="1666933"/>
            <a:ext cx="4207565" cy="4157181"/>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27527" y="1697976"/>
            <a:ext cx="2133600" cy="4157181"/>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prstClr val="black"/>
              </a:solidFill>
              <a:sym typeface="Wingdings" panose="05000000000000000000" pitchFamily="2" charset="2"/>
            </a:endParaRPr>
          </a:p>
        </p:txBody>
      </p:sp>
      <p:sp>
        <p:nvSpPr>
          <p:cNvPr id="3" name="Pie 2"/>
          <p:cNvSpPr/>
          <p:nvPr/>
        </p:nvSpPr>
        <p:spPr>
          <a:xfrm>
            <a:off x="309111" y="1855577"/>
            <a:ext cx="4364935" cy="3956119"/>
          </a:xfrm>
          <a:prstGeom prst="pie">
            <a:avLst>
              <a:gd name="adj1" fmla="val 5399346"/>
              <a:gd name="adj2" fmla="val 1620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2" rtlCol="0" anchor="ctr"/>
          <a:lstStyle/>
          <a:p>
            <a:endParaRPr lang="en-US" sz="3600" b="1" dirty="0">
              <a:solidFill>
                <a:prstClr val="black"/>
              </a:solidFill>
            </a:endParaRPr>
          </a:p>
        </p:txBody>
      </p:sp>
      <p:sp>
        <p:nvSpPr>
          <p:cNvPr id="6" name="TextBox 5"/>
          <p:cNvSpPr txBox="1"/>
          <p:nvPr/>
        </p:nvSpPr>
        <p:spPr>
          <a:xfrm>
            <a:off x="725700" y="2656266"/>
            <a:ext cx="1765878" cy="2308324"/>
          </a:xfrm>
          <a:prstGeom prst="rect">
            <a:avLst/>
          </a:prstGeom>
          <a:noFill/>
        </p:spPr>
        <p:txBody>
          <a:bodyPr wrap="square" rtlCol="0">
            <a:spAutoFit/>
          </a:bodyPr>
          <a:lstStyle/>
          <a:p>
            <a:pPr algn="ctr"/>
            <a:r>
              <a:rPr lang="en-US" sz="3600" b="1" dirty="0">
                <a:solidFill>
                  <a:prstClr val="black"/>
                </a:solidFill>
              </a:rPr>
              <a:t>Protect Soil Habitat &amp; SOM</a:t>
            </a:r>
          </a:p>
        </p:txBody>
      </p:sp>
      <p:sp>
        <p:nvSpPr>
          <p:cNvPr id="9" name="TextBox 8"/>
          <p:cNvSpPr txBox="1"/>
          <p:nvPr/>
        </p:nvSpPr>
        <p:spPr>
          <a:xfrm>
            <a:off x="259683" y="6305924"/>
            <a:ext cx="3215689" cy="307777"/>
          </a:xfrm>
          <a:prstGeom prst="rect">
            <a:avLst/>
          </a:prstGeom>
          <a:noFill/>
        </p:spPr>
        <p:txBody>
          <a:bodyPr wrap="none" rtlCol="0">
            <a:spAutoFit/>
          </a:bodyPr>
          <a:lstStyle/>
          <a:p>
            <a:r>
              <a:rPr lang="en-US" sz="1400" dirty="0">
                <a:solidFill>
                  <a:prstClr val="black"/>
                </a:solidFill>
              </a:rPr>
              <a:t>Image courtesy of Barry Fisher, NRCS-SHD</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36142650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474" y="345006"/>
            <a:ext cx="8229600" cy="1143000"/>
          </a:xfrm>
        </p:spPr>
        <p:txBody>
          <a:bodyPr>
            <a:normAutofit/>
          </a:bodyPr>
          <a:lstStyle/>
          <a:p>
            <a:pPr algn="ctr"/>
            <a:r>
              <a:rPr lang="en-US" sz="4000" b="1" dirty="0">
                <a:latin typeface="+mn-lt"/>
              </a:rPr>
              <a:t>Minimize Disturbance</a:t>
            </a:r>
          </a:p>
        </p:txBody>
      </p:sp>
      <p:sp>
        <p:nvSpPr>
          <p:cNvPr id="3" name="Content Placeholder 2"/>
          <p:cNvSpPr>
            <a:spLocks noGrp="1"/>
          </p:cNvSpPr>
          <p:nvPr>
            <p:ph idx="1"/>
          </p:nvPr>
        </p:nvSpPr>
        <p:spPr>
          <a:xfrm>
            <a:off x="1303638" y="1828440"/>
            <a:ext cx="7162800" cy="4525963"/>
          </a:xfrm>
        </p:spPr>
        <p:txBody>
          <a:bodyPr/>
          <a:lstStyle/>
          <a:p>
            <a:pPr marL="0" indent="0">
              <a:buNone/>
            </a:pPr>
            <a:r>
              <a:rPr lang="en-US" b="1" dirty="0">
                <a:solidFill>
                  <a:srgbClr val="BF955B"/>
                </a:solidFill>
              </a:rPr>
              <a:t>Agricultural Disturbance can: </a:t>
            </a:r>
          </a:p>
          <a:p>
            <a:pPr marL="571500" indent="-285750"/>
            <a:r>
              <a:rPr lang="en-US" dirty="0"/>
              <a:t>Disrupt or Destroy the “Soil Hot Zones”</a:t>
            </a:r>
          </a:p>
          <a:p>
            <a:pPr marL="571500" indent="-285750"/>
            <a:r>
              <a:rPr lang="en-US" dirty="0"/>
              <a:t>Destroy “Habitat” for Soil Organisms</a:t>
            </a:r>
          </a:p>
          <a:p>
            <a:pPr marL="571500" indent="-285750"/>
            <a:r>
              <a:rPr lang="en-US" dirty="0"/>
              <a:t>Creates a “Hostile” Environment</a:t>
            </a:r>
          </a:p>
          <a:p>
            <a:pPr marL="571500" indent="-285750"/>
            <a:r>
              <a:rPr lang="en-US" dirty="0"/>
              <a:t>Three Types of Disturbance</a:t>
            </a:r>
          </a:p>
          <a:p>
            <a:pPr marL="971550" lvl="1"/>
            <a:r>
              <a:rPr lang="en-US" dirty="0"/>
              <a:t>Physical (tillage)</a:t>
            </a:r>
          </a:p>
          <a:p>
            <a:pPr marL="971550" lvl="1"/>
            <a:r>
              <a:rPr lang="en-US" dirty="0"/>
              <a:t>Chemical (fertilizer)</a:t>
            </a:r>
          </a:p>
          <a:p>
            <a:pPr marL="971550" lvl="1"/>
            <a:r>
              <a:rPr lang="en-US" dirty="0"/>
              <a:t>Biological (pathogens and </a:t>
            </a:r>
            <a:r>
              <a:rPr lang="en-US" dirty="0" err="1"/>
              <a:t>invasives</a:t>
            </a:r>
            <a:r>
              <a:rPr lang="en-US" dirty="0"/>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22625442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224" y="964620"/>
            <a:ext cx="3840085" cy="1692794"/>
          </a:xfrm>
        </p:spPr>
        <p:txBody>
          <a:bodyPr vert="horz" lIns="91440" tIns="45720" rIns="91440" bIns="45720" rtlCol="0" anchor="ctr">
            <a:normAutofit/>
          </a:bodyPr>
          <a:lstStyle/>
          <a:p>
            <a:r>
              <a:rPr lang="en-US" sz="3600" b="1" dirty="0"/>
              <a:t>Manage More by </a:t>
            </a:r>
            <a:r>
              <a:rPr lang="en-US" sz="3600" b="1" dirty="0">
                <a:solidFill>
                  <a:srgbClr val="FF00FF"/>
                </a:solidFill>
              </a:rPr>
              <a:t/>
            </a:r>
            <a:br>
              <a:rPr lang="en-US" sz="3600" b="1" dirty="0">
                <a:solidFill>
                  <a:srgbClr val="FF00FF"/>
                </a:solidFill>
              </a:rPr>
            </a:br>
            <a:r>
              <a:rPr lang="en-US" sz="3600" b="1" dirty="0"/>
              <a:t>Disturbing Soil Less</a:t>
            </a:r>
          </a:p>
        </p:txBody>
      </p:sp>
      <p:cxnSp>
        <p:nvCxnSpPr>
          <p:cNvPr id="11" name="Straight Arrow Connector 10">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2"/>
          <p:cNvSpPr>
            <a:spLocks noGrp="1"/>
          </p:cNvSpPr>
          <p:nvPr>
            <p:ph sz="half" idx="1"/>
          </p:nvPr>
        </p:nvSpPr>
        <p:spPr>
          <a:xfrm>
            <a:off x="491490" y="2509130"/>
            <a:ext cx="3840085" cy="3462228"/>
          </a:xfrm>
        </p:spPr>
        <p:txBody>
          <a:bodyPr vert="horz" lIns="91440" tIns="45720" rIns="91440" bIns="45720" rtlCol="0">
            <a:normAutofit/>
          </a:bodyPr>
          <a:lstStyle/>
          <a:p>
            <a:r>
              <a:rPr lang="en-US" sz="2400" dirty="0"/>
              <a:t>Protects habitat</a:t>
            </a:r>
          </a:p>
          <a:p>
            <a:r>
              <a:rPr lang="en-US" sz="2400" dirty="0"/>
              <a:t>Moderates temp and moisture </a:t>
            </a:r>
          </a:p>
          <a:p>
            <a:r>
              <a:rPr lang="en-US" sz="2400" dirty="0"/>
              <a:t>Maintains soil aggregates</a:t>
            </a:r>
          </a:p>
          <a:p>
            <a:r>
              <a:rPr lang="en-US" sz="2400" dirty="0"/>
              <a:t>Controls erosion </a:t>
            </a:r>
          </a:p>
          <a:p>
            <a:r>
              <a:rPr lang="en-US" sz="2400" dirty="0"/>
              <a:t>Reduces oxidation of soil carbon</a:t>
            </a:r>
          </a:p>
        </p:txBody>
      </p:sp>
      <p:pic>
        <p:nvPicPr>
          <p:cNvPr id="6" name="Content Placeholder 5" descr="A machine on the field&#10;&#10;Description automatically generated">
            <a:extLst>
              <a:ext uri="{FF2B5EF4-FFF2-40B4-BE49-F238E27FC236}">
                <a16:creationId xmlns:a16="http://schemas.microsoft.com/office/drawing/2014/main" xmlns="" id="{A1D85206-BA49-42A0-9C8C-6DE4512A14E3}"/>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l="23417" r="30326" b="2"/>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ustDataLst>
      <p:tags r:id="rId1"/>
    </p:custDataLst>
    <p:extLst>
      <p:ext uri="{BB962C8B-B14F-4D97-AF65-F5344CB8AC3E}">
        <p14:creationId xmlns:p14="http://schemas.microsoft.com/office/powerpoint/2010/main" val="20595953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87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xmlns="" id="{9A2FA17F-1972-4C68-88AA-A1590632D57C}"/>
              </a:ext>
            </a:extLst>
          </p:cNvPr>
          <p:cNvSpPr>
            <a:spLocks noGrp="1"/>
          </p:cNvSpPr>
          <p:nvPr>
            <p:ph type="title"/>
          </p:nvPr>
        </p:nvSpPr>
        <p:spPr>
          <a:xfrm>
            <a:off x="1180730" y="178272"/>
            <a:ext cx="7334620" cy="1388848"/>
          </a:xfrm>
        </p:spPr>
        <p:txBody>
          <a:bodyPr/>
          <a:lstStyle/>
          <a:p>
            <a:r>
              <a:rPr lang="en-US" dirty="0"/>
              <a:t>Spring time temps</a:t>
            </a:r>
          </a:p>
        </p:txBody>
      </p:sp>
      <p:pic>
        <p:nvPicPr>
          <p:cNvPr id="9" name="Content Placeholder 8" descr="IMG_1485.JPG">
            <a:extLst>
              <a:ext uri="{FF2B5EF4-FFF2-40B4-BE49-F238E27FC236}">
                <a16:creationId xmlns:a16="http://schemas.microsoft.com/office/drawing/2014/main" xmlns="" id="{7E8F2765-02FA-44BB-96F8-2BA2E39BDB2C}"/>
              </a:ext>
            </a:extLst>
          </p:cNvPr>
          <p:cNvPicPr>
            <a:picLocks noGrp="1" noChangeAspect="1"/>
          </p:cNvPicPr>
          <p:nvPr>
            <p:ph sz="half" idx="1"/>
          </p:nvPr>
        </p:nvPicPr>
        <p:blipFill rotWithShape="1">
          <a:blip r:embed="rId4" cstate="email">
            <a:extLst>
              <a:ext uri="{28A0092B-C50C-407E-A947-70E740481C1C}">
                <a14:useLocalDpi xmlns:a14="http://schemas.microsoft.com/office/drawing/2010/main"/>
              </a:ext>
            </a:extLst>
          </a:blip>
          <a:stretch/>
        </p:blipFill>
        <p:spPr>
          <a:xfrm>
            <a:off x="1060436" y="1303403"/>
            <a:ext cx="3511564" cy="4682086"/>
          </a:xfrm>
          <a:prstGeom prst="rect">
            <a:avLst/>
          </a:prstGeom>
          <a:ln w="31750">
            <a:solidFill>
              <a:schemeClr val="tx1"/>
            </a:solidFill>
          </a:ln>
        </p:spPr>
      </p:pic>
      <p:pic>
        <p:nvPicPr>
          <p:cNvPr id="11" name="Content Placeholder 10" descr="IMG_1486.JPG">
            <a:extLst>
              <a:ext uri="{FF2B5EF4-FFF2-40B4-BE49-F238E27FC236}">
                <a16:creationId xmlns:a16="http://schemas.microsoft.com/office/drawing/2014/main" xmlns="" id="{45A4DA72-A1B4-42D2-BA2D-198991429AD2}"/>
              </a:ext>
            </a:extLst>
          </p:cNvPr>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4799074" y="1303403"/>
            <a:ext cx="3574849" cy="4766466"/>
          </a:xfrm>
          <a:prstGeom prst="rect">
            <a:avLst/>
          </a:prstGeom>
          <a:ln w="31750">
            <a:solidFill>
              <a:schemeClr val="tx1"/>
            </a:solidFill>
          </a:ln>
        </p:spPr>
      </p:pic>
      <p:sp>
        <p:nvSpPr>
          <p:cNvPr id="12" name="TextBox 11">
            <a:extLst>
              <a:ext uri="{FF2B5EF4-FFF2-40B4-BE49-F238E27FC236}">
                <a16:creationId xmlns:a16="http://schemas.microsoft.com/office/drawing/2014/main" xmlns="" id="{166858CE-3799-4881-878C-870A445B6931}"/>
              </a:ext>
            </a:extLst>
          </p:cNvPr>
          <p:cNvSpPr txBox="1"/>
          <p:nvPr/>
        </p:nvSpPr>
        <p:spPr>
          <a:xfrm>
            <a:off x="5427724" y="5122176"/>
            <a:ext cx="2976874" cy="707886"/>
          </a:xfrm>
          <a:prstGeom prst="rect">
            <a:avLst/>
          </a:prstGeom>
          <a:noFill/>
        </p:spPr>
        <p:txBody>
          <a:bodyPr wrap="square" rtlCol="0">
            <a:spAutoFit/>
          </a:bodyPr>
          <a:lstStyle/>
          <a:p>
            <a:pPr defTabSz="457200"/>
            <a:r>
              <a:rPr lang="en-US" sz="4000" dirty="0">
                <a:solidFill>
                  <a:srgbClr val="FFFF00"/>
                </a:solidFill>
                <a:latin typeface="Calibri"/>
              </a:rPr>
              <a:t>66.57</a:t>
            </a:r>
          </a:p>
        </p:txBody>
      </p:sp>
      <p:sp>
        <p:nvSpPr>
          <p:cNvPr id="13" name="TextBox 12">
            <a:extLst>
              <a:ext uri="{FF2B5EF4-FFF2-40B4-BE49-F238E27FC236}">
                <a16:creationId xmlns:a16="http://schemas.microsoft.com/office/drawing/2014/main" xmlns="" id="{A002746C-55CA-4AD4-8901-D32A3C37D998}"/>
              </a:ext>
            </a:extLst>
          </p:cNvPr>
          <p:cNvSpPr txBox="1"/>
          <p:nvPr/>
        </p:nvSpPr>
        <p:spPr>
          <a:xfrm>
            <a:off x="1327781" y="5277603"/>
            <a:ext cx="2976874" cy="707886"/>
          </a:xfrm>
          <a:prstGeom prst="rect">
            <a:avLst/>
          </a:prstGeom>
          <a:noFill/>
        </p:spPr>
        <p:txBody>
          <a:bodyPr wrap="square" rtlCol="0">
            <a:spAutoFit/>
          </a:bodyPr>
          <a:lstStyle/>
          <a:p>
            <a:pPr defTabSz="457200"/>
            <a:r>
              <a:rPr lang="en-US" sz="4000" dirty="0">
                <a:solidFill>
                  <a:srgbClr val="FFFF00"/>
                </a:solidFill>
                <a:latin typeface="Calibri"/>
              </a:rPr>
              <a:t>68.90</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5571204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934" y="366143"/>
            <a:ext cx="7509721" cy="1417638"/>
          </a:xfrm>
        </p:spPr>
        <p:txBody>
          <a:bodyPr>
            <a:noAutofit/>
          </a:bodyPr>
          <a:lstStyle/>
          <a:p>
            <a:pPr>
              <a:lnSpc>
                <a:spcPct val="100000"/>
              </a:lnSpc>
            </a:pPr>
            <a:r>
              <a:rPr lang="en-US" sz="3200" b="1" dirty="0"/>
              <a:t>Summer Temps </a:t>
            </a:r>
            <a:r>
              <a:rPr lang="en-US" sz="3200" b="1" dirty="0">
                <a:solidFill>
                  <a:srgbClr val="FF00FF"/>
                </a:solidFill>
              </a:rPr>
              <a:t/>
            </a:r>
            <a:br>
              <a:rPr lang="en-US" sz="3200" b="1" dirty="0">
                <a:solidFill>
                  <a:srgbClr val="FF00FF"/>
                </a:solidFill>
              </a:rPr>
            </a:br>
            <a:r>
              <a:rPr lang="en-US" sz="2400" b="1" dirty="0"/>
              <a:t>Carbon mat: feeds soil, keeps it cool, suppress weeds, and protects from rain drop</a:t>
            </a:r>
            <a:endParaRPr lang="en-US" sz="3200" b="1" dirty="0"/>
          </a:p>
        </p:txBody>
      </p:sp>
      <p:pic>
        <p:nvPicPr>
          <p:cNvPr id="5" name="Picture 4" descr="image (9).jpeg"/>
          <p:cNvPicPr>
            <a:picLocks noChangeAspect="1"/>
          </p:cNvPicPr>
          <p:nvPr/>
        </p:nvPicPr>
        <p:blipFill rotWithShape="1">
          <a:blip r:embed="rId4" cstate="email">
            <a:extLst>
              <a:ext uri="{28A0092B-C50C-407E-A947-70E740481C1C}">
                <a14:useLocalDpi xmlns:a14="http://schemas.microsoft.com/office/drawing/2010/main"/>
              </a:ext>
            </a:extLst>
          </a:blip>
          <a:srcRect l="4513" r="2934"/>
          <a:stretch/>
        </p:blipFill>
        <p:spPr>
          <a:xfrm>
            <a:off x="4730533" y="1814395"/>
            <a:ext cx="4019550" cy="4182575"/>
          </a:xfrm>
          <a:prstGeom prst="rect">
            <a:avLst/>
          </a:prstGeom>
          <a:ln w="31750">
            <a:solidFill>
              <a:schemeClr val="tx1"/>
            </a:solidFill>
          </a:ln>
        </p:spPr>
      </p:pic>
      <p:pic>
        <p:nvPicPr>
          <p:cNvPr id="4" name="Content Placeholder 3" descr="image (1).jpeg"/>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rot="5400000">
            <a:off x="366976" y="1837711"/>
            <a:ext cx="4243011" cy="4196380"/>
          </a:xfrm>
          <a:ln w="31750">
            <a:solidFill>
              <a:schemeClr val="tx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133423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06400" y="-30480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Straight Connector 1"/>
          <p:cNvCxnSpPr/>
          <p:nvPr/>
        </p:nvCxnSpPr>
        <p:spPr>
          <a:xfrm>
            <a:off x="-406400" y="-30480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87842" name="Rectangle 2"/>
          <p:cNvSpPr>
            <a:spLocks noGrp="1" noChangeArrowheads="1"/>
          </p:cNvSpPr>
          <p:nvPr>
            <p:ph type="title" idx="4294967295"/>
          </p:nvPr>
        </p:nvSpPr>
        <p:spPr>
          <a:xfrm>
            <a:off x="836868" y="184089"/>
            <a:ext cx="8020050" cy="1143000"/>
          </a:xfrm>
        </p:spPr>
        <p:txBody>
          <a:bodyPr anchorCtr="1">
            <a:normAutofit/>
          </a:bodyPr>
          <a:lstStyle/>
          <a:p>
            <a:pPr algn="ctr"/>
            <a:r>
              <a:rPr lang="en-US" sz="4000" b="1" dirty="0">
                <a:latin typeface="+mn-lt"/>
              </a:rPr>
              <a:t>When Soil Temperature </a:t>
            </a:r>
            <a:r>
              <a:rPr lang="en-US" sz="4000" b="1" dirty="0" smtClean="0">
                <a:latin typeface="+mn-lt"/>
              </a:rPr>
              <a:t>Reaches…</a:t>
            </a:r>
            <a:endParaRPr lang="en-US" sz="4000" b="1" dirty="0">
              <a:latin typeface="+mn-lt"/>
            </a:endParaRPr>
          </a:p>
        </p:txBody>
      </p:sp>
      <p:sp>
        <p:nvSpPr>
          <p:cNvPr id="493571" name="Text Box 3"/>
          <p:cNvSpPr txBox="1">
            <a:spLocks noChangeArrowheads="1"/>
          </p:cNvSpPr>
          <p:nvPr/>
        </p:nvSpPr>
        <p:spPr bwMode="auto">
          <a:xfrm>
            <a:off x="2033928" y="1137562"/>
            <a:ext cx="6781800" cy="4715137"/>
          </a:xfrm>
          <a:prstGeom prst="rect">
            <a:avLst/>
          </a:prstGeom>
          <a:noFill/>
          <a:ln w="9525">
            <a:noFill/>
            <a:miter lim="800000"/>
            <a:headEnd/>
            <a:tailEnd/>
          </a:ln>
        </p:spPr>
        <p:txBody>
          <a:bodyPr wrap="square">
            <a:spAutoFit/>
          </a:bodyPr>
          <a:lstStyle/>
          <a:p>
            <a:pPr eaLnBrk="0" hangingPunct="0">
              <a:spcBef>
                <a:spcPct val="50000"/>
              </a:spcBef>
              <a:tabLst>
                <a:tab pos="1371600" algn="l"/>
              </a:tabLst>
            </a:pPr>
            <a:r>
              <a:rPr lang="en-US" sz="2800" b="1" dirty="0">
                <a:solidFill>
                  <a:srgbClr val="C00000"/>
                </a:solidFill>
                <a:ea typeface="ＭＳ Ｐゴシック" pitchFamily="-65" charset="-128"/>
              </a:rPr>
              <a:t>140 F</a:t>
            </a:r>
            <a:r>
              <a:rPr lang="en-US" sz="2400" b="1" dirty="0">
                <a:solidFill>
                  <a:srgbClr val="FF00FF"/>
                </a:solidFill>
                <a:ea typeface="ＭＳ Ｐゴシック" pitchFamily="-65" charset="-128"/>
              </a:rPr>
              <a:t>	</a:t>
            </a:r>
            <a:r>
              <a:rPr lang="en-US" sz="2400" b="1" dirty="0">
                <a:solidFill>
                  <a:srgbClr val="000000"/>
                </a:solidFill>
                <a:ea typeface="ＭＳ Ｐゴシック" pitchFamily="-65" charset="-128"/>
              </a:rPr>
              <a:t>Soil bacteria die</a:t>
            </a:r>
          </a:p>
          <a:p>
            <a:pPr eaLnBrk="0" hangingPunct="0">
              <a:spcBef>
                <a:spcPct val="50000"/>
              </a:spcBef>
              <a:tabLst>
                <a:tab pos="1371600" algn="l"/>
              </a:tabLst>
            </a:pPr>
            <a:r>
              <a:rPr lang="en-US" sz="2800" b="1" dirty="0">
                <a:solidFill>
                  <a:srgbClr val="C00000"/>
                </a:solidFill>
                <a:ea typeface="ＭＳ Ｐゴシック" pitchFamily="-65" charset="-128"/>
              </a:rPr>
              <a:t>130 F</a:t>
            </a:r>
            <a:r>
              <a:rPr lang="en-US" sz="2400" b="1" dirty="0">
                <a:solidFill>
                  <a:srgbClr val="FF00FF"/>
                </a:solidFill>
                <a:ea typeface="ＭＳ Ｐゴシック" pitchFamily="-65" charset="-128"/>
              </a:rPr>
              <a:t>	</a:t>
            </a:r>
            <a:r>
              <a:rPr lang="en-US" sz="2400" b="1" dirty="0">
                <a:solidFill>
                  <a:srgbClr val="000000"/>
                </a:solidFill>
                <a:ea typeface="ＭＳ Ｐゴシック" pitchFamily="-65" charset="-128"/>
              </a:rPr>
              <a:t>100% moisture is lost through</a:t>
            </a:r>
          </a:p>
          <a:p>
            <a:pPr eaLnBrk="0" hangingPunct="0">
              <a:lnSpc>
                <a:spcPct val="40000"/>
              </a:lnSpc>
              <a:spcBef>
                <a:spcPct val="50000"/>
              </a:spcBef>
              <a:tabLst>
                <a:tab pos="1371600" algn="l"/>
              </a:tabLst>
            </a:pPr>
            <a:r>
              <a:rPr lang="en-US" sz="2400" b="1" dirty="0">
                <a:solidFill>
                  <a:srgbClr val="FF00FF"/>
                </a:solidFill>
                <a:ea typeface="ＭＳ Ｐゴシック" pitchFamily="-65" charset="-128"/>
              </a:rPr>
              <a:t>	</a:t>
            </a:r>
            <a:r>
              <a:rPr lang="en-US" sz="2400" b="1" dirty="0">
                <a:solidFill>
                  <a:srgbClr val="000000"/>
                </a:solidFill>
                <a:ea typeface="ＭＳ Ｐゴシック" pitchFamily="-65" charset="-128"/>
              </a:rPr>
              <a:t>evaporation and transpiration</a:t>
            </a:r>
          </a:p>
          <a:p>
            <a:pPr eaLnBrk="0" hangingPunct="0">
              <a:lnSpc>
                <a:spcPct val="40000"/>
              </a:lnSpc>
              <a:spcBef>
                <a:spcPct val="50000"/>
              </a:spcBef>
              <a:tabLst>
                <a:tab pos="1371600" algn="l"/>
              </a:tabLst>
            </a:pPr>
            <a:r>
              <a:rPr lang="en-US" sz="2800" b="1" dirty="0">
                <a:solidFill>
                  <a:srgbClr val="C00000"/>
                </a:solidFill>
                <a:ea typeface="ＭＳ Ｐゴシック" pitchFamily="-65" charset="-128"/>
              </a:rPr>
              <a:t>113 F</a:t>
            </a:r>
          </a:p>
          <a:p>
            <a:pPr marL="1371600" eaLnBrk="0" hangingPunct="0">
              <a:lnSpc>
                <a:spcPct val="40000"/>
              </a:lnSpc>
              <a:spcBef>
                <a:spcPct val="50000"/>
              </a:spcBef>
              <a:tabLst>
                <a:tab pos="1371600" algn="l"/>
              </a:tabLst>
            </a:pPr>
            <a:r>
              <a:rPr lang="en-US" sz="2400" b="1" dirty="0">
                <a:solidFill>
                  <a:srgbClr val="C00000"/>
                </a:solidFill>
                <a:ea typeface="ＭＳ Ｐゴシック" pitchFamily="-65" charset="-128"/>
              </a:rPr>
              <a:t>Some bacteria species  start dying</a:t>
            </a:r>
          </a:p>
          <a:p>
            <a:pPr eaLnBrk="0" hangingPunct="0">
              <a:lnSpc>
                <a:spcPct val="40000"/>
              </a:lnSpc>
              <a:spcBef>
                <a:spcPct val="50000"/>
              </a:spcBef>
              <a:tabLst>
                <a:tab pos="1371600" algn="l"/>
              </a:tabLst>
            </a:pPr>
            <a:endParaRPr lang="en-US" sz="2400" b="1" dirty="0">
              <a:solidFill>
                <a:srgbClr val="FF3300"/>
              </a:solidFill>
              <a:ea typeface="ＭＳ Ｐゴシック" pitchFamily="-65" charset="-128"/>
            </a:endParaRPr>
          </a:p>
          <a:p>
            <a:pPr eaLnBrk="0" hangingPunct="0">
              <a:lnSpc>
                <a:spcPct val="50000"/>
              </a:lnSpc>
              <a:spcBef>
                <a:spcPct val="50000"/>
              </a:spcBef>
              <a:spcAft>
                <a:spcPts val="600"/>
              </a:spcAft>
              <a:tabLst>
                <a:tab pos="1371600" algn="l"/>
              </a:tabLst>
            </a:pPr>
            <a:r>
              <a:rPr lang="en-US" sz="2800" b="1" dirty="0">
                <a:solidFill>
                  <a:srgbClr val="FFFF00"/>
                </a:solidFill>
                <a:effectLst>
                  <a:outerShdw blurRad="38100" dist="38100" dir="2700000" algn="tl">
                    <a:srgbClr val="000000">
                      <a:alpha val="43137"/>
                    </a:srgbClr>
                  </a:outerShdw>
                </a:effectLst>
                <a:ea typeface="ＭＳ Ｐゴシック" pitchFamily="-65" charset="-128"/>
              </a:rPr>
              <a:t>100 F</a:t>
            </a:r>
            <a:r>
              <a:rPr lang="en-US" sz="2400" b="1" dirty="0">
                <a:solidFill>
                  <a:srgbClr val="FF00FF"/>
                </a:solidFill>
                <a:ea typeface="ＭＳ Ｐゴシック" pitchFamily="-65" charset="-128"/>
              </a:rPr>
              <a:t>	</a:t>
            </a:r>
            <a:r>
              <a:rPr lang="en-US" sz="2400" b="1" dirty="0">
                <a:ea typeface="ＭＳ Ｐゴシック" pitchFamily="-65" charset="-128"/>
              </a:rPr>
              <a:t>15% moisture is used for growth</a:t>
            </a:r>
          </a:p>
          <a:p>
            <a:pPr eaLnBrk="0" hangingPunct="0">
              <a:lnSpc>
                <a:spcPct val="30000"/>
              </a:lnSpc>
              <a:spcBef>
                <a:spcPct val="50000"/>
              </a:spcBef>
              <a:tabLst>
                <a:tab pos="1371600" algn="l"/>
              </a:tabLst>
            </a:pPr>
            <a:r>
              <a:rPr lang="en-US" sz="2400" b="1" dirty="0">
                <a:solidFill>
                  <a:srgbClr val="FF00FF"/>
                </a:solidFill>
                <a:ea typeface="ＭＳ Ｐゴシック" pitchFamily="-65" charset="-128"/>
              </a:rPr>
              <a:t>	</a:t>
            </a:r>
            <a:r>
              <a:rPr lang="en-US" sz="2400" b="1" dirty="0">
                <a:ea typeface="ＭＳ Ｐゴシック" pitchFamily="-65" charset="-128"/>
              </a:rPr>
              <a:t>85% moisture lost through </a:t>
            </a:r>
          </a:p>
          <a:p>
            <a:pPr eaLnBrk="0" hangingPunct="0">
              <a:lnSpc>
                <a:spcPct val="30000"/>
              </a:lnSpc>
              <a:spcBef>
                <a:spcPct val="50000"/>
              </a:spcBef>
              <a:tabLst>
                <a:tab pos="1371600" algn="l"/>
              </a:tabLst>
            </a:pPr>
            <a:r>
              <a:rPr lang="en-US" sz="2800" b="1" dirty="0">
                <a:solidFill>
                  <a:srgbClr val="C00000"/>
                </a:solidFill>
                <a:ea typeface="ＭＳ Ｐゴシック" pitchFamily="-65" charset="-128"/>
              </a:rPr>
              <a:t>   95 F</a:t>
            </a:r>
            <a:r>
              <a:rPr lang="en-US" sz="2400" b="1" dirty="0">
                <a:solidFill>
                  <a:srgbClr val="FF00FF"/>
                </a:solidFill>
                <a:ea typeface="ＭＳ Ｐゴシック" pitchFamily="-65" charset="-128"/>
              </a:rPr>
              <a:t>	</a:t>
            </a:r>
            <a:r>
              <a:rPr lang="en-US" sz="2400" b="1" dirty="0">
                <a:ea typeface="ＭＳ Ｐゴシック" pitchFamily="-65" charset="-128"/>
              </a:rPr>
              <a:t>evaporation and transpiration</a:t>
            </a:r>
          </a:p>
          <a:p>
            <a:pPr eaLnBrk="0" hangingPunct="0">
              <a:lnSpc>
                <a:spcPct val="30000"/>
              </a:lnSpc>
              <a:spcBef>
                <a:spcPct val="50000"/>
              </a:spcBef>
            </a:pPr>
            <a:endParaRPr lang="en-US" sz="2800" b="1" dirty="0">
              <a:solidFill>
                <a:srgbClr val="FF3300"/>
              </a:solidFill>
              <a:ea typeface="ＭＳ Ｐゴシック" pitchFamily="-65" charset="-128"/>
            </a:endParaRPr>
          </a:p>
          <a:p>
            <a:pPr eaLnBrk="0" hangingPunct="0">
              <a:spcBef>
                <a:spcPct val="50000"/>
              </a:spcBef>
            </a:pPr>
            <a:r>
              <a:rPr lang="en-US" sz="2400" b="1" dirty="0">
                <a:ea typeface="ＭＳ Ｐゴシック" pitchFamily="-65" charset="-128"/>
              </a:rPr>
              <a:t>   </a:t>
            </a:r>
            <a:r>
              <a:rPr lang="en-US" sz="2800" b="1" dirty="0">
                <a:solidFill>
                  <a:srgbClr val="0070C0"/>
                </a:solidFill>
                <a:ea typeface="ＭＳ Ｐゴシック" pitchFamily="-65" charset="-128"/>
              </a:rPr>
              <a:t>70 F</a:t>
            </a:r>
            <a:r>
              <a:rPr lang="en-US" sz="2400" b="1" dirty="0">
                <a:solidFill>
                  <a:srgbClr val="FF00FF"/>
                </a:solidFill>
                <a:ea typeface="ＭＳ Ｐゴシック" pitchFamily="-65" charset="-128"/>
              </a:rPr>
              <a:t>	</a:t>
            </a:r>
            <a:r>
              <a:rPr lang="en-US" sz="2400" b="1" dirty="0">
                <a:solidFill>
                  <a:schemeClr val="bg1"/>
                </a:solidFill>
                <a:ea typeface="ＭＳ Ｐゴシック" pitchFamily="-65" charset="-128"/>
              </a:rPr>
              <a:t>       </a:t>
            </a:r>
            <a:r>
              <a:rPr lang="en-US" sz="2400" b="1" dirty="0">
                <a:solidFill>
                  <a:srgbClr val="0070C0"/>
                </a:solidFill>
                <a:ea typeface="ＭＳ Ｐゴシック" pitchFamily="-65" charset="-128"/>
              </a:rPr>
              <a:t>100% moisture is used for growth</a:t>
            </a:r>
            <a:endParaRPr lang="en-US" sz="2400" dirty="0">
              <a:solidFill>
                <a:srgbClr val="0070C0"/>
              </a:solidFill>
              <a:ea typeface="ＭＳ Ｐゴシック" pitchFamily="-65" charset="-128"/>
            </a:endParaRPr>
          </a:p>
        </p:txBody>
      </p:sp>
      <p:sp>
        <p:nvSpPr>
          <p:cNvPr id="493573" name="Rectangle 5"/>
          <p:cNvSpPr>
            <a:spLocks noChangeArrowheads="1"/>
          </p:cNvSpPr>
          <p:nvPr/>
        </p:nvSpPr>
        <p:spPr bwMode="auto">
          <a:xfrm>
            <a:off x="1216869" y="4490362"/>
            <a:ext cx="381000" cy="1219200"/>
          </a:xfrm>
          <a:prstGeom prst="rect">
            <a:avLst/>
          </a:prstGeom>
          <a:solidFill>
            <a:schemeClr val="accent1"/>
          </a:solidFill>
          <a:ln w="9525">
            <a:noFill/>
            <a:miter lim="800000"/>
            <a:headEnd/>
            <a:tailEnd/>
          </a:ln>
        </p:spPr>
        <p:txBody>
          <a:bodyPr wrap="none" anchor="ctr"/>
          <a:lstStyle/>
          <a:p>
            <a:pPr eaLnBrk="0" hangingPunct="0"/>
            <a:endParaRPr lang="en-US">
              <a:latin typeface="Verdana" pitchFamily="-65" charset="0"/>
              <a:ea typeface="ＭＳ Ｐゴシック" pitchFamily="-65" charset="-128"/>
            </a:endParaRPr>
          </a:p>
        </p:txBody>
      </p:sp>
      <p:sp>
        <p:nvSpPr>
          <p:cNvPr id="493574" name="Rectangle 6"/>
          <p:cNvSpPr>
            <a:spLocks noChangeArrowheads="1"/>
          </p:cNvSpPr>
          <p:nvPr/>
        </p:nvSpPr>
        <p:spPr bwMode="auto">
          <a:xfrm>
            <a:off x="1216869" y="3118762"/>
            <a:ext cx="381000" cy="1371600"/>
          </a:xfrm>
          <a:prstGeom prst="rect">
            <a:avLst/>
          </a:prstGeom>
          <a:solidFill>
            <a:srgbClr val="FFFF00"/>
          </a:solidFill>
          <a:ln w="9525">
            <a:noFill/>
            <a:miter lim="800000"/>
            <a:headEnd/>
            <a:tailEnd/>
          </a:ln>
        </p:spPr>
        <p:txBody>
          <a:bodyPr wrap="none" anchor="ctr"/>
          <a:lstStyle/>
          <a:p>
            <a:pPr eaLnBrk="0" hangingPunct="0"/>
            <a:endParaRPr lang="en-US">
              <a:latin typeface="Verdana" pitchFamily="-65" charset="0"/>
              <a:ea typeface="ＭＳ Ｐゴシック" pitchFamily="-65" charset="-128"/>
            </a:endParaRPr>
          </a:p>
        </p:txBody>
      </p:sp>
      <p:sp>
        <p:nvSpPr>
          <p:cNvPr id="493575" name="Rectangle 7"/>
          <p:cNvSpPr>
            <a:spLocks noChangeArrowheads="1"/>
          </p:cNvSpPr>
          <p:nvPr/>
        </p:nvSpPr>
        <p:spPr bwMode="auto">
          <a:xfrm>
            <a:off x="1216869" y="1137562"/>
            <a:ext cx="381000" cy="1981200"/>
          </a:xfrm>
          <a:prstGeom prst="rect">
            <a:avLst/>
          </a:prstGeom>
          <a:solidFill>
            <a:srgbClr val="C00000"/>
          </a:solidFill>
          <a:ln w="9525">
            <a:noFill/>
            <a:miter lim="800000"/>
            <a:headEnd/>
            <a:tailEnd/>
          </a:ln>
        </p:spPr>
        <p:txBody>
          <a:bodyPr wrap="none" anchor="ctr"/>
          <a:lstStyle/>
          <a:p>
            <a:pPr eaLnBrk="0" hangingPunct="0"/>
            <a:endParaRPr lang="en-US">
              <a:latin typeface="Verdana" pitchFamily="-65" charset="0"/>
              <a:ea typeface="ＭＳ Ｐゴシック" pitchFamily="-65" charset="-128"/>
            </a:endParaRPr>
          </a:p>
        </p:txBody>
      </p:sp>
      <p:sp>
        <p:nvSpPr>
          <p:cNvPr id="493576" name="Text Box 8"/>
          <p:cNvSpPr txBox="1">
            <a:spLocks noChangeArrowheads="1"/>
          </p:cNvSpPr>
          <p:nvPr/>
        </p:nvSpPr>
        <p:spPr bwMode="auto">
          <a:xfrm>
            <a:off x="2050589" y="6335543"/>
            <a:ext cx="6019800" cy="304800"/>
          </a:xfrm>
          <a:prstGeom prst="rect">
            <a:avLst/>
          </a:prstGeom>
          <a:noFill/>
          <a:ln w="9525">
            <a:noFill/>
            <a:miter lim="800000"/>
            <a:headEnd/>
            <a:tailEnd/>
          </a:ln>
        </p:spPr>
        <p:txBody>
          <a:bodyPr>
            <a:spAutoFit/>
          </a:bodyPr>
          <a:lstStyle/>
          <a:p>
            <a:pPr>
              <a:spcBef>
                <a:spcPct val="50000"/>
              </a:spcBef>
            </a:pPr>
            <a:r>
              <a:rPr lang="en-US" sz="1400" b="1" dirty="0">
                <a:ea typeface="ＭＳ Ｐゴシック" pitchFamily="-65" charset="-128"/>
              </a:rPr>
              <a:t>J.J. McEntire, WUC, USDA SCS, Kernville TX, 3-58 4-R-12198. 1956</a:t>
            </a:r>
          </a:p>
        </p:txBody>
      </p:sp>
      <p:sp>
        <p:nvSpPr>
          <p:cNvPr id="493577" name="Line 9"/>
          <p:cNvSpPr>
            <a:spLocks noChangeShapeType="1"/>
          </p:cNvSpPr>
          <p:nvPr/>
        </p:nvSpPr>
        <p:spPr bwMode="auto">
          <a:xfrm>
            <a:off x="1674069" y="3118762"/>
            <a:ext cx="1223962" cy="0"/>
          </a:xfrm>
          <a:prstGeom prst="line">
            <a:avLst/>
          </a:prstGeom>
          <a:noFill/>
          <a:ln w="34925">
            <a:solidFill>
              <a:srgbClr val="C00000"/>
            </a:solidFill>
            <a:prstDash val="dash"/>
            <a:round/>
            <a:headEnd type="none" w="sm" len="sm"/>
            <a:tailEnd type="none" w="sm" len="sm"/>
          </a:ln>
        </p:spPr>
        <p:txBody>
          <a:bodyPr/>
          <a:lstStyle/>
          <a:p>
            <a:endParaRPr lang="en-US"/>
          </a:p>
        </p:txBody>
      </p:sp>
      <p:sp>
        <p:nvSpPr>
          <p:cNvPr id="493578" name="Line 10"/>
          <p:cNvSpPr>
            <a:spLocks noChangeShapeType="1"/>
          </p:cNvSpPr>
          <p:nvPr/>
        </p:nvSpPr>
        <p:spPr bwMode="auto">
          <a:xfrm>
            <a:off x="1750279" y="3176300"/>
            <a:ext cx="1587" cy="1231900"/>
          </a:xfrm>
          <a:prstGeom prst="line">
            <a:avLst/>
          </a:prstGeom>
          <a:noFill/>
          <a:ln w="38100">
            <a:solidFill>
              <a:srgbClr val="C00000"/>
            </a:solidFill>
            <a:prstDash val="sysDot"/>
            <a:round/>
            <a:headEnd type="triangle" w="med" len="med"/>
            <a:tailEnd type="triangle" w="med" len="med"/>
          </a:ln>
        </p:spPr>
        <p:txBody>
          <a:bodyPr/>
          <a:lstStyle/>
          <a:p>
            <a:endParaRPr lang="en-US"/>
          </a:p>
        </p:txBody>
      </p:sp>
      <p:sp>
        <p:nvSpPr>
          <p:cNvPr id="493579" name="Line 12"/>
          <p:cNvSpPr>
            <a:spLocks noChangeShapeType="1"/>
          </p:cNvSpPr>
          <p:nvPr/>
        </p:nvSpPr>
        <p:spPr bwMode="auto">
          <a:xfrm flipV="1">
            <a:off x="1660592" y="4470750"/>
            <a:ext cx="1277128" cy="4062"/>
          </a:xfrm>
          <a:prstGeom prst="line">
            <a:avLst/>
          </a:prstGeom>
          <a:noFill/>
          <a:ln w="34925">
            <a:solidFill>
              <a:srgbClr val="C00000"/>
            </a:solidFill>
            <a:prstDash val="dash"/>
            <a:round/>
            <a:headEnd type="none" w="sm" len="sm"/>
            <a:tailEnd type="none" w="sm" len="sm"/>
          </a:ln>
        </p:spPr>
        <p:txBody>
          <a:bodyPr/>
          <a:lstStyle/>
          <a:p>
            <a:endParaRPr lang="en-US"/>
          </a:p>
        </p:txBody>
      </p:sp>
      <p:sp>
        <p:nvSpPr>
          <p:cNvPr id="493572" name="Oval 4"/>
          <p:cNvSpPr>
            <a:spLocks noChangeArrowheads="1"/>
          </p:cNvSpPr>
          <p:nvPr/>
        </p:nvSpPr>
        <p:spPr bwMode="auto">
          <a:xfrm>
            <a:off x="1007707" y="5643315"/>
            <a:ext cx="800100" cy="749280"/>
          </a:xfrm>
          <a:prstGeom prst="ellipse">
            <a:avLst/>
          </a:prstGeom>
          <a:solidFill>
            <a:srgbClr val="C00000"/>
          </a:solidFill>
          <a:ln w="9525">
            <a:noFill/>
            <a:round/>
            <a:headEnd/>
            <a:tailEnd/>
          </a:ln>
        </p:spPr>
        <p:txBody>
          <a:bodyPr wrap="none" anchor="ctr"/>
          <a:lstStyle/>
          <a:p>
            <a:pPr eaLnBrk="0" hangingPunct="0"/>
            <a:endParaRPr lang="en-US">
              <a:latin typeface="Verdana" pitchFamily="-65" charset="0"/>
              <a:ea typeface="ＭＳ Ｐゴシック" pitchFamily="-65" charset="-128"/>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337415401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901" y="169217"/>
            <a:ext cx="8441094" cy="1320800"/>
          </a:xfrm>
        </p:spPr>
        <p:txBody>
          <a:bodyPr>
            <a:normAutofit/>
          </a:bodyPr>
          <a:lstStyle/>
          <a:p>
            <a:pPr algn="ctr"/>
            <a:r>
              <a:rPr lang="en-US" sz="3600" b="1" dirty="0">
                <a:latin typeface="+mn-lt"/>
              </a:rPr>
              <a:t>Soil Health Principles &amp; Soil Function</a:t>
            </a:r>
          </a:p>
        </p:txBody>
      </p:sp>
      <p:pic>
        <p:nvPicPr>
          <p:cNvPr id="12" name="Content Placeholder 12"/>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247054" y="1798983"/>
            <a:ext cx="4258316" cy="4104862"/>
          </a:xfrm>
          <a:prstGeom prst="rect">
            <a:avLst/>
          </a:prstGeom>
        </p:spPr>
      </p:pic>
      <p:sp>
        <p:nvSpPr>
          <p:cNvPr id="7" name="Rectangle 6"/>
          <p:cNvSpPr/>
          <p:nvPr/>
        </p:nvSpPr>
        <p:spPr>
          <a:xfrm>
            <a:off x="257138" y="1706562"/>
            <a:ext cx="4207565" cy="4157181"/>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Pie 8"/>
          <p:cNvSpPr/>
          <p:nvPr/>
        </p:nvSpPr>
        <p:spPr>
          <a:xfrm flipH="1">
            <a:off x="293579" y="1798983"/>
            <a:ext cx="4171123" cy="4038600"/>
          </a:xfrm>
          <a:prstGeom prst="pie">
            <a:avLst>
              <a:gd name="adj1" fmla="val 5399346"/>
              <a:gd name="adj2" fmla="val 1620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274320" tIns="0" rIns="0" bIns="0" rtlCol="0" anchor="ctr"/>
          <a:lstStyle/>
          <a:p>
            <a:pPr algn="r"/>
            <a:endParaRPr lang="en-US" sz="3600" b="1" dirty="0">
              <a:solidFill>
                <a:prstClr val="black"/>
              </a:solidFill>
            </a:endParaRPr>
          </a:p>
        </p:txBody>
      </p:sp>
      <p:sp>
        <p:nvSpPr>
          <p:cNvPr id="10" name="TextBox 9"/>
          <p:cNvSpPr txBox="1"/>
          <p:nvPr/>
        </p:nvSpPr>
        <p:spPr>
          <a:xfrm>
            <a:off x="2376212" y="3224916"/>
            <a:ext cx="1765878" cy="1200329"/>
          </a:xfrm>
          <a:prstGeom prst="rect">
            <a:avLst/>
          </a:prstGeom>
          <a:noFill/>
        </p:spPr>
        <p:txBody>
          <a:bodyPr wrap="square" rtlCol="0">
            <a:spAutoFit/>
          </a:bodyPr>
          <a:lstStyle/>
          <a:p>
            <a:pPr algn="ctr"/>
            <a:r>
              <a:rPr lang="en-US" sz="3600" b="1" dirty="0">
                <a:solidFill>
                  <a:prstClr val="black"/>
                </a:solidFill>
              </a:rPr>
              <a:t>Feed Biota</a:t>
            </a:r>
          </a:p>
        </p:txBody>
      </p:sp>
      <p:sp>
        <p:nvSpPr>
          <p:cNvPr id="11" name="TextBox 10"/>
          <p:cNvSpPr txBox="1"/>
          <p:nvPr/>
        </p:nvSpPr>
        <p:spPr>
          <a:xfrm>
            <a:off x="264649" y="6296786"/>
            <a:ext cx="3215689" cy="307777"/>
          </a:xfrm>
          <a:prstGeom prst="rect">
            <a:avLst/>
          </a:prstGeom>
          <a:noFill/>
        </p:spPr>
        <p:txBody>
          <a:bodyPr wrap="none" rtlCol="0">
            <a:spAutoFit/>
          </a:bodyPr>
          <a:lstStyle/>
          <a:p>
            <a:r>
              <a:rPr lang="en-US" sz="1400" dirty="0">
                <a:solidFill>
                  <a:prstClr val="black"/>
                </a:solidFill>
              </a:rPr>
              <a:t>Image courtesy of Barry Fisher, NRCS-SHD</a:t>
            </a:r>
          </a:p>
        </p:txBody>
      </p:sp>
      <p:sp>
        <p:nvSpPr>
          <p:cNvPr id="4" name="Content Placeholder 3"/>
          <p:cNvSpPr>
            <a:spLocks noGrp="1"/>
          </p:cNvSpPr>
          <p:nvPr>
            <p:ph sz="half" idx="2"/>
          </p:nvPr>
        </p:nvSpPr>
        <p:spPr>
          <a:xfrm>
            <a:off x="3924170" y="1579858"/>
            <a:ext cx="4175449" cy="4417297"/>
          </a:xfrm>
        </p:spPr>
        <p:txBody>
          <a:bodyPr>
            <a:normAutofit fontScale="92500"/>
          </a:bodyPr>
          <a:lstStyle/>
          <a:p>
            <a:pPr marL="0" indent="0">
              <a:lnSpc>
                <a:spcPct val="100000"/>
              </a:lnSpc>
              <a:buNone/>
            </a:pPr>
            <a:r>
              <a:rPr lang="en-US" sz="2600" b="1" dirty="0">
                <a:solidFill>
                  <a:srgbClr val="BF955B"/>
                </a:solidFill>
              </a:rPr>
              <a:t>Maximize Biodiversity &amp; </a:t>
            </a:r>
            <a:r>
              <a:rPr lang="en-US" sz="2600" b="1" dirty="0">
                <a:solidFill>
                  <a:srgbClr val="FF00FF"/>
                </a:solidFill>
              </a:rPr>
              <a:t/>
            </a:r>
            <a:br>
              <a:rPr lang="en-US" sz="2600" b="1" dirty="0">
                <a:solidFill>
                  <a:srgbClr val="FF00FF"/>
                </a:solidFill>
              </a:rPr>
            </a:br>
            <a:r>
              <a:rPr lang="en-US" sz="2600" b="1" dirty="0">
                <a:solidFill>
                  <a:srgbClr val="BF955B"/>
                </a:solidFill>
              </a:rPr>
              <a:t>   Maximize Living Roots</a:t>
            </a:r>
          </a:p>
          <a:p>
            <a:pPr marL="569913" indent="-225425">
              <a:buClr>
                <a:schemeClr val="tx1"/>
              </a:buClr>
              <a:buFont typeface="Wingdings" panose="05000000000000000000" pitchFamily="2" charset="2"/>
              <a:buChar char="§"/>
            </a:pPr>
            <a:r>
              <a:rPr lang="en-US" sz="2400" dirty="0">
                <a:sym typeface="Wingdings" panose="05000000000000000000" pitchFamily="2" charset="2"/>
              </a:rPr>
              <a:t>Break disease/pest cycles</a:t>
            </a:r>
          </a:p>
          <a:p>
            <a:pPr marL="858838" indent="-233363">
              <a:buClr>
                <a:schemeClr val="tx1"/>
              </a:buClr>
              <a:buFont typeface="Wingdings" panose="05000000000000000000" pitchFamily="2" charset="2"/>
              <a:buChar char="§"/>
            </a:pPr>
            <a:r>
              <a:rPr lang="en-US" sz="2400" dirty="0">
                <a:sym typeface="Wingdings" panose="05000000000000000000" pitchFamily="2" charset="2"/>
              </a:rPr>
              <a:t>Stimulate/change belowground diversity</a:t>
            </a:r>
          </a:p>
          <a:p>
            <a:pPr marL="1027113" indent="-225425">
              <a:buClr>
                <a:schemeClr val="tx1"/>
              </a:buClr>
              <a:buFont typeface="Wingdings" panose="05000000000000000000" pitchFamily="2" charset="2"/>
              <a:buChar char="§"/>
            </a:pPr>
            <a:r>
              <a:rPr lang="en-US" sz="2400" dirty="0">
                <a:sym typeface="Wingdings" panose="05000000000000000000" pitchFamily="2" charset="2"/>
              </a:rPr>
              <a:t>Increase soil organic matter</a:t>
            </a:r>
          </a:p>
          <a:p>
            <a:pPr marL="1027113" indent="-225425">
              <a:buClr>
                <a:schemeClr val="tx1"/>
              </a:buClr>
              <a:buFont typeface="Wingdings" panose="05000000000000000000" pitchFamily="2" charset="2"/>
              <a:buChar char="§"/>
            </a:pPr>
            <a:r>
              <a:rPr lang="en-US" sz="2400" dirty="0">
                <a:sym typeface="Wingdings" panose="05000000000000000000" pitchFamily="2" charset="2"/>
              </a:rPr>
              <a:t>Increase nutrient cycling</a:t>
            </a:r>
          </a:p>
          <a:p>
            <a:pPr marL="858838" indent="-233363">
              <a:buClr>
                <a:schemeClr val="tx1"/>
              </a:buClr>
              <a:buFont typeface="Wingdings" panose="05000000000000000000" pitchFamily="2" charset="2"/>
              <a:buChar char="§"/>
            </a:pPr>
            <a:r>
              <a:rPr lang="en-US" sz="2400" dirty="0">
                <a:sym typeface="Wingdings" panose="05000000000000000000" pitchFamily="2" charset="2"/>
              </a:rPr>
              <a:t>Enhance plant growth</a:t>
            </a:r>
          </a:p>
          <a:p>
            <a:pPr marL="569913" indent="-225425">
              <a:buClr>
                <a:schemeClr val="tx1"/>
              </a:buClr>
              <a:buFont typeface="Wingdings" panose="05000000000000000000" pitchFamily="2" charset="2"/>
              <a:buChar char="§"/>
            </a:pPr>
            <a:r>
              <a:rPr lang="en-US" sz="2400" dirty="0">
                <a:sym typeface="Wingdings" panose="05000000000000000000" pitchFamily="2" charset="2"/>
              </a:rPr>
              <a:t>Increase predator &amp; pollinator populations</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22821486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89" y="948144"/>
            <a:ext cx="3840085" cy="1692794"/>
          </a:xfrm>
        </p:spPr>
        <p:txBody>
          <a:bodyPr vert="horz" lIns="91440" tIns="45720" rIns="91440" bIns="45720" rtlCol="0" anchor="ctr">
            <a:normAutofit/>
          </a:bodyPr>
          <a:lstStyle/>
          <a:p>
            <a:r>
              <a:rPr lang="en-US" sz="3800" b="1" dirty="0"/>
              <a:t>Diversify with </a:t>
            </a:r>
            <a:r>
              <a:rPr lang="en-US" sz="3800" b="1" dirty="0" smtClean="0">
                <a:solidFill>
                  <a:srgbClr val="FF00FF"/>
                </a:solidFill>
              </a:rPr>
              <a:t/>
            </a:r>
            <a:br>
              <a:rPr lang="en-US" sz="3800" b="1" dirty="0" smtClean="0">
                <a:solidFill>
                  <a:srgbClr val="FF00FF"/>
                </a:solidFill>
              </a:rPr>
            </a:br>
            <a:r>
              <a:rPr lang="en-US" sz="3800" b="1" dirty="0" smtClean="0"/>
              <a:t>Crop </a:t>
            </a:r>
            <a:r>
              <a:rPr lang="en-US" sz="3800" b="1" dirty="0"/>
              <a:t>Diversity</a:t>
            </a:r>
          </a:p>
        </p:txBody>
      </p:sp>
      <p:cxnSp>
        <p:nvCxnSpPr>
          <p:cNvPr id="13" name="Straight Arrow Connector 12">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half" idx="1"/>
          </p:nvPr>
        </p:nvSpPr>
        <p:spPr>
          <a:xfrm>
            <a:off x="491490" y="2575034"/>
            <a:ext cx="3840085" cy="3973548"/>
          </a:xfrm>
        </p:spPr>
        <p:txBody>
          <a:bodyPr vert="horz" lIns="91440" tIns="45720" rIns="91440" bIns="45720" rtlCol="0">
            <a:normAutofit lnSpcReduction="10000"/>
          </a:bodyPr>
          <a:lstStyle/>
          <a:p>
            <a:pPr lvl="0">
              <a:spcBef>
                <a:spcPts val="0"/>
              </a:spcBef>
              <a:spcAft>
                <a:spcPts val="1200"/>
              </a:spcAft>
            </a:pPr>
            <a:r>
              <a:rPr lang="en-US" sz="2000" dirty="0"/>
              <a:t>Plants interact with particular microbes</a:t>
            </a:r>
          </a:p>
          <a:p>
            <a:pPr lvl="1">
              <a:spcBef>
                <a:spcPts val="0"/>
              </a:spcBef>
              <a:spcAft>
                <a:spcPts val="1200"/>
              </a:spcAft>
              <a:buFont typeface="Arial" panose="020B0604020202020204" pitchFamily="34" charset="0"/>
              <a:buChar char="•"/>
            </a:pPr>
            <a:r>
              <a:rPr lang="en-US" sz="2000" dirty="0"/>
              <a:t>Trade sugar from roots for nutrients and water</a:t>
            </a:r>
          </a:p>
          <a:p>
            <a:pPr lvl="0">
              <a:spcBef>
                <a:spcPts val="0"/>
              </a:spcBef>
              <a:spcAft>
                <a:spcPts val="1200"/>
              </a:spcAft>
            </a:pPr>
            <a:r>
              <a:rPr lang="en-US" sz="2000" dirty="0"/>
              <a:t>Microbes convert plant material to OM</a:t>
            </a:r>
          </a:p>
          <a:p>
            <a:pPr lvl="0">
              <a:spcBef>
                <a:spcPts val="0"/>
              </a:spcBef>
              <a:spcAft>
                <a:spcPts val="1200"/>
              </a:spcAft>
            </a:pPr>
            <a:r>
              <a:rPr lang="en-US" sz="2000" dirty="0"/>
              <a:t>Requires a diversity of plant carbohydrates to support the variety of microbes </a:t>
            </a:r>
          </a:p>
          <a:p>
            <a:pPr lvl="0">
              <a:spcBef>
                <a:spcPts val="0"/>
              </a:spcBef>
              <a:spcAft>
                <a:spcPts val="1200"/>
              </a:spcAft>
            </a:pPr>
            <a:r>
              <a:rPr lang="en-US" sz="2000" dirty="0"/>
              <a:t>Lack of plant diversity will drive system to favor some microbes more than others</a:t>
            </a:r>
          </a:p>
        </p:txBody>
      </p:sp>
      <p:pic>
        <p:nvPicPr>
          <p:cNvPr id="8" name="Content Placeholder 7" descr="A close up of a flower garden&#10;&#10;Description automatically generated">
            <a:extLst>
              <a:ext uri="{FF2B5EF4-FFF2-40B4-BE49-F238E27FC236}">
                <a16:creationId xmlns:a16="http://schemas.microsoft.com/office/drawing/2014/main" xmlns="" id="{1CBA1615-1ADC-4697-A427-EF9DFEDCC8DB}"/>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ustDataLst>
      <p:tags r:id="rId1"/>
    </p:custDataLst>
    <p:extLst>
      <p:ext uri="{BB962C8B-B14F-4D97-AF65-F5344CB8AC3E}">
        <p14:creationId xmlns:p14="http://schemas.microsoft.com/office/powerpoint/2010/main" val="9653856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49282" y="0"/>
            <a:ext cx="4394718" cy="6858000"/>
          </a:xfrm>
          <a:prstGeom prst="rect">
            <a:avLst/>
          </a:prstGeom>
          <a:solidFill>
            <a:srgbClr val="060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10137" y="679465"/>
            <a:ext cx="3021981" cy="646331"/>
          </a:xfrm>
          <a:prstGeom prst="rect">
            <a:avLst/>
          </a:prstGeom>
        </p:spPr>
        <p:txBody>
          <a:bodyPr wrap="none">
            <a:spAutoFit/>
          </a:bodyPr>
          <a:lstStyle/>
          <a:p>
            <a:pPr algn="ctr">
              <a:lnSpc>
                <a:spcPct val="90000"/>
              </a:lnSpc>
              <a:spcBef>
                <a:spcPct val="0"/>
              </a:spcBef>
            </a:pPr>
            <a:r>
              <a:rPr lang="en-US" sz="4000" b="1" dirty="0">
                <a:solidFill>
                  <a:srgbClr val="BF955B"/>
                </a:solidFill>
                <a:ea typeface="+mj-ea"/>
                <a:cs typeface="+mj-cs"/>
              </a:rPr>
              <a:t>Soil Biology : </a:t>
            </a:r>
          </a:p>
        </p:txBody>
      </p:sp>
      <p:sp>
        <p:nvSpPr>
          <p:cNvPr id="3" name="Rectangle 2"/>
          <p:cNvSpPr/>
          <p:nvPr/>
        </p:nvSpPr>
        <p:spPr>
          <a:xfrm>
            <a:off x="471906" y="1559054"/>
            <a:ext cx="4100094" cy="4678204"/>
          </a:xfrm>
          <a:prstGeom prst="rect">
            <a:avLst/>
          </a:prstGeom>
        </p:spPr>
        <p:txBody>
          <a:bodyPr wrap="square">
            <a:spAutoFit/>
          </a:bodyPr>
          <a:lstStyle/>
          <a:p>
            <a:pPr marL="233363" indent="-233363">
              <a:spcAft>
                <a:spcPts val="600"/>
              </a:spcAft>
              <a:buFont typeface="Arial" panose="020B0604020202020204" pitchFamily="34" charset="0"/>
              <a:buChar char="•"/>
            </a:pPr>
            <a:r>
              <a:rPr lang="en-US" sz="2400" dirty="0">
                <a:solidFill>
                  <a:srgbClr val="000000"/>
                </a:solidFill>
                <a:ea typeface="Times New Roman" panose="02020603050405020304" pitchFamily="18" charset="0"/>
              </a:rPr>
              <a:t>Aggregate stability will only regenerate biologically.</a:t>
            </a:r>
          </a:p>
          <a:p>
            <a:pPr marL="233363" indent="-233363">
              <a:spcAft>
                <a:spcPts val="600"/>
              </a:spcAft>
              <a:buFont typeface="Arial" panose="020B0604020202020204" pitchFamily="34" charset="0"/>
              <a:buChar char="•"/>
            </a:pPr>
            <a:r>
              <a:rPr lang="en-US" sz="2400" dirty="0">
                <a:solidFill>
                  <a:srgbClr val="000000"/>
                </a:solidFill>
                <a:ea typeface="Times New Roman" panose="02020603050405020304" pitchFamily="18" charset="0"/>
              </a:rPr>
              <a:t>Balanced and diverse functional groups of biological populations are critical for restoring soil functions and building disease and pest defenses.</a:t>
            </a:r>
          </a:p>
          <a:p>
            <a:pPr marL="233363" indent="-233363">
              <a:spcAft>
                <a:spcPts val="600"/>
              </a:spcAft>
              <a:buFont typeface="Arial" panose="020B0604020202020204" pitchFamily="34" charset="0"/>
              <a:buChar char="•"/>
            </a:pPr>
            <a:r>
              <a:rPr lang="en-US" sz="2400" dirty="0">
                <a:solidFill>
                  <a:srgbClr val="000000"/>
                </a:solidFill>
                <a:ea typeface="Times New Roman" panose="02020603050405020304" pitchFamily="18" charset="0"/>
              </a:rPr>
              <a:t>Colonizing mycorrhizal fungi and aerobic microbes (e.g.-rhizobium) build soil structure and cycle nutrients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0526" y="219144"/>
            <a:ext cx="3747430" cy="2810573"/>
          </a:xfrm>
          <a:prstGeom prst="rect">
            <a:avLst/>
          </a:prstGeom>
          <a:ln>
            <a:solidFill>
              <a:schemeClr val="tx1"/>
            </a:solidFill>
          </a:ln>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70526" y="3200647"/>
            <a:ext cx="3747430" cy="3426929"/>
          </a:xfrm>
          <a:prstGeom prst="rect">
            <a:avLst/>
          </a:prstGeom>
          <a:ln>
            <a:solidFill>
              <a:schemeClr val="tx1"/>
            </a:solidFill>
          </a:ln>
        </p:spPr>
      </p:pic>
    </p:spTree>
    <p:custDataLst>
      <p:tags r:id="rId1"/>
    </p:custDataLst>
    <p:extLst>
      <p:ext uri="{BB962C8B-B14F-4D97-AF65-F5344CB8AC3E}">
        <p14:creationId xmlns:p14="http://schemas.microsoft.com/office/powerpoint/2010/main" val="15149685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685" y="339857"/>
            <a:ext cx="7690441" cy="748908"/>
          </a:xfrm>
        </p:spPr>
        <p:txBody>
          <a:bodyPr>
            <a:noAutofit/>
          </a:bodyPr>
          <a:lstStyle/>
          <a:p>
            <a:pPr>
              <a:lnSpc>
                <a:spcPct val="85000"/>
              </a:lnSpc>
            </a:pPr>
            <a:r>
              <a:rPr lang="en-US" sz="3400" b="1" dirty="0">
                <a:latin typeface="+mn-lt"/>
              </a:rPr>
              <a:t>Grow Living Roots Throughout the Year</a:t>
            </a:r>
          </a:p>
        </p:txBody>
      </p:sp>
      <p:sp>
        <p:nvSpPr>
          <p:cNvPr id="5" name="Content Placeholder 4"/>
          <p:cNvSpPr>
            <a:spLocks noGrp="1"/>
          </p:cNvSpPr>
          <p:nvPr>
            <p:ph idx="1"/>
          </p:nvPr>
        </p:nvSpPr>
        <p:spPr>
          <a:xfrm>
            <a:off x="657098" y="1463986"/>
            <a:ext cx="4233754" cy="4497545"/>
          </a:xfrm>
        </p:spPr>
        <p:txBody>
          <a:bodyPr>
            <a:noAutofit/>
          </a:bodyPr>
          <a:lstStyle/>
          <a:p>
            <a:pPr>
              <a:lnSpc>
                <a:spcPct val="95000"/>
              </a:lnSpc>
              <a:spcBef>
                <a:spcPts val="600"/>
              </a:spcBef>
            </a:pPr>
            <a:r>
              <a:rPr lang="en-US" sz="2600" dirty="0">
                <a:solidFill>
                  <a:srgbClr val="000000"/>
                </a:solidFill>
              </a:rPr>
              <a:t>Increases soil microbe activity </a:t>
            </a:r>
          </a:p>
          <a:p>
            <a:pPr>
              <a:lnSpc>
                <a:spcPct val="95000"/>
              </a:lnSpc>
              <a:spcBef>
                <a:spcPts val="600"/>
              </a:spcBef>
            </a:pPr>
            <a:r>
              <a:rPr lang="en-US" sz="2600" dirty="0">
                <a:solidFill>
                  <a:srgbClr val="000000"/>
                </a:solidFill>
              </a:rPr>
              <a:t>Increases plant nutrient recoverability</a:t>
            </a:r>
          </a:p>
          <a:p>
            <a:pPr>
              <a:lnSpc>
                <a:spcPct val="95000"/>
              </a:lnSpc>
              <a:spcBef>
                <a:spcPts val="600"/>
              </a:spcBef>
            </a:pPr>
            <a:r>
              <a:rPr lang="en-US" sz="2600" dirty="0">
                <a:solidFill>
                  <a:srgbClr val="000000"/>
                </a:solidFill>
              </a:rPr>
              <a:t>Increases biodiversity and biomass of soil organisms</a:t>
            </a:r>
          </a:p>
          <a:p>
            <a:pPr>
              <a:lnSpc>
                <a:spcPct val="95000"/>
              </a:lnSpc>
              <a:spcBef>
                <a:spcPts val="600"/>
              </a:spcBef>
            </a:pPr>
            <a:r>
              <a:rPr lang="en-US" sz="2600" dirty="0">
                <a:solidFill>
                  <a:srgbClr val="000000"/>
                </a:solidFill>
              </a:rPr>
              <a:t>Improves physical, chemical and biological properties of soils</a:t>
            </a:r>
          </a:p>
          <a:p>
            <a:pPr>
              <a:lnSpc>
                <a:spcPct val="95000"/>
              </a:lnSpc>
              <a:spcBef>
                <a:spcPts val="600"/>
              </a:spcBef>
            </a:pPr>
            <a:r>
              <a:rPr lang="en-US" sz="2600" dirty="0">
                <a:solidFill>
                  <a:srgbClr val="000000"/>
                </a:solidFill>
              </a:rPr>
              <a:t>Sequesters nutrients</a:t>
            </a:r>
          </a:p>
          <a:p>
            <a:pPr>
              <a:lnSpc>
                <a:spcPct val="95000"/>
              </a:lnSpc>
              <a:spcBef>
                <a:spcPts val="600"/>
              </a:spcBef>
            </a:pPr>
            <a:r>
              <a:rPr lang="en-US" sz="2600" dirty="0">
                <a:solidFill>
                  <a:srgbClr val="000000"/>
                </a:solidFill>
              </a:rPr>
              <a:t>Increases OM</a:t>
            </a:r>
          </a:p>
        </p:txBody>
      </p:sp>
      <p:pic>
        <p:nvPicPr>
          <p:cNvPr id="8" name="Picture 2" descr="RHIZO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01083" y="1064496"/>
            <a:ext cx="3218064" cy="4968824"/>
          </a:xfrm>
          <a:prstGeom prst="rect">
            <a:avLst/>
          </a:prstGeom>
          <a:ln w="31750">
            <a:solidFill>
              <a:schemeClr val="tx1"/>
            </a:solidFill>
          </a:ln>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877461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605E0B5-7170-486F-882F-B07C872C34A5}"/>
              </a:ext>
            </a:extLst>
          </p:cNvPr>
          <p:cNvSpPr>
            <a:spLocks noGrp="1"/>
          </p:cNvSpPr>
          <p:nvPr>
            <p:ph type="sldNum" sz="quarter" idx="12"/>
          </p:nvPr>
        </p:nvSpPr>
        <p:spPr/>
        <p:txBody>
          <a:bodyPr/>
          <a:lstStyle/>
          <a:p>
            <a:fld id="{C7A34BA9-67AC-4FAC-A342-58B56ADE676E}" type="slidenum">
              <a:rPr lang="en-US" smtClean="0"/>
              <a:t>4</a:t>
            </a:fld>
            <a:endParaRPr lang="en-US"/>
          </a:p>
        </p:txBody>
      </p:sp>
      <p:pic>
        <p:nvPicPr>
          <p:cNvPr id="6" name="Picture 5">
            <a:extLst>
              <a:ext uri="{FF2B5EF4-FFF2-40B4-BE49-F238E27FC236}">
                <a16:creationId xmlns:a16="http://schemas.microsoft.com/office/drawing/2014/main" xmlns="" id="{873E96F6-2D57-4927-A8B1-872836BFA8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125"/>
            <a:ext cx="9144000" cy="6847749"/>
          </a:xfrm>
          <a:prstGeom prst="rect">
            <a:avLst/>
          </a:prstGeom>
        </p:spPr>
      </p:pic>
    </p:spTree>
    <p:custDataLst>
      <p:tags r:id="rId1"/>
    </p:custDataLst>
    <p:extLst>
      <p:ext uri="{BB962C8B-B14F-4D97-AF65-F5344CB8AC3E}">
        <p14:creationId xmlns:p14="http://schemas.microsoft.com/office/powerpoint/2010/main" val="1105163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57300" y="457200"/>
            <a:ext cx="7886700" cy="838200"/>
          </a:xfrm>
        </p:spPr>
        <p:txBody>
          <a:bodyPr>
            <a:normAutofit/>
          </a:bodyPr>
          <a:lstStyle/>
          <a:p>
            <a:r>
              <a:rPr lang="en-US" sz="4000" b="1" dirty="0">
                <a:latin typeface="+mn-lt"/>
              </a:rPr>
              <a:t>Soil Health Management System</a:t>
            </a:r>
          </a:p>
        </p:txBody>
      </p:sp>
      <p:graphicFrame>
        <p:nvGraphicFramePr>
          <p:cNvPr id="2" name="Content Placeholder 1"/>
          <p:cNvGraphicFramePr>
            <a:graphicFrameLocks noGrp="1"/>
          </p:cNvGraphicFramePr>
          <p:nvPr>
            <p:ph idx="1"/>
            <p:custDataLst>
              <p:tags r:id="rId2"/>
            </p:custDataLst>
            <p:extLst>
              <p:ext uri="{D42A27DB-BD31-4B8C-83A1-F6EECF244321}">
                <p14:modId xmlns:p14="http://schemas.microsoft.com/office/powerpoint/2010/main" val="2873028237"/>
              </p:ext>
            </p:extLst>
          </p:nvPr>
        </p:nvGraphicFramePr>
        <p:xfrm>
          <a:off x="627528" y="1447800"/>
          <a:ext cx="7983072" cy="4953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12813767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396" y="970673"/>
            <a:ext cx="3840085" cy="1692794"/>
          </a:xfrm>
        </p:spPr>
        <p:txBody>
          <a:bodyPr>
            <a:normAutofit/>
          </a:bodyPr>
          <a:lstStyle/>
          <a:p>
            <a:r>
              <a:rPr lang="en-US" sz="2600" b="1" dirty="0">
                <a:latin typeface="+mn-lt"/>
              </a:rPr>
              <a:t>Core Soil Health Enhancing </a:t>
            </a:r>
            <a:r>
              <a:rPr lang="en-US" sz="2600" b="1" dirty="0" smtClean="0">
                <a:latin typeface="+mn-lt"/>
              </a:rPr>
              <a:t>Conservation </a:t>
            </a:r>
            <a:r>
              <a:rPr lang="en-US" sz="2600" b="1" dirty="0">
                <a:latin typeface="+mn-lt"/>
              </a:rPr>
              <a:t>Practices</a:t>
            </a:r>
          </a:p>
        </p:txBody>
      </p:sp>
      <p:cxnSp>
        <p:nvCxnSpPr>
          <p:cNvPr id="9" name="Straight Arrow Connector 8">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0300" y="2563266"/>
            <a:ext cx="3840085" cy="3462228"/>
          </a:xfrm>
        </p:spPr>
        <p:txBody>
          <a:bodyPr>
            <a:normAutofit/>
          </a:bodyPr>
          <a:lstStyle/>
          <a:p>
            <a:pPr marL="344488" indent="-344488">
              <a:spcBef>
                <a:spcPts val="0"/>
              </a:spcBef>
              <a:spcAft>
                <a:spcPts val="900"/>
              </a:spcAft>
            </a:pPr>
            <a:r>
              <a:rPr lang="en-US" sz="2400" dirty="0"/>
              <a:t>Conservation Crop Rotation </a:t>
            </a:r>
          </a:p>
          <a:p>
            <a:pPr marL="344488" indent="-344488">
              <a:spcBef>
                <a:spcPts val="0"/>
              </a:spcBef>
              <a:spcAft>
                <a:spcPts val="900"/>
              </a:spcAft>
            </a:pPr>
            <a:r>
              <a:rPr lang="en-US" sz="2400" dirty="0"/>
              <a:t>Cover Crop </a:t>
            </a:r>
          </a:p>
          <a:p>
            <a:pPr marL="344488" indent="-344488">
              <a:spcBef>
                <a:spcPts val="0"/>
              </a:spcBef>
              <a:spcAft>
                <a:spcPts val="900"/>
              </a:spcAft>
            </a:pPr>
            <a:r>
              <a:rPr lang="en-US" sz="2400" dirty="0"/>
              <a:t>No Till </a:t>
            </a:r>
          </a:p>
          <a:p>
            <a:pPr marL="344488" indent="-344488">
              <a:spcBef>
                <a:spcPts val="0"/>
              </a:spcBef>
              <a:spcAft>
                <a:spcPts val="900"/>
              </a:spcAft>
            </a:pPr>
            <a:r>
              <a:rPr lang="en-US" sz="2400" dirty="0"/>
              <a:t>Reduced Till</a:t>
            </a:r>
          </a:p>
          <a:p>
            <a:pPr marL="344488" indent="-344488">
              <a:spcBef>
                <a:spcPts val="0"/>
              </a:spcBef>
              <a:spcAft>
                <a:spcPts val="900"/>
              </a:spcAft>
            </a:pPr>
            <a:r>
              <a:rPr lang="en-US" sz="2400" dirty="0"/>
              <a:t>Prescribed Grazing</a:t>
            </a:r>
          </a:p>
        </p:txBody>
      </p:sp>
      <p:pic>
        <p:nvPicPr>
          <p:cNvPr id="4" name="Picture 2" descr="C:\Users\david.lamm\Documents\David.Lamm\Pictures\Ray Styer 8_6_10\Ray S Farm visit 8_6_2010 00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85355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463" y="982044"/>
            <a:ext cx="3840085" cy="1692794"/>
          </a:xfrm>
        </p:spPr>
        <p:txBody>
          <a:bodyPr>
            <a:normAutofit/>
          </a:bodyPr>
          <a:lstStyle/>
          <a:p>
            <a:r>
              <a:rPr lang="en-US" sz="3800" b="1" dirty="0">
                <a:latin typeface="+mn-lt"/>
              </a:rPr>
              <a:t>Synergistic Practices</a:t>
            </a:r>
          </a:p>
        </p:txBody>
      </p:sp>
      <p:cxnSp>
        <p:nvCxnSpPr>
          <p:cNvPr id="10" name="Straight Arrow Connector 9">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4080510" cy="3462228"/>
          </a:xfrm>
        </p:spPr>
        <p:txBody>
          <a:bodyPr>
            <a:noAutofit/>
          </a:bodyPr>
          <a:lstStyle/>
          <a:p>
            <a:pPr>
              <a:spcBef>
                <a:spcPts val="0"/>
              </a:spcBef>
              <a:spcAft>
                <a:spcPts val="600"/>
              </a:spcAft>
            </a:pPr>
            <a:r>
              <a:rPr lang="en-US" sz="2400" dirty="0"/>
              <a:t>Practice that increase soil health enhancement when applied in conjunction with the core practices</a:t>
            </a:r>
          </a:p>
          <a:p>
            <a:pPr lvl="1">
              <a:spcBef>
                <a:spcPts val="0"/>
              </a:spcBef>
              <a:spcAft>
                <a:spcPts val="600"/>
              </a:spcAft>
            </a:pPr>
            <a:r>
              <a:rPr lang="en-US" dirty="0"/>
              <a:t>Nutrient Management</a:t>
            </a:r>
          </a:p>
          <a:p>
            <a:pPr lvl="1">
              <a:spcBef>
                <a:spcPts val="0"/>
              </a:spcBef>
              <a:spcAft>
                <a:spcPts val="600"/>
              </a:spcAft>
            </a:pPr>
            <a:r>
              <a:rPr lang="en-US" dirty="0"/>
              <a:t>Pest Management</a:t>
            </a:r>
          </a:p>
          <a:p>
            <a:pPr lvl="1">
              <a:spcBef>
                <a:spcPts val="0"/>
              </a:spcBef>
              <a:spcAft>
                <a:spcPts val="600"/>
              </a:spcAft>
            </a:pPr>
            <a:r>
              <a:rPr lang="en-US" dirty="0"/>
              <a:t>Irrigation Water Management </a:t>
            </a:r>
          </a:p>
          <a:p>
            <a:pPr marL="0" indent="0">
              <a:buNone/>
            </a:pPr>
            <a:r>
              <a:rPr lang="en-US" sz="2400" dirty="0"/>
              <a:t>      Synergistic Effect: 1 + 1 = 3 </a:t>
            </a:r>
          </a:p>
        </p:txBody>
      </p:sp>
      <p:pic>
        <p:nvPicPr>
          <p:cNvPr id="4" name="Picture 2" descr="C:\Users\david.lamm\Documents\David.Lamm\Pictures\Perkins Cover Crop\P101035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extLst>
            <a:ext uri="{909E8E84-426E-40DD-AFC4-6F175D3DCCD1}">
              <a14:hiddenFill xmlns:a14="http://schemas.microsoft.com/office/drawing/2010/main">
                <a:solidFill>
                  <a:srgbClr val="FFFFFF"/>
                </a:solidFill>
              </a14:hiddenFill>
            </a:ext>
          </a:extLst>
        </p:spPr>
      </p:pic>
      <p:sp>
        <p:nvSpPr>
          <p:cNvPr id="5" name="Teardrop 4"/>
          <p:cNvSpPr/>
          <p:nvPr/>
        </p:nvSpPr>
        <p:spPr>
          <a:xfrm>
            <a:off x="300990" y="5656262"/>
            <a:ext cx="381000" cy="381000"/>
          </a:xfrm>
          <a:prstGeom prst="teardrop">
            <a:avLst/>
          </a:prstGeom>
          <a:solidFill>
            <a:srgbClr val="90233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343028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888" y="977913"/>
            <a:ext cx="3840085" cy="1692794"/>
          </a:xfrm>
        </p:spPr>
        <p:txBody>
          <a:bodyPr>
            <a:normAutofit/>
          </a:bodyPr>
          <a:lstStyle/>
          <a:p>
            <a:r>
              <a:rPr lang="en-US" sz="3800" b="1" dirty="0">
                <a:latin typeface="+mn-lt"/>
              </a:rPr>
              <a:t>As Applicable Practices</a:t>
            </a:r>
          </a:p>
        </p:txBody>
      </p:sp>
      <p:cxnSp>
        <p:nvCxnSpPr>
          <p:cNvPr id="10" name="Straight Arrow Connector 9">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5" name="Content Placeholder 4"/>
          <p:cNvGraphicFramePr>
            <a:graphicFrameLocks noGrp="1"/>
          </p:cNvGraphicFramePr>
          <p:nvPr>
            <p:ph idx="1"/>
            <p:custDataLst>
              <p:tags r:id="rId2"/>
            </p:custDataLst>
            <p:extLst>
              <p:ext uri="{D42A27DB-BD31-4B8C-83A1-F6EECF244321}">
                <p14:modId xmlns:p14="http://schemas.microsoft.com/office/powerpoint/2010/main" val="1120222711"/>
              </p:ext>
            </p:extLst>
          </p:nvPr>
        </p:nvGraphicFramePr>
        <p:xfrm>
          <a:off x="151535" y="2242315"/>
          <a:ext cx="4734863" cy="39919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5463889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260" y="243347"/>
            <a:ext cx="7315200" cy="1325563"/>
          </a:xfrm>
        </p:spPr>
        <p:txBody>
          <a:bodyPr>
            <a:normAutofit/>
          </a:bodyPr>
          <a:lstStyle/>
          <a:p>
            <a:r>
              <a:rPr lang="en-US" sz="4000" b="1" dirty="0">
                <a:latin typeface="+mn-lt"/>
              </a:rPr>
              <a:t>Best Accepted New Technology</a:t>
            </a:r>
          </a:p>
        </p:txBody>
      </p:sp>
      <p:sp>
        <p:nvSpPr>
          <p:cNvPr id="4" name="TextBox 3"/>
          <p:cNvSpPr txBox="1"/>
          <p:nvPr/>
        </p:nvSpPr>
        <p:spPr>
          <a:xfrm>
            <a:off x="457200" y="1564631"/>
            <a:ext cx="4267200" cy="458587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t>Conservation activities that might not be in an NRCS conservation practice standard</a:t>
            </a:r>
          </a:p>
          <a:p>
            <a:pPr marL="285750" indent="-285750">
              <a:spcAft>
                <a:spcPts val="1200"/>
              </a:spcAft>
              <a:buFont typeface="Arial" panose="020B0604020202020204" pitchFamily="34" charset="0"/>
              <a:buChar char="•"/>
            </a:pPr>
            <a:r>
              <a:rPr lang="en-US" sz="2800" dirty="0"/>
              <a:t>Improve soil health</a:t>
            </a:r>
          </a:p>
          <a:p>
            <a:pPr marL="285750" indent="-285750">
              <a:spcAft>
                <a:spcPts val="1200"/>
              </a:spcAft>
              <a:buFont typeface="Arial" panose="020B0604020202020204" pitchFamily="34" charset="0"/>
              <a:buChar char="•"/>
            </a:pPr>
            <a:r>
              <a:rPr lang="en-US" sz="2800" dirty="0"/>
              <a:t>Controlled traffic pattern</a:t>
            </a:r>
          </a:p>
          <a:p>
            <a:pPr marL="285750" indent="-285750">
              <a:spcAft>
                <a:spcPts val="1200"/>
              </a:spcAft>
              <a:buFont typeface="Arial" panose="020B0604020202020204" pitchFamily="34" charset="0"/>
              <a:buChar char="•"/>
            </a:pPr>
            <a:r>
              <a:rPr lang="en-US" sz="2800" dirty="0"/>
              <a:t>Precision application of nutrients and pesticides</a:t>
            </a:r>
          </a:p>
          <a:p>
            <a:pPr marL="285750" indent="-285750">
              <a:buFont typeface="Arial" panose="020B0604020202020204" pitchFamily="34" charset="0"/>
              <a:buChar char="•"/>
            </a:pPr>
            <a:r>
              <a:rPr lang="en-US" sz="2800" dirty="0"/>
              <a:t>Use of floatation tires</a:t>
            </a:r>
          </a:p>
        </p:txBody>
      </p:sp>
      <p:pic>
        <p:nvPicPr>
          <p:cNvPr id="6" name="Picture 5" descr="Controlled Traffic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06860" y="3744380"/>
            <a:ext cx="3799630" cy="2152426"/>
          </a:xfrm>
          <a:prstGeom prst="rect">
            <a:avLst/>
          </a:prstGeom>
          <a:ln w="31750">
            <a:solidFill>
              <a:schemeClr val="tx1"/>
            </a:solidFill>
          </a:ln>
          <a:effectLst>
            <a:outerShdw blurRad="190500" algn="tl" rotWithShape="0">
              <a:srgbClr val="000000">
                <a:alpha val="70000"/>
              </a:srgbClr>
            </a:outerShdw>
          </a:effectLst>
        </p:spPr>
      </p:pic>
      <p:pic>
        <p:nvPicPr>
          <p:cNvPr id="5" name="Picture 4" descr="JD 8430 Controlled Traffic">
            <a:extLst>
              <a:ext uri="{FF2B5EF4-FFF2-40B4-BE49-F238E27FC236}">
                <a16:creationId xmlns:a16="http://schemas.microsoft.com/office/drawing/2014/main" xmlns="" id="{FEE3A273-2669-4F71-BB29-C548546D0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597" y="1351206"/>
            <a:ext cx="3759200" cy="2514600"/>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26121023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4672013" y="4526368"/>
            <a:ext cx="4419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chemeClr val="tx2">
                    <a:lumMod val="75000"/>
                  </a:schemeClr>
                </a:solidFill>
              </a:rPr>
              <a:t>We can package a system of practices that Improve Soil Health! </a:t>
            </a:r>
          </a:p>
        </p:txBody>
      </p:sp>
      <p:grpSp>
        <p:nvGrpSpPr>
          <p:cNvPr id="2" name="Group 1"/>
          <p:cNvGrpSpPr/>
          <p:nvPr/>
        </p:nvGrpSpPr>
        <p:grpSpPr>
          <a:xfrm>
            <a:off x="0" y="-1650"/>
            <a:ext cx="4661089" cy="3430650"/>
            <a:chOff x="344488" y="171264"/>
            <a:chExt cx="4459591" cy="3330929"/>
          </a:xfrm>
        </p:grpSpPr>
        <p:pic>
          <p:nvPicPr>
            <p:cNvPr id="120835" name="Picture 3"/>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44488" y="171264"/>
              <a:ext cx="4459591" cy="3330929"/>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0840" name="Text Box 8"/>
            <p:cNvSpPr txBox="1">
              <a:spLocks noChangeArrowheads="1"/>
            </p:cNvSpPr>
            <p:nvPr/>
          </p:nvSpPr>
          <p:spPr bwMode="auto">
            <a:xfrm>
              <a:off x="589017" y="454216"/>
              <a:ext cx="2827011" cy="400110"/>
            </a:xfrm>
            <a:prstGeom prst="rect">
              <a:avLst/>
            </a:prstGeom>
            <a:solidFill>
              <a:schemeClr val="bg1">
                <a:alpha val="54000"/>
              </a:schemeClr>
            </a:solidFill>
            <a:ln w="31750">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2000" b="1" dirty="0">
                  <a:solidFill>
                    <a:prstClr val="black"/>
                  </a:solidFill>
                </a:rPr>
                <a:t>Quality No-Till/Strip-till</a:t>
              </a:r>
            </a:p>
          </p:txBody>
        </p:sp>
      </p:grpSp>
      <p:grpSp>
        <p:nvGrpSpPr>
          <p:cNvPr id="3" name="Group 2"/>
          <p:cNvGrpSpPr/>
          <p:nvPr/>
        </p:nvGrpSpPr>
        <p:grpSpPr>
          <a:xfrm>
            <a:off x="4534183" y="-1650"/>
            <a:ext cx="4609817" cy="3430650"/>
            <a:chOff x="4480973" y="48964"/>
            <a:chExt cx="4609817" cy="3430650"/>
          </a:xfrm>
        </p:grpSpPr>
        <p:pic>
          <p:nvPicPr>
            <p:cNvPr id="120837"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480973" y="48964"/>
              <a:ext cx="4609817" cy="343065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0841" name="Text Box 9"/>
            <p:cNvSpPr txBox="1">
              <a:spLocks noChangeArrowheads="1"/>
            </p:cNvSpPr>
            <p:nvPr/>
          </p:nvSpPr>
          <p:spPr bwMode="auto">
            <a:xfrm>
              <a:off x="4757625" y="358774"/>
              <a:ext cx="4165600" cy="400050"/>
            </a:xfrm>
            <a:prstGeom prst="rect">
              <a:avLst/>
            </a:prstGeom>
            <a:solidFill>
              <a:schemeClr val="bg1">
                <a:alpha val="54000"/>
              </a:schemeClr>
            </a:solidFill>
            <a:ln w="31750">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2000" b="1" dirty="0">
                  <a:solidFill>
                    <a:prstClr val="black"/>
                  </a:solidFill>
                </a:rPr>
                <a:t>Adapted Nutrient Management</a:t>
              </a:r>
            </a:p>
          </p:txBody>
        </p:sp>
      </p:grpSp>
      <p:grpSp>
        <p:nvGrpSpPr>
          <p:cNvPr id="5" name="Group 4"/>
          <p:cNvGrpSpPr/>
          <p:nvPr/>
        </p:nvGrpSpPr>
        <p:grpSpPr>
          <a:xfrm>
            <a:off x="0" y="3419805"/>
            <a:ext cx="4600238" cy="3438193"/>
            <a:chOff x="202306" y="3387533"/>
            <a:chExt cx="4396341" cy="3203225"/>
          </a:xfrm>
        </p:grpSpPr>
        <p:pic>
          <p:nvPicPr>
            <p:cNvPr id="120839"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2306" y="3387533"/>
              <a:ext cx="4396341" cy="3203225"/>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0842" name="Text Box 10"/>
            <p:cNvSpPr txBox="1">
              <a:spLocks noChangeArrowheads="1"/>
            </p:cNvSpPr>
            <p:nvPr/>
          </p:nvSpPr>
          <p:spPr bwMode="auto">
            <a:xfrm>
              <a:off x="430278" y="5991919"/>
              <a:ext cx="2983018" cy="372766"/>
            </a:xfrm>
            <a:prstGeom prst="rect">
              <a:avLst/>
            </a:prstGeom>
            <a:solidFill>
              <a:schemeClr val="bg1">
                <a:alpha val="54000"/>
              </a:schemeClr>
            </a:solidFill>
            <a:ln w="31750">
              <a:noFill/>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2000" b="1" dirty="0">
                  <a:solidFill>
                    <a:prstClr val="black"/>
                  </a:solidFill>
                </a:rPr>
                <a:t>Prescribed Cover Crops</a:t>
              </a:r>
            </a:p>
          </p:txBody>
        </p:sp>
      </p:grpSp>
      <p:grpSp>
        <p:nvGrpSpPr>
          <p:cNvPr id="6" name="Group 5"/>
          <p:cNvGrpSpPr/>
          <p:nvPr/>
        </p:nvGrpSpPr>
        <p:grpSpPr>
          <a:xfrm>
            <a:off x="4600239" y="3429000"/>
            <a:ext cx="4658063" cy="3515257"/>
            <a:chOff x="4600238" y="3429000"/>
            <a:chExt cx="4490182" cy="3428999"/>
          </a:xfrm>
        </p:grpSpPr>
        <p:pic>
          <p:nvPicPr>
            <p:cNvPr id="14" name="Picture 13" descr="Sripcrop.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600238" y="3429000"/>
              <a:ext cx="4490182" cy="3428999"/>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0844" name="Text Box 12"/>
            <p:cNvSpPr txBox="1">
              <a:spLocks noChangeArrowheads="1"/>
            </p:cNvSpPr>
            <p:nvPr/>
          </p:nvSpPr>
          <p:spPr bwMode="auto">
            <a:xfrm>
              <a:off x="4853049" y="6153790"/>
              <a:ext cx="2769289" cy="400050"/>
            </a:xfrm>
            <a:prstGeom prst="rect">
              <a:avLst/>
            </a:prstGeom>
            <a:solidFill>
              <a:schemeClr val="bg1">
                <a:alpha val="54000"/>
              </a:schemeClr>
            </a:solidFill>
            <a:ln w="31750">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2000" b="1" dirty="0"/>
                <a:t>Diverse Crop Rotation</a:t>
              </a:r>
            </a:p>
          </p:txBody>
        </p:sp>
      </p:grpSp>
      <p:grpSp>
        <p:nvGrpSpPr>
          <p:cNvPr id="4" name="Group 3"/>
          <p:cNvGrpSpPr/>
          <p:nvPr/>
        </p:nvGrpSpPr>
        <p:grpSpPr>
          <a:xfrm>
            <a:off x="2623705" y="1946673"/>
            <a:ext cx="3906837" cy="2930127"/>
            <a:chOff x="2675862" y="2647366"/>
            <a:chExt cx="3906837" cy="2930127"/>
          </a:xfrm>
        </p:grpSpPr>
        <p:pic>
          <p:nvPicPr>
            <p:cNvPr id="13" name="Picture 2"/>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2675862" y="2647366"/>
              <a:ext cx="3906837" cy="2930127"/>
            </a:xfrm>
            <a:prstGeom prst="rect">
              <a:avLst/>
            </a:prstGeom>
            <a:noFill/>
            <a:ln w="31750">
              <a:solidFill>
                <a:schemeClr val="tx1"/>
              </a:solidFill>
              <a:miter lim="800000"/>
              <a:headEnd/>
              <a:tailEnd/>
            </a:ln>
          </p:spPr>
        </p:pic>
        <p:sp>
          <p:nvSpPr>
            <p:cNvPr id="15" name="Text Box 12"/>
            <p:cNvSpPr txBox="1">
              <a:spLocks noChangeArrowheads="1"/>
            </p:cNvSpPr>
            <p:nvPr/>
          </p:nvSpPr>
          <p:spPr bwMode="auto">
            <a:xfrm>
              <a:off x="2728711" y="4886767"/>
              <a:ext cx="3801138" cy="646331"/>
            </a:xfrm>
            <a:prstGeom prst="rect">
              <a:avLst/>
            </a:prstGeom>
            <a:solidFill>
              <a:srgbClr val="FFFFFF">
                <a:alpha val="67843"/>
              </a:srgbClr>
            </a:solidFill>
            <a:ln w="31750">
              <a:noFill/>
              <a:miter lim="800000"/>
              <a:headEnd/>
              <a:tailEnd/>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t>New Technology and Integrated Weed &amp; Pest Management</a:t>
              </a:r>
            </a:p>
          </p:txBody>
        </p:sp>
      </p:grpSp>
    </p:spTree>
    <p:custDataLst>
      <p:tags r:id="rId1"/>
    </p:custDataLst>
    <p:extLst>
      <p:ext uri="{BB962C8B-B14F-4D97-AF65-F5344CB8AC3E}">
        <p14:creationId xmlns:p14="http://schemas.microsoft.com/office/powerpoint/2010/main" val="26226842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half" idx="2"/>
          </p:nvPr>
        </p:nvSpPr>
        <p:spPr>
          <a:xfrm>
            <a:off x="330341" y="1378857"/>
            <a:ext cx="4698869" cy="4100286"/>
          </a:xfrm>
        </p:spPr>
        <p:txBody>
          <a:bodyPr>
            <a:noAutofit/>
          </a:bodyPr>
          <a:lstStyle/>
          <a:p>
            <a:pPr lvl="0">
              <a:spcBef>
                <a:spcPts val="0"/>
              </a:spcBef>
              <a:spcAft>
                <a:spcPts val="600"/>
              </a:spcAft>
            </a:pPr>
            <a:r>
              <a:rPr lang="en-US" sz="2400" b="1" dirty="0">
                <a:cs typeface="Times New Roman" pitchFamily="18" charset="0"/>
              </a:rPr>
              <a:t>Achieving soil health through:</a:t>
            </a:r>
          </a:p>
          <a:p>
            <a:pPr marL="344488" lvl="3" indent="-230188">
              <a:spcBef>
                <a:spcPts val="0"/>
              </a:spcBef>
              <a:spcAft>
                <a:spcPts val="600"/>
              </a:spcAft>
              <a:buFont typeface="Arial" pitchFamily="34" charset="0"/>
              <a:buChar char="•"/>
            </a:pPr>
            <a:r>
              <a:rPr lang="en-US" sz="2400" dirty="0">
                <a:cs typeface="Times New Roman" pitchFamily="18" charset="0"/>
              </a:rPr>
              <a:t>A </a:t>
            </a:r>
            <a:r>
              <a:rPr lang="en-US" sz="2400" u="sng" dirty="0">
                <a:cs typeface="Times New Roman" pitchFamily="18" charset="0"/>
              </a:rPr>
              <a:t>Quality</a:t>
            </a:r>
            <a:r>
              <a:rPr lang="en-US" sz="2400" dirty="0">
                <a:cs typeface="Times New Roman" pitchFamily="18" charset="0"/>
              </a:rPr>
              <a:t> No-till (Never-Till) System</a:t>
            </a:r>
          </a:p>
          <a:p>
            <a:pPr marL="344488" lvl="3" indent="-230188">
              <a:spcBef>
                <a:spcPts val="0"/>
              </a:spcBef>
              <a:spcAft>
                <a:spcPts val="600"/>
              </a:spcAft>
              <a:buFont typeface="Arial" pitchFamily="34" charset="0"/>
              <a:buChar char="•"/>
            </a:pPr>
            <a:r>
              <a:rPr lang="en-US" sz="2400" u="sng" dirty="0">
                <a:cs typeface="Times New Roman" pitchFamily="18" charset="0"/>
              </a:rPr>
              <a:t>Diverse</a:t>
            </a:r>
            <a:r>
              <a:rPr lang="en-US" sz="2400" dirty="0">
                <a:cs typeface="Times New Roman" pitchFamily="18" charset="0"/>
              </a:rPr>
              <a:t> and </a:t>
            </a:r>
            <a:r>
              <a:rPr lang="en-US" sz="2400" u="sng" dirty="0">
                <a:cs typeface="Times New Roman" pitchFamily="18" charset="0"/>
              </a:rPr>
              <a:t>Strategic</a:t>
            </a:r>
            <a:r>
              <a:rPr lang="en-US" sz="2400" dirty="0">
                <a:cs typeface="Times New Roman" pitchFamily="18" charset="0"/>
              </a:rPr>
              <a:t> Cover Crops</a:t>
            </a:r>
          </a:p>
          <a:p>
            <a:pPr marL="344488" lvl="3" indent="-230188">
              <a:spcBef>
                <a:spcPts val="0"/>
              </a:spcBef>
              <a:spcAft>
                <a:spcPts val="600"/>
              </a:spcAft>
              <a:buFont typeface="Arial" pitchFamily="34" charset="0"/>
              <a:buChar char="•"/>
            </a:pPr>
            <a:r>
              <a:rPr lang="en-US" sz="2400" u="sng" dirty="0">
                <a:cs typeface="Times New Roman" pitchFamily="18" charset="0"/>
              </a:rPr>
              <a:t>Adapted</a:t>
            </a:r>
            <a:r>
              <a:rPr lang="en-US" sz="2400" dirty="0">
                <a:cs typeface="Times New Roman" pitchFamily="18" charset="0"/>
              </a:rPr>
              <a:t> Nutrient Management</a:t>
            </a:r>
          </a:p>
          <a:p>
            <a:pPr marL="344488" lvl="3" indent="-230188">
              <a:spcBef>
                <a:spcPts val="0"/>
              </a:spcBef>
              <a:spcAft>
                <a:spcPts val="600"/>
              </a:spcAft>
              <a:buFont typeface="Arial" pitchFamily="34" charset="0"/>
              <a:buChar char="•"/>
            </a:pPr>
            <a:r>
              <a:rPr lang="en-US" sz="2400" u="sng" dirty="0">
                <a:cs typeface="Times New Roman" pitchFamily="18" charset="0"/>
              </a:rPr>
              <a:t>Integrated</a:t>
            </a:r>
            <a:r>
              <a:rPr lang="en-US" sz="2400" dirty="0">
                <a:cs typeface="Times New Roman" pitchFamily="18" charset="0"/>
              </a:rPr>
              <a:t> Weed &amp; Pest Management</a:t>
            </a:r>
          </a:p>
          <a:p>
            <a:pPr marL="344488" lvl="3" indent="-230188">
              <a:spcBef>
                <a:spcPts val="0"/>
              </a:spcBef>
              <a:spcAft>
                <a:spcPts val="600"/>
              </a:spcAft>
              <a:buFont typeface="Arial" pitchFamily="34" charset="0"/>
              <a:buChar char="•"/>
            </a:pPr>
            <a:r>
              <a:rPr lang="en-US" sz="2400" u="sng" dirty="0">
                <a:cs typeface="Times New Roman" pitchFamily="18" charset="0"/>
              </a:rPr>
              <a:t>Diverse</a:t>
            </a:r>
            <a:r>
              <a:rPr lang="en-US" sz="2400" dirty="0">
                <a:cs typeface="Times New Roman" pitchFamily="18" charset="0"/>
              </a:rPr>
              <a:t> Crop Rotations</a:t>
            </a:r>
          </a:p>
          <a:p>
            <a:pPr marL="344488" lvl="3" indent="-230188">
              <a:spcBef>
                <a:spcPts val="0"/>
              </a:spcBef>
              <a:spcAft>
                <a:spcPts val="600"/>
              </a:spcAft>
              <a:buFont typeface="Arial" pitchFamily="34" charset="0"/>
              <a:buChar char="•"/>
            </a:pPr>
            <a:r>
              <a:rPr lang="en-US" sz="2400" u="sng" dirty="0">
                <a:cs typeface="Times New Roman" pitchFamily="18" charset="0"/>
              </a:rPr>
              <a:t>Precision</a:t>
            </a:r>
            <a:r>
              <a:rPr lang="en-US" sz="2400" dirty="0">
                <a:cs typeface="Times New Roman" pitchFamily="18" charset="0"/>
              </a:rPr>
              <a:t> Farming Technology</a:t>
            </a:r>
          </a:p>
          <a:p>
            <a:pPr marL="344488" lvl="3" indent="-230188">
              <a:buFont typeface="Arial" pitchFamily="34" charset="0"/>
              <a:buChar char="•"/>
            </a:pPr>
            <a:r>
              <a:rPr lang="en-US" sz="2400" u="sng" dirty="0">
                <a:cs typeface="Times New Roman" pitchFamily="18" charset="0"/>
              </a:rPr>
              <a:t>Prescriptive</a:t>
            </a:r>
            <a:r>
              <a:rPr lang="en-US" sz="2400" dirty="0">
                <a:cs typeface="Times New Roman" pitchFamily="18" charset="0"/>
              </a:rPr>
              <a:t> Buffers</a:t>
            </a:r>
          </a:p>
        </p:txBody>
      </p:sp>
      <p:sp>
        <p:nvSpPr>
          <p:cNvPr id="7" name="Title 17"/>
          <p:cNvSpPr txBox="1">
            <a:spLocks/>
          </p:cNvSpPr>
          <p:nvPr/>
        </p:nvSpPr>
        <p:spPr>
          <a:xfrm>
            <a:off x="1371590" y="472699"/>
            <a:ext cx="7543800" cy="7493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kern="1200">
                <a:solidFill>
                  <a:schemeClr val="tx1"/>
                </a:solidFill>
                <a:latin typeface="Tw Cen MT" pitchFamily="34" charset="0"/>
                <a:ea typeface="+mj-ea"/>
                <a:cs typeface="+mj-cs"/>
              </a:defRPr>
            </a:lvl1pPr>
          </a:lstStyle>
          <a:p>
            <a:pPr>
              <a:lnSpc>
                <a:spcPct val="90000"/>
              </a:lnSpc>
            </a:pPr>
            <a:r>
              <a:rPr lang="en-US" sz="4000" b="1" dirty="0">
                <a:solidFill>
                  <a:srgbClr val="BF955B"/>
                </a:solidFill>
                <a:latin typeface="+mn-lt"/>
              </a:rPr>
              <a:t>Soil Health Management System</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1018" y="1976226"/>
            <a:ext cx="3581390" cy="26574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itle 17"/>
          <p:cNvSpPr txBox="1">
            <a:spLocks/>
          </p:cNvSpPr>
          <p:nvPr/>
        </p:nvSpPr>
        <p:spPr>
          <a:xfrm>
            <a:off x="247134" y="5363213"/>
            <a:ext cx="8628107" cy="7493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1"/>
                </a:solidFill>
                <a:latin typeface="Tw Cen MT" pitchFamily="34" charset="0"/>
                <a:ea typeface="+mj-ea"/>
                <a:cs typeface="+mj-cs"/>
              </a:defRPr>
            </a:lvl1pPr>
          </a:lstStyle>
          <a:p>
            <a:pPr algn="ctr"/>
            <a:r>
              <a:rPr lang="en-US" sz="3200" b="1" dirty="0">
                <a:solidFill>
                  <a:prstClr val="black"/>
                </a:solidFill>
                <a:latin typeface="Calibri"/>
                <a:cs typeface="Times New Roman"/>
              </a:rPr>
              <a:t>Soil Health is not a destination...it’s a </a:t>
            </a:r>
            <a:r>
              <a:rPr lang="en-US" sz="3200" b="1" u="sng" dirty="0">
                <a:solidFill>
                  <a:prstClr val="black"/>
                </a:solidFill>
                <a:latin typeface="Calibri"/>
                <a:cs typeface="Times New Roman"/>
              </a:rPr>
              <a:t>Journey</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5689085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1DFF0E6-3CDB-4366-BB59-8499D9A287FE}"/>
              </a:ext>
            </a:extLst>
          </p:cNvPr>
          <p:cNvSpPr>
            <a:spLocks noGrp="1"/>
          </p:cNvSpPr>
          <p:nvPr>
            <p:ph type="title"/>
          </p:nvPr>
        </p:nvSpPr>
        <p:spPr/>
        <p:txBody>
          <a:bodyPr/>
          <a:lstStyle/>
          <a:p>
            <a:r>
              <a:rPr lang="en-US" dirty="0"/>
              <a:t>Key Performance Indicators</a:t>
            </a:r>
          </a:p>
        </p:txBody>
      </p:sp>
      <p:pic>
        <p:nvPicPr>
          <p:cNvPr id="6" name="Content Placeholder 5">
            <a:extLst>
              <a:ext uri="{FF2B5EF4-FFF2-40B4-BE49-F238E27FC236}">
                <a16:creationId xmlns:a16="http://schemas.microsoft.com/office/drawing/2014/main" xmlns="" id="{D49F0E12-6798-40B6-A3A8-286FFB7F2D50}"/>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502279" y="1355923"/>
            <a:ext cx="6139441" cy="468817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16090542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DD3803-5E9C-4EB2-A94A-166166C7FC37}"/>
              </a:ext>
            </a:extLst>
          </p:cNvPr>
          <p:cNvSpPr>
            <a:spLocks noGrp="1"/>
          </p:cNvSpPr>
          <p:nvPr>
            <p:ph type="title"/>
          </p:nvPr>
        </p:nvSpPr>
        <p:spPr>
          <a:xfrm>
            <a:off x="1374694" y="357260"/>
            <a:ext cx="7334620" cy="1388848"/>
          </a:xfrm>
        </p:spPr>
        <p:txBody>
          <a:bodyPr>
            <a:normAutofit/>
          </a:bodyPr>
          <a:lstStyle/>
          <a:p>
            <a:r>
              <a:rPr lang="en-US" sz="3600" dirty="0"/>
              <a:t>Biomass required to increase Soil Organic Matter</a:t>
            </a:r>
          </a:p>
        </p:txBody>
      </p:sp>
      <p:pic>
        <p:nvPicPr>
          <p:cNvPr id="8" name="Content Placeholder 7">
            <a:extLst>
              <a:ext uri="{FF2B5EF4-FFF2-40B4-BE49-F238E27FC236}">
                <a16:creationId xmlns:a16="http://schemas.microsoft.com/office/drawing/2014/main" xmlns="" id="{492EA6F1-3682-4D6B-8596-4CC0124D03BC}"/>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69454" y="1962919"/>
            <a:ext cx="5191012" cy="2932162"/>
          </a:xfrm>
          <a:prstGeom prst="rect">
            <a:avLst/>
          </a:prstGeom>
        </p:spPr>
      </p:pic>
      <p:sp>
        <p:nvSpPr>
          <p:cNvPr id="9" name="TextBox 8">
            <a:extLst>
              <a:ext uri="{FF2B5EF4-FFF2-40B4-BE49-F238E27FC236}">
                <a16:creationId xmlns:a16="http://schemas.microsoft.com/office/drawing/2014/main" xmlns="" id="{1F8DE8BB-F0C2-44EA-AA51-4845ADFDC06E}"/>
              </a:ext>
            </a:extLst>
          </p:cNvPr>
          <p:cNvSpPr txBox="1"/>
          <p:nvPr/>
        </p:nvSpPr>
        <p:spPr>
          <a:xfrm>
            <a:off x="5699012" y="1962919"/>
            <a:ext cx="3278909"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1% SOM weighs 20,000 Lbs.</a:t>
            </a:r>
          </a:p>
          <a:p>
            <a:pPr marL="285750" indent="-285750">
              <a:buFont typeface="Arial" panose="020B0604020202020204" pitchFamily="34" charset="0"/>
              <a:buChar char="•"/>
            </a:pPr>
            <a:r>
              <a:rPr lang="en-US" sz="2400" dirty="0"/>
              <a:t>Most crop residue is lost through decomposition</a:t>
            </a:r>
          </a:p>
          <a:p>
            <a:pPr marL="285750" indent="-285750">
              <a:buFont typeface="Arial" panose="020B0604020202020204" pitchFamily="34" charset="0"/>
              <a:buChar char="•"/>
            </a:pPr>
            <a:r>
              <a:rPr lang="en-US" sz="2400" dirty="0"/>
              <a:t>Use of Cover Crops </a:t>
            </a:r>
            <a:r>
              <a:rPr lang="en-US" sz="2400" dirty="0" smtClean="0">
                <a:solidFill>
                  <a:srgbClr val="FF00FF"/>
                </a:solidFill>
              </a:rPr>
              <a:t/>
            </a:r>
            <a:br>
              <a:rPr lang="en-US" sz="2400" dirty="0" smtClean="0">
                <a:solidFill>
                  <a:srgbClr val="FF00FF"/>
                </a:solidFill>
              </a:rPr>
            </a:br>
            <a:r>
              <a:rPr lang="en-US" sz="2400" dirty="0" smtClean="0"/>
              <a:t>is the easiest </a:t>
            </a:r>
            <a:r>
              <a:rPr lang="en-US" sz="2400" dirty="0"/>
              <a:t>way to increase SOM</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31572178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david.lamm\My Documents\David.Lamm\Pictures\Stanley County Cover Crops\Cover Crop Field Day 4_15_2011\Pickler_Planter_into_rolled_CC_same_day (11).JPG">
            <a:extLst>
              <a:ext uri="{FF2B5EF4-FFF2-40B4-BE49-F238E27FC236}">
                <a16:creationId xmlns:a16="http://schemas.microsoft.com/office/drawing/2014/main" xmlns="" id="{FF72F9FE-F89C-4460-A723-D07E4AE2E27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4926" y="4038370"/>
            <a:ext cx="3886200" cy="2590800"/>
          </a:xfrm>
          <a:prstGeom prst="rect">
            <a:avLst/>
          </a:prstGeom>
          <a:ln w="31750">
            <a:solidFill>
              <a:srgbClr val="000000"/>
            </a:solidFill>
          </a:ln>
          <a:effectLst/>
        </p:spPr>
      </p:pic>
      <p:pic>
        <p:nvPicPr>
          <p:cNvPr id="8" name="Picture 3" descr="C:\Documents and Settings\david.lamm\My Documents\David.Lamm\Pictures\Stanley County Cover Crops\Cover Crop Field Day 4_15_2011\Pickler_rolling_cover_crop (3).JPG">
            <a:extLst>
              <a:ext uri="{FF2B5EF4-FFF2-40B4-BE49-F238E27FC236}">
                <a16:creationId xmlns:a16="http://schemas.microsoft.com/office/drawing/2014/main" xmlns="" id="{3C58E323-6BF3-46F0-A46D-0E35BD40049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4926" y="1417167"/>
            <a:ext cx="3886200" cy="2590800"/>
          </a:xfrm>
          <a:prstGeom prst="rect">
            <a:avLst/>
          </a:prstGeom>
          <a:ln w="31750">
            <a:solidFill>
              <a:srgbClr val="000000"/>
            </a:solidFill>
          </a:ln>
          <a:effectLst/>
        </p:spPr>
      </p:pic>
      <p:pic>
        <p:nvPicPr>
          <p:cNvPr id="12" name="Picture 3" descr="C:\Documents and Settings\david.lamm\My Documents\David.Lamm\Pictures\Stanley County Cover Crops\Cover Crop Field Day 4_15_2011\Pickler_Planter_Closeup (3).JPG">
            <a:extLst>
              <a:ext uri="{FF2B5EF4-FFF2-40B4-BE49-F238E27FC236}">
                <a16:creationId xmlns:a16="http://schemas.microsoft.com/office/drawing/2014/main" xmlns="" id="{7F67CD16-A0C3-42BA-AD97-1BA54E1F82E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2118"/>
          <a:stretch/>
        </p:blipFill>
        <p:spPr bwMode="auto">
          <a:xfrm>
            <a:off x="4636872" y="3415101"/>
            <a:ext cx="3878478" cy="2641600"/>
          </a:xfrm>
          <a:prstGeom prst="rect">
            <a:avLst/>
          </a:prstGeom>
          <a:ln w="31750">
            <a:solidFill>
              <a:srgbClr val="000000"/>
            </a:solidFill>
          </a:ln>
          <a:effectLst/>
        </p:spPr>
      </p:pic>
      <p:sp>
        <p:nvSpPr>
          <p:cNvPr id="2" name="Title 1">
            <a:extLst>
              <a:ext uri="{FF2B5EF4-FFF2-40B4-BE49-F238E27FC236}">
                <a16:creationId xmlns:a16="http://schemas.microsoft.com/office/drawing/2014/main" xmlns="" id="{75D12A30-FB81-4FB3-A7CA-5B5585781AF0}"/>
              </a:ext>
            </a:extLst>
          </p:cNvPr>
          <p:cNvSpPr>
            <a:spLocks noGrp="1"/>
          </p:cNvSpPr>
          <p:nvPr>
            <p:ph type="title"/>
          </p:nvPr>
        </p:nvSpPr>
        <p:spPr>
          <a:xfrm>
            <a:off x="1271348" y="58308"/>
            <a:ext cx="7334620" cy="1388848"/>
          </a:xfrm>
        </p:spPr>
        <p:txBody>
          <a:bodyPr>
            <a:normAutofit/>
          </a:bodyPr>
          <a:lstStyle/>
          <a:p>
            <a:r>
              <a:rPr lang="en-US" sz="3200" dirty="0"/>
              <a:t>What’s Planting into 10,000 lbs. of residue looks like….</a:t>
            </a:r>
          </a:p>
        </p:txBody>
      </p:sp>
      <p:pic>
        <p:nvPicPr>
          <p:cNvPr id="11" name="Picture 2" descr="C:\Documents and Settings\david.lamm\My Documents\David.Lamm\Pictures\Stanley County Cover Crops\Cover Crop Field Day 4_15_2011\Pickler_Planter_and_roller (2).JPG">
            <a:extLst>
              <a:ext uri="{FF2B5EF4-FFF2-40B4-BE49-F238E27FC236}">
                <a16:creationId xmlns:a16="http://schemas.microsoft.com/office/drawing/2014/main" xmlns="" id="{32E18373-248A-4BBE-B4E6-B562D2850DD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27347" y="824301"/>
            <a:ext cx="3886200" cy="2590800"/>
          </a:xfrm>
          <a:prstGeom prst="rect">
            <a:avLst/>
          </a:prstGeom>
          <a:ln w="31750">
            <a:solidFill>
              <a:srgbClr val="000000"/>
            </a:solidFill>
          </a:ln>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21161361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2714" y="515004"/>
            <a:ext cx="7572987" cy="891540"/>
          </a:xfrm>
        </p:spPr>
        <p:txBody>
          <a:bodyPr>
            <a:noAutofit/>
          </a:bodyPr>
          <a:lstStyle/>
          <a:p>
            <a:pPr algn="l"/>
            <a:r>
              <a:rPr lang="en-US" sz="3200" dirty="0">
                <a:solidFill>
                  <a:srgbClr val="C09B64"/>
                </a:solidFill>
              </a:rPr>
              <a:t>Soil Health Relationships with Water Quality in the Mississippi River Basin</a:t>
            </a:r>
          </a:p>
        </p:txBody>
      </p:sp>
      <p:sp>
        <p:nvSpPr>
          <p:cNvPr id="7" name="Content Placeholder 3"/>
          <p:cNvSpPr>
            <a:spLocks noGrp="1"/>
          </p:cNvSpPr>
          <p:nvPr>
            <p:ph type="subTitle" idx="1"/>
          </p:nvPr>
        </p:nvSpPr>
        <p:spPr>
          <a:xfrm>
            <a:off x="424144" y="1605682"/>
            <a:ext cx="8757714" cy="596393"/>
          </a:xfrm>
        </p:spPr>
        <p:txBody>
          <a:bodyPr>
            <a:noAutofit/>
          </a:bodyPr>
          <a:lstStyle/>
          <a:p>
            <a:pPr algn="l">
              <a:spcBef>
                <a:spcPts val="0"/>
              </a:spcBef>
            </a:pPr>
            <a:r>
              <a:rPr lang="en-US" sz="2800" u="sng" dirty="0">
                <a:solidFill>
                  <a:srgbClr val="BF955B"/>
                </a:solidFill>
              </a:rPr>
              <a:t>Objective</a:t>
            </a:r>
            <a:r>
              <a:rPr lang="en-US" sz="2800" dirty="0">
                <a:solidFill>
                  <a:srgbClr val="BF955B"/>
                </a:solidFill>
              </a:rPr>
              <a:t>: </a:t>
            </a:r>
            <a:r>
              <a:rPr lang="en-US" sz="2800" dirty="0"/>
              <a:t>Evaluate</a:t>
            </a:r>
            <a:r>
              <a:rPr lang="en-US" sz="2800" dirty="0">
                <a:solidFill>
                  <a:srgbClr val="BF955B"/>
                </a:solidFill>
              </a:rPr>
              <a:t> </a:t>
            </a:r>
            <a:r>
              <a:rPr lang="en-US" sz="2800" dirty="0"/>
              <a:t>soil health - water quality relations</a:t>
            </a:r>
            <a:endParaRPr lang="en-US" sz="2800" u="sng" dirty="0">
              <a:solidFill>
                <a:schemeClr val="accent6">
                  <a:lumMod val="20000"/>
                  <a:lumOff val="80000"/>
                </a:schemeClr>
              </a:solidFill>
            </a:endParaRPr>
          </a:p>
          <a:p>
            <a:pPr algn="l"/>
            <a:endParaRPr lang="en-US" sz="2160" dirty="0"/>
          </a:p>
        </p:txBody>
      </p:sp>
      <p:grpSp>
        <p:nvGrpSpPr>
          <p:cNvPr id="5" name="Group 4">
            <a:extLst>
              <a:ext uri="{FF2B5EF4-FFF2-40B4-BE49-F238E27FC236}">
                <a16:creationId xmlns:a16="http://schemas.microsoft.com/office/drawing/2014/main" xmlns="" id="{355A0C3F-18E2-4DA5-A060-5297033D1A7E}"/>
              </a:ext>
            </a:extLst>
          </p:cNvPr>
          <p:cNvGrpSpPr/>
          <p:nvPr/>
        </p:nvGrpSpPr>
        <p:grpSpPr>
          <a:xfrm>
            <a:off x="1345312" y="2305067"/>
            <a:ext cx="5621077" cy="4044247"/>
            <a:chOff x="4222920" y="1600200"/>
            <a:chExt cx="4921080" cy="2860714"/>
          </a:xfrm>
        </p:grpSpPr>
        <p:pic>
          <p:nvPicPr>
            <p:cNvPr id="8" name="Picture 7" descr="IMG_2033.JPG">
              <a:extLst>
                <a:ext uri="{FF2B5EF4-FFF2-40B4-BE49-F238E27FC236}">
                  <a16:creationId xmlns:a16="http://schemas.microsoft.com/office/drawing/2014/main" xmlns="" id="{3217E9C9-D0D6-47B6-BEEF-E76B3C95E967}"/>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4276725" y="1600200"/>
              <a:ext cx="4867275" cy="2669914"/>
            </a:xfrm>
            <a:prstGeom prst="rect">
              <a:avLst/>
            </a:prstGeom>
            <a:ln w="31750">
              <a:solidFill>
                <a:schemeClr val="tx1"/>
              </a:solidFill>
            </a:ln>
          </p:spPr>
        </p:pic>
        <p:sp>
          <p:nvSpPr>
            <p:cNvPr id="9" name="TextBox 8">
              <a:extLst>
                <a:ext uri="{FF2B5EF4-FFF2-40B4-BE49-F238E27FC236}">
                  <a16:creationId xmlns:a16="http://schemas.microsoft.com/office/drawing/2014/main" xmlns="" id="{1EBA1D1D-1E4D-443D-A387-67B15BC29817}"/>
                </a:ext>
              </a:extLst>
            </p:cNvPr>
            <p:cNvSpPr txBox="1"/>
            <p:nvPr/>
          </p:nvSpPr>
          <p:spPr>
            <a:xfrm>
              <a:off x="4222920" y="4275863"/>
              <a:ext cx="4495802" cy="185051"/>
            </a:xfrm>
            <a:prstGeom prst="rect">
              <a:avLst/>
            </a:prstGeom>
            <a:noFill/>
            <a:ln w="31750">
              <a:noFill/>
            </a:ln>
          </p:spPr>
          <p:txBody>
            <a:bodyPr wrap="square" rtlCol="0">
              <a:spAutoFit/>
            </a:bodyPr>
            <a:lstStyle/>
            <a:p>
              <a:pPr defTabSz="822960">
                <a:defRPr/>
              </a:pPr>
              <a:r>
                <a:rPr lang="en-US" sz="1100" kern="0" dirty="0" smtClean="0">
                  <a:solidFill>
                    <a:prstClr val="black"/>
                  </a:solidFill>
                  <a:latin typeface="Calibri"/>
                </a:rPr>
                <a:t>Stone </a:t>
              </a:r>
              <a:r>
                <a:rPr lang="en-US" sz="1100" kern="0" dirty="0">
                  <a:solidFill>
                    <a:prstClr val="black"/>
                  </a:solidFill>
                  <a:latin typeface="Calibri"/>
                </a:rPr>
                <a:t>Environmental, Inc.</a:t>
              </a:r>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16065091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D10D6619-600A-4E39-AAD5-99F1C5111BC5}"/>
              </a:ext>
            </a:extLst>
          </p:cNvPr>
          <p:cNvSpPr>
            <a:spLocks noGrp="1"/>
          </p:cNvSpPr>
          <p:nvPr>
            <p:ph type="body" sz="quarter" idx="4294967295"/>
          </p:nvPr>
        </p:nvSpPr>
        <p:spPr>
          <a:xfrm>
            <a:off x="5309844" y="635000"/>
            <a:ext cx="3667416" cy="1611106"/>
          </a:xfrm>
        </p:spPr>
        <p:txBody>
          <a:bodyPr>
            <a:noAutofit/>
          </a:bodyPr>
          <a:lstStyle/>
          <a:p>
            <a:pPr marL="0" indent="0">
              <a:buNone/>
            </a:pPr>
            <a:r>
              <a:rPr lang="en-US" sz="2000" b="1" dirty="0">
                <a:solidFill>
                  <a:srgbClr val="BF955B"/>
                </a:solidFill>
              </a:rPr>
              <a:t>45% greater porosity increases infiltration rate by 167% for the first inch and 650% for the second inch </a:t>
            </a:r>
          </a:p>
          <a:p>
            <a:pPr marL="0" indent="0">
              <a:buNone/>
            </a:pPr>
            <a:r>
              <a:rPr lang="en-US" sz="2000" b="1" dirty="0" err="1">
                <a:solidFill>
                  <a:srgbClr val="BF955B"/>
                </a:solidFill>
              </a:rPr>
              <a:t>Karlen</a:t>
            </a:r>
            <a:r>
              <a:rPr lang="en-US" sz="2000" b="1" dirty="0">
                <a:solidFill>
                  <a:srgbClr val="BF955B"/>
                </a:solidFill>
              </a:rPr>
              <a:t> et al., 1998</a:t>
            </a:r>
          </a:p>
          <a:p>
            <a:endParaRPr lang="en-US" sz="2000" b="1" dirty="0">
              <a:solidFill>
                <a:srgbClr val="BF955B"/>
              </a:solidFill>
            </a:endParaRPr>
          </a:p>
        </p:txBody>
      </p:sp>
      <p:pic>
        <p:nvPicPr>
          <p:cNvPr id="10" name="Picture 9">
            <a:extLst>
              <a:ext uri="{FF2B5EF4-FFF2-40B4-BE49-F238E27FC236}">
                <a16:creationId xmlns:a16="http://schemas.microsoft.com/office/drawing/2014/main" xmlns="" id="{FC1C4D30-D5A3-4EC2-9B4D-54EE9A47CA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5535" y="386132"/>
            <a:ext cx="4258200" cy="3179104"/>
          </a:xfrm>
          <a:prstGeom prst="rect">
            <a:avLst/>
          </a:prstGeom>
        </p:spPr>
      </p:pic>
      <p:pic>
        <p:nvPicPr>
          <p:cNvPr id="11" name="Picture 10">
            <a:extLst>
              <a:ext uri="{FF2B5EF4-FFF2-40B4-BE49-F238E27FC236}">
                <a16:creationId xmlns:a16="http://schemas.microsoft.com/office/drawing/2014/main" xmlns="" id="{B05727BB-F092-4989-9CA8-29A326D3BA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63589" y="2854842"/>
            <a:ext cx="4258200" cy="3135378"/>
          </a:xfrm>
          <a:prstGeom prst="rect">
            <a:avLst/>
          </a:prstGeom>
          <a:ln w="38100">
            <a:solidFill>
              <a:schemeClr val="bg2">
                <a:lumMod val="25000"/>
              </a:schemeClr>
            </a:solidFill>
          </a:ln>
          <a:effectLst>
            <a:outerShdw blurRad="50800" dist="38100" dir="5400000" algn="t" rotWithShape="0">
              <a:schemeClr val="bg1">
                <a:alpha val="40000"/>
              </a:schemeClr>
            </a:outerShdw>
          </a:effectLst>
        </p:spPr>
      </p:pic>
      <p:sp>
        <p:nvSpPr>
          <p:cNvPr id="17" name="Text Placeholder 13">
            <a:extLst>
              <a:ext uri="{FF2B5EF4-FFF2-40B4-BE49-F238E27FC236}">
                <a16:creationId xmlns:a16="http://schemas.microsoft.com/office/drawing/2014/main" xmlns="" id="{80A452DE-C9DA-45AB-BEB6-4BFAB361D02F}"/>
              </a:ext>
            </a:extLst>
          </p:cNvPr>
          <p:cNvSpPr txBox="1">
            <a:spLocks/>
          </p:cNvSpPr>
          <p:nvPr/>
        </p:nvSpPr>
        <p:spPr>
          <a:xfrm>
            <a:off x="691634" y="6327780"/>
            <a:ext cx="3192108" cy="30766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200" b="1" kern="1200">
                <a:solidFill>
                  <a:srgbClr val="139AB2"/>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Photos by Dan Wallace, USDA/NRCS, GA </a:t>
            </a:r>
            <a:endParaRPr lang="en-US" sz="1400" dirty="0">
              <a:solidFill>
                <a:srgbClr val="053773"/>
              </a:solidFill>
            </a:endParaRPr>
          </a:p>
        </p:txBody>
      </p:sp>
      <p:sp>
        <p:nvSpPr>
          <p:cNvPr id="19" name="Content Placeholder 18">
            <a:extLst>
              <a:ext uri="{FF2B5EF4-FFF2-40B4-BE49-F238E27FC236}">
                <a16:creationId xmlns:a16="http://schemas.microsoft.com/office/drawing/2014/main" xmlns="" id="{00781215-A411-47BE-ABFC-DBF8BD37579F}"/>
              </a:ext>
            </a:extLst>
          </p:cNvPr>
          <p:cNvSpPr>
            <a:spLocks noGrp="1"/>
          </p:cNvSpPr>
          <p:nvPr>
            <p:ph idx="1"/>
          </p:nvPr>
        </p:nvSpPr>
        <p:spPr>
          <a:xfrm>
            <a:off x="283135" y="3565236"/>
            <a:ext cx="3956356" cy="2657764"/>
          </a:xfrm>
          <a:noFill/>
        </p:spPr>
        <p:txBody>
          <a:bodyPr>
            <a:normAutofit fontScale="85000" lnSpcReduction="20000"/>
          </a:bodyPr>
          <a:lstStyle/>
          <a:p>
            <a:r>
              <a:rPr lang="en-US" sz="2400" b="1" dirty="0">
                <a:solidFill>
                  <a:srgbClr val="BF955B"/>
                </a:solidFill>
              </a:rPr>
              <a:t>Coshocton, OH ARS</a:t>
            </a:r>
          </a:p>
          <a:p>
            <a:pPr lvl="1"/>
            <a:r>
              <a:rPr lang="en-US" sz="2000" b="1" dirty="0">
                <a:solidFill>
                  <a:srgbClr val="BF955B"/>
                </a:solidFill>
              </a:rPr>
              <a:t>39 year SHMS</a:t>
            </a:r>
          </a:p>
          <a:p>
            <a:pPr lvl="1"/>
            <a:r>
              <a:rPr lang="en-US" sz="2000" b="1" dirty="0">
                <a:solidFill>
                  <a:srgbClr val="BF955B"/>
                </a:solidFill>
              </a:rPr>
              <a:t>Ave. Rainfall 38”</a:t>
            </a:r>
          </a:p>
          <a:p>
            <a:pPr lvl="1"/>
            <a:r>
              <a:rPr lang="en-US" sz="2000" b="1" dirty="0">
                <a:solidFill>
                  <a:srgbClr val="BF955B"/>
                </a:solidFill>
              </a:rPr>
              <a:t>Ave. Runoff .08”</a:t>
            </a:r>
          </a:p>
          <a:p>
            <a:r>
              <a:rPr lang="en-US" sz="2400" b="1" dirty="0">
                <a:solidFill>
                  <a:srgbClr val="BF955B"/>
                </a:solidFill>
              </a:rPr>
              <a:t>North Appalachian Experimental Watershed</a:t>
            </a:r>
          </a:p>
          <a:p>
            <a:pPr lvl="1"/>
            <a:r>
              <a:rPr lang="en-US" sz="2000" b="1" dirty="0">
                <a:solidFill>
                  <a:srgbClr val="BF955B"/>
                </a:solidFill>
              </a:rPr>
              <a:t>4 year study (1978-82)</a:t>
            </a:r>
          </a:p>
          <a:p>
            <a:pPr lvl="1"/>
            <a:r>
              <a:rPr lang="en-US" sz="2000" b="1" dirty="0">
                <a:solidFill>
                  <a:srgbClr val="BF955B"/>
                </a:solidFill>
              </a:rPr>
              <a:t>Ave. Rainfall 41.8”</a:t>
            </a:r>
          </a:p>
          <a:p>
            <a:pPr lvl="1"/>
            <a:r>
              <a:rPr lang="en-US" sz="2000" b="1" dirty="0">
                <a:solidFill>
                  <a:srgbClr val="BF955B"/>
                </a:solidFill>
              </a:rPr>
              <a:t>Ave. Runoff No-Till .09” Conv. 7.01”</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22312791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200" y="197449"/>
            <a:ext cx="4465540" cy="1143000"/>
          </a:xfrm>
        </p:spPr>
        <p:txBody>
          <a:bodyPr/>
          <a:lstStyle/>
          <a:p>
            <a:r>
              <a:rPr lang="en-US" dirty="0"/>
              <a:t>Aggregate Stability</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130941" y="2233819"/>
            <a:ext cx="4518976" cy="3060700"/>
          </a:xfrm>
          <a:prstGeom prst="rect">
            <a:avLst/>
          </a:prstGeom>
          <a:ln w="31750">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65468" y="2201377"/>
            <a:ext cx="4347591" cy="3093142"/>
          </a:xfrm>
          <a:prstGeom prst="rect">
            <a:avLst/>
          </a:prstGeom>
          <a:ln w="31750">
            <a:solidFill>
              <a:schemeClr val="tx1"/>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
        <p:nvSpPr>
          <p:cNvPr id="3" name="TextBox 2"/>
          <p:cNvSpPr txBox="1"/>
          <p:nvPr/>
        </p:nvSpPr>
        <p:spPr>
          <a:xfrm>
            <a:off x="257175" y="6259058"/>
            <a:ext cx="3705225" cy="338554"/>
          </a:xfrm>
          <a:prstGeom prst="rect">
            <a:avLst/>
          </a:prstGeom>
          <a:noFill/>
        </p:spPr>
        <p:txBody>
          <a:bodyPr wrap="square" rtlCol="0">
            <a:spAutoFit/>
          </a:bodyPr>
          <a:lstStyle/>
          <a:p>
            <a:r>
              <a:rPr lang="en-US" sz="1600" dirty="0" smtClean="0"/>
              <a:t>BUILDING SOILS FOR BETTER CROPS</a:t>
            </a:r>
            <a:endParaRPr lang="en-US" sz="1600" dirty="0"/>
          </a:p>
        </p:txBody>
      </p:sp>
    </p:spTree>
    <p:custDataLst>
      <p:tags r:id="rId1"/>
    </p:custDataLst>
    <p:extLst>
      <p:ext uri="{BB962C8B-B14F-4D97-AF65-F5344CB8AC3E}">
        <p14:creationId xmlns:p14="http://schemas.microsoft.com/office/powerpoint/2010/main" val="17893868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CF137-F664-4778-A4AC-F50A34B4D4DC}"/>
              </a:ext>
            </a:extLst>
          </p:cNvPr>
          <p:cNvSpPr>
            <a:spLocks noGrp="1"/>
          </p:cNvSpPr>
          <p:nvPr>
            <p:ph type="title"/>
          </p:nvPr>
        </p:nvSpPr>
        <p:spPr/>
        <p:txBody>
          <a:bodyPr/>
          <a:lstStyle/>
          <a:p>
            <a:r>
              <a:rPr lang="en-US" dirty="0"/>
              <a:t>Variation in Yields</a:t>
            </a:r>
          </a:p>
        </p:txBody>
      </p:sp>
      <p:pic>
        <p:nvPicPr>
          <p:cNvPr id="6" name="Content Placeholder 5">
            <a:extLst>
              <a:ext uri="{FF2B5EF4-FFF2-40B4-BE49-F238E27FC236}">
                <a16:creationId xmlns:a16="http://schemas.microsoft.com/office/drawing/2014/main" xmlns="" id="{0DFC18C8-016A-47F0-8A69-CC1BB658D7FB}"/>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569003" y="1497877"/>
            <a:ext cx="5038916" cy="3862246"/>
          </a:xfrm>
          <a:prstGeom prst="rect">
            <a:avLst/>
          </a:prstGeom>
          <a:ln>
            <a:solidFill>
              <a:schemeClr val="tx1"/>
            </a:solidFill>
          </a:ln>
        </p:spPr>
      </p:pic>
      <p:sp>
        <p:nvSpPr>
          <p:cNvPr id="7" name="TextBox 6">
            <a:extLst>
              <a:ext uri="{FF2B5EF4-FFF2-40B4-BE49-F238E27FC236}">
                <a16:creationId xmlns:a16="http://schemas.microsoft.com/office/drawing/2014/main" xmlns="" id="{30FEC3B5-0D95-40F0-A553-ACAEC6D3138A}"/>
              </a:ext>
            </a:extLst>
          </p:cNvPr>
          <p:cNvSpPr txBox="1"/>
          <p:nvPr/>
        </p:nvSpPr>
        <p:spPr>
          <a:xfrm>
            <a:off x="6317315" y="2068715"/>
            <a:ext cx="2017060" cy="2308324"/>
          </a:xfrm>
          <a:prstGeom prst="rect">
            <a:avLst/>
          </a:prstGeom>
          <a:noFill/>
        </p:spPr>
        <p:txBody>
          <a:bodyPr wrap="square" rtlCol="0">
            <a:spAutoFit/>
          </a:bodyPr>
          <a:lstStyle/>
          <a:p>
            <a:r>
              <a:rPr lang="en-US" sz="2400" dirty="0"/>
              <a:t>20% of the yield loss occurs 80% of the time due to water availability</a:t>
            </a:r>
          </a:p>
        </p:txBody>
      </p:sp>
      <p:sp>
        <p:nvSpPr>
          <p:cNvPr id="8" name="TextBox 7">
            <a:extLst>
              <a:ext uri="{FF2B5EF4-FFF2-40B4-BE49-F238E27FC236}">
                <a16:creationId xmlns:a16="http://schemas.microsoft.com/office/drawing/2014/main" xmlns="" id="{2B727229-01C3-4E1F-9A82-195532F9BE2C}"/>
              </a:ext>
            </a:extLst>
          </p:cNvPr>
          <p:cNvSpPr txBox="1"/>
          <p:nvPr/>
        </p:nvSpPr>
        <p:spPr>
          <a:xfrm>
            <a:off x="569003" y="5604596"/>
            <a:ext cx="7240721" cy="369332"/>
          </a:xfrm>
          <a:prstGeom prst="rect">
            <a:avLst/>
          </a:prstGeom>
          <a:noFill/>
        </p:spPr>
        <p:txBody>
          <a:bodyPr wrap="square" rtlCol="0">
            <a:spAutoFit/>
          </a:bodyPr>
          <a:lstStyle/>
          <a:p>
            <a:r>
              <a:rPr lang="en-US" dirty="0"/>
              <a:t>The majority of yield losses due to the weather are short-term stresses</a:t>
            </a:r>
          </a:p>
        </p:txBody>
      </p:sp>
      <p:sp>
        <p:nvSpPr>
          <p:cNvPr id="9" name="TextBox 8">
            <a:extLst>
              <a:ext uri="{FF2B5EF4-FFF2-40B4-BE49-F238E27FC236}">
                <a16:creationId xmlns:a16="http://schemas.microsoft.com/office/drawing/2014/main" xmlns="" id="{08D3E2F1-6F5C-4E1C-BFFB-272CDD37C00E}"/>
              </a:ext>
            </a:extLst>
          </p:cNvPr>
          <p:cNvSpPr txBox="1"/>
          <p:nvPr/>
        </p:nvSpPr>
        <p:spPr>
          <a:xfrm>
            <a:off x="258956" y="6249533"/>
            <a:ext cx="2540000" cy="338554"/>
          </a:xfrm>
          <a:prstGeom prst="rect">
            <a:avLst/>
          </a:prstGeom>
          <a:noFill/>
        </p:spPr>
        <p:txBody>
          <a:bodyPr wrap="square" rtlCol="0">
            <a:spAutoFit/>
          </a:bodyPr>
          <a:lstStyle/>
          <a:p>
            <a:r>
              <a:rPr lang="en-US" sz="1600" dirty="0"/>
              <a:t>Dr. Jerry Hatfield, ARS</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33047339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850" y="508810"/>
            <a:ext cx="7408391" cy="857250"/>
          </a:xfrm>
        </p:spPr>
        <p:txBody>
          <a:bodyPr>
            <a:noAutofit/>
          </a:bodyPr>
          <a:lstStyle/>
          <a:p>
            <a:r>
              <a:rPr lang="en-US" sz="3200" b="0" dirty="0">
                <a:latin typeface="+mn-lt"/>
              </a:rPr>
              <a:t>SOM &amp; Available </a:t>
            </a:r>
            <a:r>
              <a:rPr lang="en-US" sz="3200" b="0" dirty="0" smtClean="0">
                <a:latin typeface="+mn-lt"/>
              </a:rPr>
              <a:t>H</a:t>
            </a:r>
            <a:r>
              <a:rPr lang="en-US" sz="3200" b="0" baseline="-25000" dirty="0" smtClean="0">
                <a:latin typeface="+mn-lt"/>
              </a:rPr>
              <a:t>2</a:t>
            </a:r>
            <a:r>
              <a:rPr lang="en-US" sz="3200" b="0" dirty="0" smtClean="0">
                <a:latin typeface="+mn-lt"/>
              </a:rPr>
              <a:t>O Capacity/Foot </a:t>
            </a:r>
            <a:r>
              <a:rPr lang="en-US" sz="3200" b="0" dirty="0">
                <a:latin typeface="+mn-lt"/>
              </a:rPr>
              <a:t>Soil</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92367874"/>
              </p:ext>
            </p:extLst>
          </p:nvPr>
        </p:nvGraphicFramePr>
        <p:xfrm>
          <a:off x="917156" y="1367624"/>
          <a:ext cx="7472217" cy="451643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258121" y="6288505"/>
            <a:ext cx="1323545" cy="300082"/>
          </a:xfrm>
          <a:prstGeom prst="rect">
            <a:avLst/>
          </a:prstGeom>
          <a:noFill/>
        </p:spPr>
        <p:txBody>
          <a:bodyPr wrap="square" rtlCol="0">
            <a:spAutoFit/>
          </a:bodyPr>
          <a:lstStyle/>
          <a:p>
            <a:r>
              <a:rPr lang="en-US" sz="1350" dirty="0"/>
              <a:t>Hudson, 1994</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
        <p:nvSpPr>
          <p:cNvPr id="4" name="TextBox 3"/>
          <p:cNvSpPr txBox="1"/>
          <p:nvPr/>
        </p:nvSpPr>
        <p:spPr>
          <a:xfrm>
            <a:off x="3377522" y="5753046"/>
            <a:ext cx="2982097" cy="369332"/>
          </a:xfrm>
          <a:prstGeom prst="rect">
            <a:avLst/>
          </a:prstGeom>
          <a:noFill/>
        </p:spPr>
        <p:txBody>
          <a:bodyPr wrap="square" rtlCol="0">
            <a:spAutoFit/>
          </a:bodyPr>
          <a:lstStyle/>
          <a:p>
            <a:r>
              <a:rPr lang="en-US" dirty="0"/>
              <a:t>Percent Organic </a:t>
            </a:r>
            <a:r>
              <a:rPr lang="en-US" dirty="0" smtClean="0"/>
              <a:t>Matter</a:t>
            </a:r>
            <a:endParaRPr lang="en-US" dirty="0"/>
          </a:p>
        </p:txBody>
      </p:sp>
      <p:sp>
        <p:nvSpPr>
          <p:cNvPr id="6" name="TextBox 5"/>
          <p:cNvSpPr txBox="1"/>
          <p:nvPr/>
        </p:nvSpPr>
        <p:spPr>
          <a:xfrm rot="16200000">
            <a:off x="-520346" y="3468122"/>
            <a:ext cx="3006811" cy="369332"/>
          </a:xfrm>
          <a:prstGeom prst="rect">
            <a:avLst/>
          </a:prstGeom>
          <a:noFill/>
        </p:spPr>
        <p:txBody>
          <a:bodyPr wrap="square" rtlCol="0">
            <a:spAutoFit/>
          </a:bodyPr>
          <a:lstStyle/>
          <a:p>
            <a:r>
              <a:rPr lang="en-US" dirty="0"/>
              <a:t>Inches H</a:t>
            </a:r>
            <a:r>
              <a:rPr lang="en-US" baseline="-25000" dirty="0"/>
              <a:t>2</a:t>
            </a:r>
            <a:r>
              <a:rPr lang="en-US" dirty="0"/>
              <a:t>O per Foot of </a:t>
            </a:r>
            <a:r>
              <a:rPr lang="en-US" dirty="0" smtClean="0"/>
              <a:t>Soil</a:t>
            </a:r>
            <a:endParaRPr lang="en-US" dirty="0"/>
          </a:p>
        </p:txBody>
      </p:sp>
    </p:spTree>
    <p:custDataLst>
      <p:tags r:id="rId1"/>
    </p:custDataLst>
    <p:extLst>
      <p:ext uri="{BB962C8B-B14F-4D97-AF65-F5344CB8AC3E}">
        <p14:creationId xmlns:p14="http://schemas.microsoft.com/office/powerpoint/2010/main" val="38616059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8253" y="539802"/>
            <a:ext cx="6847494" cy="994172"/>
          </a:xfrm>
        </p:spPr>
        <p:txBody>
          <a:bodyPr>
            <a:normAutofit/>
          </a:bodyPr>
          <a:lstStyle/>
          <a:p>
            <a:pPr algn="ctr"/>
            <a:r>
              <a:rPr lang="en-US" dirty="0"/>
              <a:t>Additional Day of AWC</a:t>
            </a:r>
            <a:r>
              <a:rPr lang="en-US" dirty="0">
                <a:solidFill>
                  <a:srgbClr val="FF00FF"/>
                </a:solidFill>
              </a:rPr>
              <a:t/>
            </a:r>
            <a:br>
              <a:rPr lang="en-US" dirty="0">
                <a:solidFill>
                  <a:srgbClr val="FF00FF"/>
                </a:solidFill>
              </a:rPr>
            </a:br>
            <a:r>
              <a:rPr lang="en-US" sz="2025" dirty="0"/>
              <a:t>(Based on Cotton use of .25”/day)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6402598"/>
              </p:ext>
            </p:extLst>
          </p:nvPr>
        </p:nvGraphicFramePr>
        <p:xfrm>
          <a:off x="942109" y="1893456"/>
          <a:ext cx="7259782" cy="368530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246839" y="6304481"/>
            <a:ext cx="4229100" cy="300082"/>
          </a:xfrm>
          <a:prstGeom prst="rect">
            <a:avLst/>
          </a:prstGeom>
          <a:noFill/>
        </p:spPr>
        <p:txBody>
          <a:bodyPr wrap="square" rtlCol="0">
            <a:spAutoFit/>
          </a:bodyPr>
          <a:lstStyle/>
          <a:p>
            <a:r>
              <a:rPr lang="en-US" sz="1350" dirty="0"/>
              <a:t>Hudson, D. H. Journal of Soil and Water March-April 1994</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32313585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DB38ED-7BC7-4C26-8C85-C2202A8D0FB4}"/>
              </a:ext>
            </a:extLst>
          </p:cNvPr>
          <p:cNvSpPr>
            <a:spLocks noGrp="1"/>
          </p:cNvSpPr>
          <p:nvPr>
            <p:ph type="title"/>
          </p:nvPr>
        </p:nvSpPr>
        <p:spPr/>
        <p:txBody>
          <a:bodyPr/>
          <a:lstStyle/>
          <a:p>
            <a:r>
              <a:rPr lang="en-US" dirty="0"/>
              <a:t>Healthy Soils for Sustainable Cotton Project</a:t>
            </a:r>
          </a:p>
        </p:txBody>
      </p:sp>
      <p:sp>
        <p:nvSpPr>
          <p:cNvPr id="3" name="Content Placeholder 2">
            <a:extLst>
              <a:ext uri="{FF2B5EF4-FFF2-40B4-BE49-F238E27FC236}">
                <a16:creationId xmlns:a16="http://schemas.microsoft.com/office/drawing/2014/main" xmlns="" id="{5920C3F9-5D87-40E2-BF77-F9048FB5DBFF}"/>
              </a:ext>
            </a:extLst>
          </p:cNvPr>
          <p:cNvSpPr>
            <a:spLocks noGrp="1"/>
          </p:cNvSpPr>
          <p:nvPr>
            <p:ph idx="1"/>
          </p:nvPr>
        </p:nvSpPr>
        <p:spPr/>
        <p:txBody>
          <a:bodyPr>
            <a:normAutofit fontScale="92500" lnSpcReduction="10000"/>
          </a:bodyPr>
          <a:lstStyle/>
          <a:p>
            <a:pPr marL="0" indent="0">
              <a:buNone/>
            </a:pPr>
            <a:r>
              <a:rPr lang="en-US" dirty="0"/>
              <a:t>Partnership with:</a:t>
            </a:r>
          </a:p>
          <a:p>
            <a:r>
              <a:rPr lang="en-US" dirty="0"/>
              <a:t>Soil Health Institute</a:t>
            </a:r>
          </a:p>
          <a:p>
            <a:r>
              <a:rPr lang="en-US" dirty="0"/>
              <a:t>Wrangler Jeans</a:t>
            </a:r>
          </a:p>
          <a:p>
            <a:r>
              <a:rPr lang="en-US" dirty="0"/>
              <a:t>The Walmart Foundation</a:t>
            </a:r>
          </a:p>
          <a:p>
            <a:pPr marL="0" indent="0">
              <a:buNone/>
            </a:pPr>
            <a:r>
              <a:rPr lang="en-US" b="1" dirty="0"/>
              <a:t>Goal: </a:t>
            </a:r>
            <a:r>
              <a:rPr lang="en-US" dirty="0"/>
              <a:t>To quantify, expand and verify the productivity and environmental benefits of soil management systems used by cotton producers</a:t>
            </a:r>
          </a:p>
          <a:p>
            <a:pPr marL="0" indent="0">
              <a:buNone/>
            </a:pPr>
            <a:endParaRPr lang="en-US" dirty="0"/>
          </a:p>
          <a:p>
            <a:pPr marL="0" indent="0">
              <a:buNone/>
            </a:pPr>
            <a:r>
              <a:rPr lang="en-US" dirty="0" smtClean="0"/>
              <a:t>2019 – </a:t>
            </a:r>
            <a:r>
              <a:rPr lang="en-US" dirty="0"/>
              <a:t>Arkansas, Georgia &amp; North Carolina</a:t>
            </a:r>
          </a:p>
          <a:p>
            <a:pPr marL="0" indent="0">
              <a:buNone/>
            </a:pPr>
            <a:r>
              <a:rPr lang="en-US" dirty="0" smtClean="0"/>
              <a:t>2020 – </a:t>
            </a:r>
            <a:r>
              <a:rPr lang="en-US" dirty="0"/>
              <a:t>California, Mississippi &amp; Texas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222650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ACEE9-2AB9-4817-B7ED-CA646A97ECCC}"/>
              </a:ext>
            </a:extLst>
          </p:cNvPr>
          <p:cNvSpPr>
            <a:spLocks noGrp="1"/>
          </p:cNvSpPr>
          <p:nvPr>
            <p:ph type="title"/>
          </p:nvPr>
        </p:nvSpPr>
        <p:spPr>
          <a:xfrm>
            <a:off x="1180730" y="276442"/>
            <a:ext cx="7334620" cy="1388848"/>
          </a:xfrm>
        </p:spPr>
        <p:txBody>
          <a:bodyPr/>
          <a:lstStyle/>
          <a:p>
            <a:r>
              <a:rPr lang="en-US" dirty="0"/>
              <a:t>Key Objectives</a:t>
            </a:r>
          </a:p>
        </p:txBody>
      </p:sp>
      <p:sp>
        <p:nvSpPr>
          <p:cNvPr id="3" name="Content Placeholder 2">
            <a:extLst>
              <a:ext uri="{FF2B5EF4-FFF2-40B4-BE49-F238E27FC236}">
                <a16:creationId xmlns:a16="http://schemas.microsoft.com/office/drawing/2014/main" xmlns="" id="{9E6F354F-CB15-450E-A4FC-46DE1330E894}"/>
              </a:ext>
            </a:extLst>
          </p:cNvPr>
          <p:cNvSpPr>
            <a:spLocks noGrp="1"/>
          </p:cNvSpPr>
          <p:nvPr>
            <p:ph idx="1"/>
          </p:nvPr>
        </p:nvSpPr>
        <p:spPr/>
        <p:txBody>
          <a:bodyPr>
            <a:normAutofit lnSpcReduction="10000"/>
          </a:bodyPr>
          <a:lstStyle/>
          <a:p>
            <a:pPr marL="514350" indent="-514350">
              <a:buFont typeface="+mj-lt"/>
              <a:buAutoNum type="arabicPeriod"/>
            </a:pPr>
            <a:r>
              <a:rPr lang="en-US" dirty="0"/>
              <a:t>Increase adoption of Soil Health Management Systems</a:t>
            </a:r>
          </a:p>
          <a:p>
            <a:pPr marL="971550" lvl="1" indent="-514350">
              <a:buFont typeface="+mj-lt"/>
              <a:buAutoNum type="alphaLcParenR"/>
            </a:pPr>
            <a:r>
              <a:rPr lang="en-US" dirty="0"/>
              <a:t>Soil Health training field days/workshop</a:t>
            </a:r>
          </a:p>
          <a:p>
            <a:pPr marL="971550" lvl="1" indent="-514350">
              <a:buFont typeface="+mj-lt"/>
              <a:buAutoNum type="alphaLcParenR"/>
            </a:pPr>
            <a:r>
              <a:rPr lang="en-US" dirty="0"/>
              <a:t>Soil Health Farmer Mentors</a:t>
            </a:r>
          </a:p>
          <a:p>
            <a:pPr marL="971550" lvl="1" indent="-514350">
              <a:buFont typeface="+mj-lt"/>
              <a:buAutoNum type="alphaLcParenR"/>
            </a:pPr>
            <a:r>
              <a:rPr lang="en-US" dirty="0"/>
              <a:t>Soil Healthy Technical Specialist</a:t>
            </a:r>
          </a:p>
          <a:p>
            <a:pPr marL="971550" lvl="1" indent="-514350">
              <a:buFont typeface="+mj-lt"/>
              <a:buAutoNum type="alphaLcParenR"/>
            </a:pPr>
            <a:r>
              <a:rPr lang="en-US" dirty="0"/>
              <a:t>Advanced training</a:t>
            </a:r>
          </a:p>
          <a:p>
            <a:pPr marL="514350" indent="-514350">
              <a:buFont typeface="+mj-lt"/>
              <a:buAutoNum type="arabicPeriod"/>
            </a:pPr>
            <a:r>
              <a:rPr lang="en-US" dirty="0"/>
              <a:t>Quantify the production and environmental benefits</a:t>
            </a:r>
          </a:p>
          <a:p>
            <a:pPr marL="971550" lvl="1" indent="-514350">
              <a:buFont typeface="+mj-lt"/>
              <a:buAutoNum type="alphaLcParenR"/>
            </a:pPr>
            <a:r>
              <a:rPr lang="en-US" dirty="0" err="1"/>
              <a:t>FieldPrint</a:t>
            </a:r>
            <a:r>
              <a:rPr lang="en-US" dirty="0"/>
              <a:t> Calculator</a:t>
            </a:r>
          </a:p>
          <a:p>
            <a:pPr marL="971550" lvl="1" indent="-514350">
              <a:buFont typeface="+mj-lt"/>
              <a:buAutoNum type="alphaLcParenR"/>
            </a:pPr>
            <a:r>
              <a:rPr lang="en-US" dirty="0"/>
              <a:t>Soil health assessments</a:t>
            </a:r>
          </a:p>
          <a:p>
            <a:pPr marL="971550" lvl="1" indent="-514350">
              <a:buFont typeface="+mj-lt"/>
              <a:buAutoNum type="alphaLcParenR"/>
            </a:pPr>
            <a:r>
              <a:rPr lang="en-US" dirty="0"/>
              <a:t>Economic analysis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32108218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03901C-3FB7-4EDB-BF18-2AAAF0216694}"/>
              </a:ext>
            </a:extLst>
          </p:cNvPr>
          <p:cNvSpPr>
            <a:spLocks noGrp="1"/>
          </p:cNvSpPr>
          <p:nvPr>
            <p:ph type="title"/>
          </p:nvPr>
        </p:nvSpPr>
        <p:spPr>
          <a:xfrm>
            <a:off x="1221920" y="359508"/>
            <a:ext cx="7334620" cy="1388848"/>
          </a:xfrm>
        </p:spPr>
        <p:txBody>
          <a:bodyPr>
            <a:normAutofit/>
          </a:bodyPr>
          <a:lstStyle/>
          <a:p>
            <a:r>
              <a:rPr lang="en-US" sz="4000" dirty="0"/>
              <a:t>Healthy Soils for Sustainable Cotton CHALLENGE</a:t>
            </a:r>
          </a:p>
        </p:txBody>
      </p:sp>
      <p:sp>
        <p:nvSpPr>
          <p:cNvPr id="3" name="Content Placeholder 2">
            <a:extLst>
              <a:ext uri="{FF2B5EF4-FFF2-40B4-BE49-F238E27FC236}">
                <a16:creationId xmlns:a16="http://schemas.microsoft.com/office/drawing/2014/main" xmlns="" id="{F389626C-5769-4FAE-A793-30B53821FCF0}"/>
              </a:ext>
            </a:extLst>
          </p:cNvPr>
          <p:cNvSpPr>
            <a:spLocks noGrp="1"/>
          </p:cNvSpPr>
          <p:nvPr>
            <p:ph sz="half" idx="1"/>
          </p:nvPr>
        </p:nvSpPr>
        <p:spPr>
          <a:xfrm>
            <a:off x="678078" y="1883291"/>
            <a:ext cx="3886200" cy="4351338"/>
          </a:xfrm>
        </p:spPr>
        <p:txBody>
          <a:bodyPr>
            <a:normAutofit fontScale="77500" lnSpcReduction="20000"/>
          </a:bodyPr>
          <a:lstStyle/>
          <a:p>
            <a:r>
              <a:rPr lang="en-US" dirty="0"/>
              <a:t>Try a Soil Health Management System on your farm</a:t>
            </a:r>
          </a:p>
          <a:p>
            <a:r>
              <a:rPr lang="en-US" dirty="0"/>
              <a:t>2 fields to implement a system</a:t>
            </a:r>
          </a:p>
          <a:p>
            <a:pPr lvl="1"/>
            <a:r>
              <a:rPr lang="en-US" dirty="0"/>
              <a:t>One going into cotton </a:t>
            </a:r>
          </a:p>
          <a:p>
            <a:pPr lvl="1"/>
            <a:r>
              <a:rPr lang="en-US" dirty="0"/>
              <a:t>One coming out of cotton</a:t>
            </a:r>
          </a:p>
          <a:p>
            <a:r>
              <a:rPr lang="en-US" dirty="0"/>
              <a:t>Work with Soil Health Specialist to </a:t>
            </a:r>
          </a:p>
          <a:p>
            <a:pPr lvl="1"/>
            <a:r>
              <a:rPr lang="en-US" dirty="0"/>
              <a:t>Design a system</a:t>
            </a:r>
          </a:p>
          <a:p>
            <a:pPr lvl="1"/>
            <a:r>
              <a:rPr lang="en-US" dirty="0"/>
              <a:t>Conduct a soil health analysis </a:t>
            </a:r>
          </a:p>
          <a:p>
            <a:pPr lvl="1"/>
            <a:r>
              <a:rPr lang="en-US" dirty="0"/>
              <a:t>Provide information to quantify benefits</a:t>
            </a:r>
          </a:p>
          <a:p>
            <a:r>
              <a:rPr lang="en-US" dirty="0"/>
              <a:t>Participate in Soil Health network</a:t>
            </a:r>
          </a:p>
        </p:txBody>
      </p:sp>
      <p:pic>
        <p:nvPicPr>
          <p:cNvPr id="8" name="Content Placeholder 7" descr="A close up of a tree&#10;&#10;Description automatically generated">
            <a:extLst>
              <a:ext uri="{FF2B5EF4-FFF2-40B4-BE49-F238E27FC236}">
                <a16:creationId xmlns:a16="http://schemas.microsoft.com/office/drawing/2014/main" xmlns="" id="{504C8A82-5957-4921-AE28-F3400259799F}"/>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rot="5400000">
            <a:off x="4706541" y="2159552"/>
            <a:ext cx="4352925" cy="3264693"/>
          </a:xfrm>
          <a:ln w="31750">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7049362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753BB7-2E98-465B-9CE1-E54941CB176A}"/>
              </a:ext>
            </a:extLst>
          </p:cNvPr>
          <p:cNvSpPr>
            <a:spLocks noGrp="1"/>
          </p:cNvSpPr>
          <p:nvPr>
            <p:ph type="title"/>
          </p:nvPr>
        </p:nvSpPr>
        <p:spPr/>
        <p:txBody>
          <a:bodyPr/>
          <a:lstStyle/>
          <a:p>
            <a:r>
              <a:rPr lang="en-US" dirty="0"/>
              <a:t>More Information</a:t>
            </a:r>
            <a:r>
              <a:rPr lang="en-US" dirty="0">
                <a:solidFill>
                  <a:srgbClr val="FF00FF"/>
                </a:solidFill>
              </a:rPr>
              <a:t>	</a:t>
            </a:r>
          </a:p>
        </p:txBody>
      </p:sp>
      <p:sp>
        <p:nvSpPr>
          <p:cNvPr id="6" name="Content Placeholder 5">
            <a:extLst>
              <a:ext uri="{FF2B5EF4-FFF2-40B4-BE49-F238E27FC236}">
                <a16:creationId xmlns:a16="http://schemas.microsoft.com/office/drawing/2014/main" xmlns="" id="{4E2AB9CA-EDC5-4292-98A3-9DF94BE7B4B7}"/>
              </a:ext>
            </a:extLst>
          </p:cNvPr>
          <p:cNvSpPr>
            <a:spLocks noGrp="1"/>
          </p:cNvSpPr>
          <p:nvPr>
            <p:ph idx="1"/>
          </p:nvPr>
        </p:nvSpPr>
        <p:spPr/>
        <p:txBody>
          <a:bodyPr>
            <a:normAutofit fontScale="85000" lnSpcReduction="10000"/>
          </a:bodyPr>
          <a:lstStyle/>
          <a:p>
            <a:r>
              <a:rPr lang="en-US" dirty="0"/>
              <a:t>Healthy Soils for Sustainable Cotton Project</a:t>
            </a:r>
          </a:p>
          <a:p>
            <a:pPr lvl="1"/>
            <a:r>
              <a:rPr lang="en-US" dirty="0"/>
              <a:t>Field Day and Advanced Soil Health Training</a:t>
            </a:r>
          </a:p>
          <a:p>
            <a:pPr lvl="1"/>
            <a:r>
              <a:rPr lang="en-US" dirty="0"/>
              <a:t>Healthy Soils for Sustainable Cotton Challenge</a:t>
            </a:r>
          </a:p>
          <a:p>
            <a:pPr lvl="2"/>
            <a:r>
              <a:rPr lang="en-US" sz="2400" dirty="0"/>
              <a:t>Soil Health Institute </a:t>
            </a:r>
            <a:r>
              <a:rPr lang="en-US" sz="2400" dirty="0" smtClean="0"/>
              <a:t>Website </a:t>
            </a:r>
            <a:r>
              <a:rPr lang="en-US" sz="2400" dirty="0" smtClean="0">
                <a:hlinkClick r:id="rId4"/>
              </a:rPr>
              <a:t>https://soilhealthinstitute.org/</a:t>
            </a:r>
            <a:endParaRPr lang="en-US" sz="2400" dirty="0" smtClean="0"/>
          </a:p>
          <a:p>
            <a:pPr lvl="1"/>
            <a:r>
              <a:rPr lang="en-US" dirty="0" smtClean="0"/>
              <a:t>PDF Copy </a:t>
            </a:r>
            <a:r>
              <a:rPr lang="en-US" dirty="0"/>
              <a:t>of Webcast </a:t>
            </a:r>
            <a:r>
              <a:rPr lang="en-US" dirty="0">
                <a:hlinkClick r:id="rId5"/>
              </a:rPr>
              <a:t>download </a:t>
            </a:r>
            <a:r>
              <a:rPr lang="en-US" dirty="0" smtClean="0">
                <a:hlinkClick r:id="rId5"/>
              </a:rPr>
              <a:t>here</a:t>
            </a:r>
            <a:endParaRPr lang="en-US" dirty="0"/>
          </a:p>
          <a:p>
            <a:pPr lvl="1"/>
            <a:r>
              <a:rPr lang="en-US" dirty="0"/>
              <a:t>​</a:t>
            </a:r>
            <a:r>
              <a:rPr lang="en-US" dirty="0" smtClean="0"/>
              <a:t>Twitter </a:t>
            </a:r>
            <a:r>
              <a:rPr lang="en-US" dirty="0">
                <a:hlinkClick r:id="rId6"/>
              </a:rPr>
              <a:t>@</a:t>
            </a:r>
            <a:r>
              <a:rPr lang="en-US" dirty="0" err="1">
                <a:hlinkClick r:id="rId6"/>
              </a:rPr>
              <a:t>soil_institute</a:t>
            </a:r>
            <a:endParaRPr lang="en-US" dirty="0"/>
          </a:p>
          <a:p>
            <a:pPr lvl="1"/>
            <a:endParaRPr lang="en-US" dirty="0"/>
          </a:p>
          <a:p>
            <a:pPr marL="0" indent="0">
              <a:buNone/>
            </a:pPr>
            <a:r>
              <a:rPr lang="en-US" dirty="0"/>
              <a:t>David Lamm</a:t>
            </a:r>
          </a:p>
          <a:p>
            <a:pPr marL="0" indent="0">
              <a:buNone/>
            </a:pPr>
            <a:r>
              <a:rPr lang="en-US" dirty="0"/>
              <a:t>SHI Healthy Soils for Sustainable Cotton</a:t>
            </a:r>
          </a:p>
          <a:p>
            <a:pPr marL="0" indent="0">
              <a:buNone/>
            </a:pPr>
            <a:r>
              <a:rPr lang="en-US" dirty="0"/>
              <a:t>Project Manager</a:t>
            </a:r>
          </a:p>
          <a:p>
            <a:pPr marL="0" indent="0">
              <a:buNone/>
            </a:pPr>
            <a:r>
              <a:rPr lang="en-US" dirty="0">
                <a:hlinkClick r:id="rId7"/>
              </a:rPr>
              <a:t>dlamm@soilhealthinstitute.org</a:t>
            </a:r>
            <a:endParaRPr lang="en-US" dirty="0"/>
          </a:p>
          <a:p>
            <a:pPr marL="0" indent="0">
              <a:buNone/>
            </a:pPr>
            <a:r>
              <a:rPr lang="en-US" dirty="0"/>
              <a:t>(336) 613-8322</a:t>
            </a:r>
          </a:p>
          <a:p>
            <a:pPr lvl="1"/>
            <a:endParaRPr lang="en-US" dirty="0"/>
          </a:p>
          <a:p>
            <a:pPr lvl="1"/>
            <a:endParaRPr lang="en-US" dirty="0"/>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1956743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5084" y="747175"/>
            <a:ext cx="4705943" cy="3303846"/>
          </a:xfrm>
          <a:noFill/>
        </p:spPr>
        <p:txBody>
          <a:bodyPr>
            <a:normAutofit/>
          </a:bodyPr>
          <a:lstStyle/>
          <a:p>
            <a:pPr algn="l"/>
            <a:r>
              <a:rPr lang="en-US" sz="3800" dirty="0"/>
              <a:t>Assessing &amp; Expanding Soil Health for Productivity, Economic, and Environmental Benefits</a:t>
            </a:r>
          </a:p>
        </p:txBody>
      </p:sp>
      <p:sp>
        <p:nvSpPr>
          <p:cNvPr id="7" name="Content Placeholder 3"/>
          <p:cNvSpPr>
            <a:spLocks noGrp="1"/>
          </p:cNvSpPr>
          <p:nvPr>
            <p:ph type="subTitle" idx="1"/>
          </p:nvPr>
        </p:nvSpPr>
        <p:spPr>
          <a:xfrm>
            <a:off x="190500" y="4202545"/>
            <a:ext cx="4990527" cy="2015375"/>
          </a:xfrm>
          <a:noFill/>
        </p:spPr>
        <p:txBody>
          <a:bodyPr>
            <a:normAutofit/>
          </a:bodyPr>
          <a:lstStyle/>
          <a:p>
            <a:pPr algn="r"/>
            <a:r>
              <a:rPr lang="en-US" sz="2000" u="sng" dirty="0"/>
              <a:t>Collaborators</a:t>
            </a:r>
            <a:r>
              <a:rPr lang="en-US" sz="2000" dirty="0"/>
              <a:t>: Soil Health Institute; Soil Health Partnership; The Nature Conservancy</a:t>
            </a:r>
          </a:p>
          <a:p>
            <a:pPr algn="r"/>
            <a:r>
              <a:rPr lang="en-US" sz="2000" u="sng" dirty="0"/>
              <a:t>SHI Objective</a:t>
            </a:r>
            <a:r>
              <a:rPr lang="en-US" sz="2000" dirty="0"/>
              <a:t>: Develop soil health measurements that relate soil health to yield, economic, and environmental outcomes</a:t>
            </a:r>
          </a:p>
        </p:txBody>
      </p:sp>
      <p:pic>
        <p:nvPicPr>
          <p:cNvPr id="4" name="Picture 3">
            <a:extLst>
              <a:ext uri="{FF2B5EF4-FFF2-40B4-BE49-F238E27FC236}">
                <a16:creationId xmlns:a16="http://schemas.microsoft.com/office/drawing/2014/main" xmlns="" id="{CBA68110-8F86-4668-94AF-61FC0400BA7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664708" y="10"/>
            <a:ext cx="3477006" cy="6857990"/>
          </a:xfrm>
          <a:prstGeom prst="rect">
            <a:avLst/>
          </a:prstGeom>
        </p:spPr>
      </p:pic>
    </p:spTree>
    <p:custDataLst>
      <p:tags r:id="rId1"/>
    </p:custDataLst>
    <p:extLst>
      <p:ext uri="{BB962C8B-B14F-4D97-AF65-F5344CB8AC3E}">
        <p14:creationId xmlns:p14="http://schemas.microsoft.com/office/powerpoint/2010/main" val="4011602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0205" y="1628778"/>
            <a:ext cx="5809692" cy="293516"/>
          </a:xfrm>
        </p:spPr>
        <p:txBody>
          <a:bodyPr>
            <a:noAutofit/>
          </a:bodyPr>
          <a:lstStyle/>
          <a:p>
            <a:pPr algn="l"/>
            <a:endParaRPr lang="en-US" sz="1890" dirty="0">
              <a:solidFill>
                <a:srgbClr val="AC7E48"/>
              </a:solidFill>
            </a:endParaRPr>
          </a:p>
        </p:txBody>
      </p:sp>
      <p:sp>
        <p:nvSpPr>
          <p:cNvPr id="7" name="Content Placeholder 3"/>
          <p:cNvSpPr>
            <a:spLocks noGrp="1"/>
          </p:cNvSpPr>
          <p:nvPr>
            <p:ph type="subTitle" idx="1"/>
          </p:nvPr>
        </p:nvSpPr>
        <p:spPr>
          <a:xfrm>
            <a:off x="1226039" y="722193"/>
            <a:ext cx="7645400" cy="906585"/>
          </a:xfrm>
        </p:spPr>
        <p:txBody>
          <a:bodyPr>
            <a:noAutofit/>
          </a:bodyPr>
          <a:lstStyle/>
          <a:p>
            <a:pPr algn="l"/>
            <a:r>
              <a:rPr lang="en-US" sz="2800" dirty="0">
                <a:solidFill>
                  <a:srgbClr val="BF955B"/>
                </a:solidFill>
              </a:rPr>
              <a:t>Evaluate soil health indicators on long-term agricultural research sites </a:t>
            </a:r>
          </a:p>
          <a:p>
            <a:pPr marL="231452" indent="-231452" algn="l">
              <a:buFont typeface="Arial" panose="020B0604020202020204" pitchFamily="34" charset="0"/>
              <a:buChar char="•"/>
            </a:pPr>
            <a:endParaRPr lang="en-US" sz="1620" dirty="0">
              <a:solidFill>
                <a:schemeClr val="bg1"/>
              </a:solidFill>
            </a:endParaRPr>
          </a:p>
          <a:p>
            <a:pPr algn="l"/>
            <a:endParaRPr lang="en-US" sz="1620" dirty="0">
              <a:solidFill>
                <a:schemeClr val="bg1"/>
              </a:solidFill>
            </a:endParaRPr>
          </a:p>
          <a:p>
            <a:pPr marL="257169" indent="-257169" algn="l">
              <a:buFont typeface="Arial" panose="020B0604020202020204" pitchFamily="34" charset="0"/>
              <a:buChar char="•"/>
            </a:pPr>
            <a:endParaRPr lang="en-US" sz="1620" dirty="0">
              <a:solidFill>
                <a:schemeClr val="bg1"/>
              </a:solidFill>
            </a:endParaRPr>
          </a:p>
          <a:p>
            <a:pPr algn="l"/>
            <a:endParaRPr lang="en-US" sz="1620" u="sng" dirty="0">
              <a:solidFill>
                <a:schemeClr val="bg2"/>
              </a:solidFill>
              <a:latin typeface="Calibri" panose="020F0502020204030204" pitchFamily="34" charset="0"/>
              <a:ea typeface="Calibri" panose="020F0502020204030204" pitchFamily="34" charset="0"/>
            </a:endParaRPr>
          </a:p>
          <a:p>
            <a:pPr algn="l"/>
            <a:endParaRPr lang="en-US" sz="1620" dirty="0"/>
          </a:p>
          <a:p>
            <a:pPr algn="l"/>
            <a:endParaRPr lang="en-US" sz="1890" dirty="0"/>
          </a:p>
        </p:txBody>
      </p:sp>
      <p:pic>
        <p:nvPicPr>
          <p:cNvPr id="5" name="Picture 4">
            <a:extLst>
              <a:ext uri="{FF2B5EF4-FFF2-40B4-BE49-F238E27FC236}">
                <a16:creationId xmlns:a16="http://schemas.microsoft.com/office/drawing/2014/main" xmlns="" id="{FCC53A0D-72F2-47D8-AC79-F903A9148D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1250" y="2135724"/>
            <a:ext cx="4083328" cy="3064130"/>
          </a:xfrm>
          <a:prstGeom prst="rect">
            <a:avLst/>
          </a:prstGeom>
          <a:ln w="28575">
            <a:solidFill>
              <a:schemeClr val="tx1"/>
            </a:solidFill>
          </a:ln>
        </p:spPr>
      </p:pic>
      <p:sp>
        <p:nvSpPr>
          <p:cNvPr id="3" name="TextBox 2">
            <a:extLst>
              <a:ext uri="{FF2B5EF4-FFF2-40B4-BE49-F238E27FC236}">
                <a16:creationId xmlns:a16="http://schemas.microsoft.com/office/drawing/2014/main" xmlns="" id="{5DC0D33D-C7BC-4957-99DB-27216EFDF873}"/>
              </a:ext>
            </a:extLst>
          </p:cNvPr>
          <p:cNvSpPr txBox="1"/>
          <p:nvPr/>
        </p:nvSpPr>
        <p:spPr>
          <a:xfrm>
            <a:off x="508417" y="2135724"/>
            <a:ext cx="3912787" cy="3108543"/>
          </a:xfrm>
          <a:prstGeom prst="rect">
            <a:avLst/>
          </a:prstGeom>
          <a:noFill/>
        </p:spPr>
        <p:txBody>
          <a:bodyPr wrap="square" rtlCol="0">
            <a:spAutoFit/>
          </a:bodyPr>
          <a:lstStyle/>
          <a:p>
            <a:pPr marL="342900" indent="-342900">
              <a:buFontTx/>
              <a:buChar char="-"/>
            </a:pPr>
            <a:r>
              <a:rPr lang="en-US" sz="2800" dirty="0"/>
              <a:t>Identified 31 SH indicators</a:t>
            </a:r>
          </a:p>
          <a:p>
            <a:pPr marL="342900" indent="-342900">
              <a:buFontTx/>
              <a:buChar char="-"/>
            </a:pPr>
            <a:r>
              <a:rPr lang="en-US" sz="2800" dirty="0"/>
              <a:t>3 Programs to evaluate</a:t>
            </a:r>
          </a:p>
          <a:p>
            <a:pPr marL="342900" indent="-342900">
              <a:buFontTx/>
              <a:buChar char="-"/>
            </a:pPr>
            <a:r>
              <a:rPr lang="en-US" sz="2800" dirty="0"/>
              <a:t>Blue Ribbon Panel identified methods for all 31</a:t>
            </a:r>
          </a:p>
          <a:p>
            <a:pPr marL="342900" indent="-342900">
              <a:buFontTx/>
              <a:buChar char="-"/>
            </a:pPr>
            <a:r>
              <a:rPr lang="en-US" sz="2800" dirty="0"/>
              <a:t>120 long term sites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21038750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07328" y="636502"/>
            <a:ext cx="6477000" cy="434839"/>
          </a:xfrm>
        </p:spPr>
        <p:txBody>
          <a:bodyPr>
            <a:noAutofit/>
          </a:bodyPr>
          <a:lstStyle/>
          <a:p>
            <a:pPr algn="l"/>
            <a:r>
              <a:rPr lang="en-US" sz="3600" dirty="0"/>
              <a:t>Soil Health and Human Health</a:t>
            </a:r>
          </a:p>
        </p:txBody>
      </p:sp>
      <p:pic>
        <p:nvPicPr>
          <p:cNvPr id="7" name="Picture 6">
            <a:extLst>
              <a:ext uri="{FF2B5EF4-FFF2-40B4-BE49-F238E27FC236}">
                <a16:creationId xmlns:a16="http://schemas.microsoft.com/office/drawing/2014/main" xmlns="" id="{449E89CC-CDD9-4B4D-8BCD-1B5BCB5922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95928" y="3336799"/>
            <a:ext cx="5142735" cy="2466838"/>
          </a:xfrm>
          <a:prstGeom prst="rect">
            <a:avLst/>
          </a:prstGeom>
          <a:ln w="31750">
            <a:solidFill>
              <a:schemeClr val="tx1"/>
            </a:solidFill>
          </a:ln>
        </p:spPr>
      </p:pic>
      <p:pic>
        <p:nvPicPr>
          <p:cNvPr id="8" name="Picture 7">
            <a:extLst>
              <a:ext uri="{FF2B5EF4-FFF2-40B4-BE49-F238E27FC236}">
                <a16:creationId xmlns:a16="http://schemas.microsoft.com/office/drawing/2014/main" xmlns="" id="{573AFDC2-8874-4FD8-B5CD-2F811EAFC0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26198" y="2612502"/>
            <a:ext cx="4366847" cy="3275135"/>
          </a:xfrm>
          <a:prstGeom prst="rect">
            <a:avLst/>
          </a:prstGeom>
          <a:ln w="31750">
            <a:solidFill>
              <a:schemeClr val="tx1"/>
            </a:solidFill>
          </a:ln>
        </p:spPr>
      </p:pic>
      <p:pic>
        <p:nvPicPr>
          <p:cNvPr id="5" name="Picture 4">
            <a:extLst>
              <a:ext uri="{FF2B5EF4-FFF2-40B4-BE49-F238E27FC236}">
                <a16:creationId xmlns:a16="http://schemas.microsoft.com/office/drawing/2014/main" xmlns="" id="{9C423B26-61DD-4CEA-B547-4B726E7EC09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79669" y="1298788"/>
            <a:ext cx="6195536" cy="2057752"/>
          </a:xfrm>
          <a:prstGeom prst="rect">
            <a:avLst/>
          </a:prstGeom>
          <a:ln w="31750">
            <a:solidFill>
              <a:schemeClr val="tx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3935913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7291" y="704698"/>
            <a:ext cx="8606951" cy="434839"/>
          </a:xfrm>
        </p:spPr>
        <p:txBody>
          <a:bodyPr>
            <a:noAutofit/>
          </a:bodyPr>
          <a:lstStyle/>
          <a:p>
            <a:r>
              <a:rPr lang="en-US" sz="3200" dirty="0">
                <a:solidFill>
                  <a:srgbClr val="C09B64"/>
                </a:solidFill>
                <a:latin typeface="Segoe UI" panose="020B0502040204020203" pitchFamily="34" charset="0"/>
                <a:cs typeface="Segoe UI" panose="020B0502040204020203" pitchFamily="34" charset="0"/>
              </a:rPr>
              <a:t>Soil Health Documentary “Living Soil”</a:t>
            </a:r>
          </a:p>
        </p:txBody>
      </p:sp>
      <p:pic>
        <p:nvPicPr>
          <p:cNvPr id="11" name="Picture 10">
            <a:extLst>
              <a:ext uri="{FF2B5EF4-FFF2-40B4-BE49-F238E27FC236}">
                <a16:creationId xmlns:a16="http://schemas.microsoft.com/office/drawing/2014/main" xmlns="" id="{DBB37540-12C6-447E-8465-66C4CA19EB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72" t="1315" r="920" b="807"/>
          <a:stretch/>
        </p:blipFill>
        <p:spPr>
          <a:xfrm>
            <a:off x="963827" y="1491049"/>
            <a:ext cx="7158681" cy="4003589"/>
          </a:xfrm>
          <a:prstGeom prst="rect">
            <a:avLst/>
          </a:prstGeom>
          <a:ln w="31750">
            <a:solidFill>
              <a:schemeClr val="tx1"/>
            </a:solidFill>
          </a:ln>
        </p:spPr>
      </p:pic>
      <p:sp>
        <p:nvSpPr>
          <p:cNvPr id="3" name="Rectangle 2">
            <a:extLst>
              <a:ext uri="{FF2B5EF4-FFF2-40B4-BE49-F238E27FC236}">
                <a16:creationId xmlns:a16="http://schemas.microsoft.com/office/drawing/2014/main" xmlns="" id="{84A1ED25-D42B-4435-98F2-5B6D4FD3735D}"/>
              </a:ext>
            </a:extLst>
          </p:cNvPr>
          <p:cNvSpPr/>
          <p:nvPr/>
        </p:nvSpPr>
        <p:spPr>
          <a:xfrm>
            <a:off x="895866" y="5638801"/>
            <a:ext cx="4356834" cy="369332"/>
          </a:xfrm>
          <a:prstGeom prst="rect">
            <a:avLst/>
          </a:prstGeom>
        </p:spPr>
        <p:txBody>
          <a:bodyPr wrap="none">
            <a:spAutoFit/>
          </a:bodyPr>
          <a:lstStyle/>
          <a:p>
            <a:r>
              <a:rPr lang="en-US" u="sng" dirty="0">
                <a:solidFill>
                  <a:srgbClr val="0000FF"/>
                </a:solidFill>
                <a:latin typeface="Calibri" panose="020F0502020204030204" pitchFamily="34" charset="0"/>
                <a:ea typeface="Calibri" panose="020F0502020204030204" pitchFamily="34" charset="0"/>
                <a:hlinkClick r:id="rId5"/>
              </a:rPr>
              <a:t>https://vimeo.com/294093065/65b2bb191a</a:t>
            </a:r>
            <a:endParaRPr lang="en-US"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329" y="6120719"/>
            <a:ext cx="1707912" cy="467368"/>
          </a:xfrm>
          <a:prstGeom prst="rect">
            <a:avLst/>
          </a:prstGeom>
          <a:solidFill>
            <a:schemeClr val="bg1"/>
          </a:solidFill>
        </p:spPr>
      </p:pic>
    </p:spTree>
    <p:custDataLst>
      <p:tags r:id="rId1"/>
    </p:custDataLst>
    <p:extLst>
      <p:ext uri="{BB962C8B-B14F-4D97-AF65-F5344CB8AC3E}">
        <p14:creationId xmlns:p14="http://schemas.microsoft.com/office/powerpoint/2010/main" val="39177409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8"/>
  <p:tag name="ARTICULATE_REFERENCE_ID" val="16a5c61f-da20-4c60-908c-9f5272250e06"/>
  <p:tag name="ARTICULATE_PRESENTER_VERSION" val="8"/>
  <p:tag name="ARTICULATE_REFERENCE_COUNT" val="0"/>
  <p:tag name="ARTICULATE_PLAYER_GLOSSARY_XML" val="&lt;?xml version=&quot;1.0&quot; encoding=&quot;utf-16&quot;?&gt;&lt;glossary xmlns:xsi=&quot;http://www.w3.org/2001/XMLSchema-instance&quot; xmlns:xsd=&quot;http://www.w3.org/2001/XMLSchema&quot;&gt;&lt;terms /&gt;&lt;/glossary&gt;"/>
  <p:tag name="ARTICULATE_DESIGN_ID_OFFICE THEME" val="68NqB43uAC2"/>
  <p:tag name="TAG_BACKING_FORM_KEY" val="2100010-c:\users\owner.000\desktop\pmn webcasts\cotton\david lamm\david lamm - healthy soils.pptx"/>
  <p:tag name="ARTICULATE_PROJECT_OPEN" val="1"/>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UDIO_ID" val="1563"/>
  <p:tag name="ORIGINAL_AUDIO_FILEPATH" val="C:\Users\444\Desktop\PMN Webcasts\Articulate 360\David Lamm\David Lamm Audio FINAL\Slide 9.mp3"/>
  <p:tag name="ELAPSEDTIME" val="18.532"/>
  <p:tag name="ARTICULATE_TITLE_TAG" val="Soil Health Documentary “Living Soil”"/>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1"/>
</p:tagLst>
</file>

<file path=ppt/tags/tag11.xml><?xml version="1.0" encoding="utf-8"?>
<p:tagLst xmlns:a="http://schemas.openxmlformats.org/drawingml/2006/main" xmlns:r="http://schemas.openxmlformats.org/officeDocument/2006/relationships" xmlns:p="http://schemas.openxmlformats.org/presentationml/2006/main">
  <p:tag name="AUDIO_ID" val="1380"/>
  <p:tag name="ORIGINAL_AUDIO_FILEPATH" val="C:\Users\444\Desktop\PMN Webcasts\Articulate 360\David Lamm\David Lamm Audio FINAL\Slide 10.mp3"/>
  <p:tag name="ELAPSEDTIME" val="51.432"/>
  <p:tag name="ARTICULATE_TITLE_TAG" val="Wrangler"/>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12.xml><?xml version="1.0" encoding="utf-8"?>
<p:tagLst xmlns:a="http://schemas.openxmlformats.org/drawingml/2006/main" xmlns:r="http://schemas.openxmlformats.org/officeDocument/2006/relationships" xmlns:p="http://schemas.openxmlformats.org/presentationml/2006/main">
  <p:tag name="AUDIO_ID" val="911"/>
  <p:tag name="ORIGINAL_AUDIO_FILEPATH" val="C:\Users\444\Desktop\PMN Webcasts\Articulate 360\David Lamm\David Lamm Audio FINAL\Slide 11.mp3"/>
  <p:tag name="ELAPSEDTIME" val="18.382"/>
  <p:tag name="ARTICULATE_TITLE_TAG" val="Pathways to Progress"/>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Lst>
</file>

<file path=ppt/tags/tag13.xml><?xml version="1.0" encoding="utf-8"?>
<p:tagLst xmlns:a="http://schemas.openxmlformats.org/drawingml/2006/main" xmlns:r="http://schemas.openxmlformats.org/officeDocument/2006/relationships" xmlns:p="http://schemas.openxmlformats.org/presentationml/2006/main">
  <p:tag name="AUDIO_ID" val="1379"/>
  <p:tag name="ORIGINAL_AUDIO_FILEPATH" val="C:\Users\444\Desktop\PMN Webcasts\Articulate 360\David Lamm\David Lamm Audio FINAL\Slide 12.mp3"/>
  <p:tag name="ELAPSEDTIME" val="19.432"/>
  <p:tag name="ARTICULATE_TITLE_TAG" val="Key Performance Indicators (1)"/>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AUDIO_ID" val="538"/>
  <p:tag name="ORIGINAL_AUDIO_FILEPATH" val="C:\Users\444\Desktop\PMN Webcasts\Articulate 360\David Lamm\David Lamm Audio FINAL\Slide 13.mp3"/>
  <p:tag name="ELAPSEDTIME" val="19.372"/>
  <p:tag name="ARTICULATE_TITLE_TAG" val="Cotton Sourcing With Purpose"/>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Lst>
</file>

<file path=ppt/tags/tag15.xml><?xml version="1.0" encoding="utf-8"?>
<p:tagLst xmlns:a="http://schemas.openxmlformats.org/drawingml/2006/main" xmlns:r="http://schemas.openxmlformats.org/officeDocument/2006/relationships" xmlns:p="http://schemas.openxmlformats.org/presentationml/2006/main">
  <p:tag name="AUDIO_ID" val="276"/>
  <p:tag name="ORIGINAL_AUDIO_FILEPATH" val="C:\Users\444\Desktop\PMN Webcasts\Articulate 360\David Lamm\David Lamm Audio FINAL\Slide 14.mp3"/>
  <p:tag name="ELAPSEDTIME" val="10.352"/>
  <p:tag name="ARTICULATE_TITLE_TAG" val="Sustainability Goals and US Cotton Trust Protocol"/>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Lst>
</file>

<file path=ppt/tags/tag16.xml><?xml version="1.0" encoding="utf-8"?>
<p:tagLst xmlns:a="http://schemas.openxmlformats.org/drawingml/2006/main" xmlns:r="http://schemas.openxmlformats.org/officeDocument/2006/relationships" xmlns:p="http://schemas.openxmlformats.org/presentationml/2006/main">
  <p:tag name="AUDIO_ID" val="1392"/>
  <p:tag name="ORIGINAL_AUDIO_FILEPATH" val="C:\Users\444\Desktop\PMN Webcasts\Articulate 360\David Lamm\David Lamm Audio FINAL\Slide 15.mp3"/>
  <p:tag name="ELAPSEDTIME" val="18.622"/>
  <p:tag name="ARTICULATE_TITLE_TAG" val="What Are Soils Made of?"/>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Lst>
</file>

<file path=ppt/tags/tag17.xml><?xml version="1.0" encoding="utf-8"?>
<p:tagLst xmlns:a="http://schemas.openxmlformats.org/drawingml/2006/main" xmlns:r="http://schemas.openxmlformats.org/officeDocument/2006/relationships" xmlns:p="http://schemas.openxmlformats.org/presentationml/2006/main">
  <p:tag name="AUDIO_ID" val="1393"/>
  <p:tag name="ORIGINAL_AUDIO_FILEPATH" val="C:\Users\444\Desktop\PMN Webcasts\Articulate 360\David Lamm\David Lamm Audio FINAL\Slide 16.mp3"/>
  <p:tag name="ELAPSEDTIME" val="45.472"/>
  <p:tag name="ARTICULATE_TITLE_TAG" val="Ideal Soil Composition "/>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6"/>
</p:tagLst>
</file>

<file path=ppt/tags/tag18.xml><?xml version="1.0" encoding="utf-8"?>
<p:tagLst xmlns:a="http://schemas.openxmlformats.org/drawingml/2006/main" xmlns:r="http://schemas.openxmlformats.org/officeDocument/2006/relationships" xmlns:p="http://schemas.openxmlformats.org/presentationml/2006/main">
  <p:tag name="DUPLICATEID" val="7a11fd51cfcd4085a18f35eeac93cad1"/>
</p:tagLst>
</file>

<file path=ppt/tags/tag19.xml><?xml version="1.0" encoding="utf-8"?>
<p:tagLst xmlns:a="http://schemas.openxmlformats.org/drawingml/2006/main" xmlns:r="http://schemas.openxmlformats.org/officeDocument/2006/relationships" xmlns:p="http://schemas.openxmlformats.org/presentationml/2006/main">
  <p:tag name="AUDIO_ID" val="1394"/>
  <p:tag name="ORIGINAL_AUDIO_FILEPATH" val="C:\Users\444\Desktop\PMN Webcasts\Articulate 360\David Lamm\David Lamm Audio FINAL\Slide 17.mp3"/>
  <p:tag name="ELAPSEDTIME" val="31.012"/>
  <p:tag name="ARTICULATE_TITLE_TAG" val="Pore Space - Conventional Tillage"/>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Lst>
</file>

<file path=ppt/tags/tag2.xml><?xml version="1.0" encoding="utf-8"?>
<p:tagLst xmlns:a="http://schemas.openxmlformats.org/drawingml/2006/main" xmlns:r="http://schemas.openxmlformats.org/officeDocument/2006/relationships" xmlns:p="http://schemas.openxmlformats.org/presentationml/2006/main">
  <p:tag name="AUDIO_ID" val="260"/>
  <p:tag name="ORIGINAL_AUDIO_FILEPATH" val="C:\Users\444\Desktop\PMN Webcasts\Articulate 360\David Lamm\David Lamm Audio FINAL\Slide 1.mp3"/>
  <p:tag name="ELAPSEDTIME" val="12.552"/>
  <p:tag name="ARTICULATE_TITLE_TAG" val="Introduction"/>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UDIO_ID" val="1395"/>
  <p:tag name="ORIGINAL_AUDIO_FILEPATH" val="C:\Users\444\Desktop\PMN Webcasts\Articulate 360\David Lamm\David Lamm Audio FINAL\Slide 18.mp3"/>
  <p:tag name="ELAPSEDTIME" val="26.952"/>
  <p:tag name="ARTICULATE_TITLE_TAG" val="Pore Space - No-till With a Cover Crop"/>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Lst>
</file>

<file path=ppt/tags/tag21.xml><?xml version="1.0" encoding="utf-8"?>
<p:tagLst xmlns:a="http://schemas.openxmlformats.org/drawingml/2006/main" xmlns:r="http://schemas.openxmlformats.org/officeDocument/2006/relationships" xmlns:p="http://schemas.openxmlformats.org/presentationml/2006/main">
  <p:tag name="AUDIO_ID" val="1396"/>
  <p:tag name="ORIGINAL_AUDIO_FILEPATH" val="C:\Users\444\Desktop\PMN Webcasts\Articulate 360\David Lamm\David Lamm Audio FINAL\Slide 19.mp3"/>
  <p:tag name="ELAPSEDTIME" val="53.922"/>
  <p:tag name="ARTICULATE_TITLE_TAG" val="Soil Health"/>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AUDIO_ID" val="1397"/>
  <p:tag name="ORIGINAL_AUDIO_FILEPATH" val="C:\Users\444\Desktop\PMN Webcasts\Articulate 360\David Lamm\David Lamm Audio FINAL\Slide 20.mp3"/>
  <p:tag name="ELAPSEDTIME" val="124.872"/>
  <p:tag name="ARTICULATE_TITLE_TAG" val="Soil Health Functions"/>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23.xml><?xml version="1.0" encoding="utf-8"?>
<p:tagLst xmlns:a="http://schemas.openxmlformats.org/drawingml/2006/main" xmlns:r="http://schemas.openxmlformats.org/officeDocument/2006/relationships" xmlns:p="http://schemas.openxmlformats.org/presentationml/2006/main">
  <p:tag name="AUDIO_ID" val="334"/>
  <p:tag name="ORIGINAL_AUDIO_FILEPATH" val="C:\Users\444\Desktop\PMN Webcasts\Articulate 360\David Lamm\David Lamm Audio FINAL\Slide 21.mp3"/>
  <p:tag name="ELAPSEDTIME" val="37.682"/>
  <p:tag name="ARTICULATE_TITLE_TAG" val="Soil Is Habitat"/>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Lst>
</file>

<file path=ppt/tags/tag24.xml><?xml version="1.0" encoding="utf-8"?>
<p:tagLst xmlns:a="http://schemas.openxmlformats.org/drawingml/2006/main" xmlns:r="http://schemas.openxmlformats.org/officeDocument/2006/relationships" xmlns:p="http://schemas.openxmlformats.org/presentationml/2006/main">
  <p:tag name="AUDIO_ID" val="341"/>
  <p:tag name="ORIGINAL_AUDIO_FILEPATH" val="C:\Users\444\Desktop\PMN Webcasts\Articulate 360\David Lamm\David Lamm Audio FINAL\Slide 22.mp3"/>
  <p:tag name="ELAPSEDTIME" val="51.952"/>
  <p:tag name="ARTICULATE_TITLE_TAG" val="The Soil Food Web"/>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AUDIO_ID" val="504"/>
  <p:tag name="ORIGINAL_AUDIO_FILEPATH" val="C:\Users\444\Desktop\PMN Webcasts\Articulate 360\David Lamm\David Lamm Audio FINAL\Slide 23.mp3"/>
  <p:tag name="ELAPSEDTIME" val="46.632"/>
  <p:tag name="ARTICULATE_TITLE_TAG" val="Historic Loss of Soil Carbon"/>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6"/>
</p:tagLst>
</file>

<file path=ppt/tags/tag26.xml><?xml version="1.0" encoding="utf-8"?>
<p:tagLst xmlns:a="http://schemas.openxmlformats.org/drawingml/2006/main" xmlns:r="http://schemas.openxmlformats.org/officeDocument/2006/relationships" xmlns:p="http://schemas.openxmlformats.org/presentationml/2006/main">
  <p:tag name="AUDIO_ID" val="302"/>
  <p:tag name="ORIGINAL_AUDIO_FILEPATH" val="C:\Users\444\Desktop\PMN Webcasts\Articulate 360\David Lamm\David Lamm Audio FINAL\Slide 24.mp3"/>
  <p:tag name="ELAPSEDTIME" val="81.732"/>
  <p:tag name="ARTICULATE_TITLE_TAG" val="Downward Spiral of Soil Degradation in Annual Systems"/>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Lst>
</file>

<file path=ppt/tags/tag27.xml><?xml version="1.0" encoding="utf-8"?>
<p:tagLst xmlns:a="http://schemas.openxmlformats.org/drawingml/2006/main" xmlns:r="http://schemas.openxmlformats.org/officeDocument/2006/relationships" xmlns:p="http://schemas.openxmlformats.org/presentationml/2006/main">
  <p:tag name="AUDIO_ID" val="1382"/>
  <p:tag name="ARTICULATE_TITLE_TAG" val="Runoff From Two Different Cropland Managements"/>
  <p:tag name="ORIGINAL_AUDIO_FILEPATH" val="C:\Users\444\Desktop\PMN Webcasts\Articulate 360\David Lamm\David Lamm Audio NEW\Slide 25.mp3"/>
  <p:tag name="ELAPSEDTIME" val="35.97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13"/>
</p:tagLst>
</file>

<file path=ppt/tags/tag28.xml><?xml version="1.0" encoding="utf-8"?>
<p:tagLst xmlns:a="http://schemas.openxmlformats.org/drawingml/2006/main" xmlns:r="http://schemas.openxmlformats.org/officeDocument/2006/relationships" xmlns:p="http://schemas.openxmlformats.org/presentationml/2006/main">
  <p:tag name="AUDIO_ID" val="448"/>
  <p:tag name="ORIGINAL_AUDIO_FILEPATH" val="C:\Users\444\Desktop\PMN Webcasts\Articulate 360\David Lamm\David Lamm Audio FINAL\Slide 26.mp3"/>
  <p:tag name="ELAPSEDTIME" val="28.322"/>
  <p:tag name="ARTICULATE_TITLE_TAG" val="Soil Health Principles"/>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CHILD_ITEM_TEXT1" val="Minimize Disturbance"/>
  <p:tag name="CHILD_ITEM_TEXT2" val="Maximize Soil Cover"/>
  <p:tag name="CHILD_ITEM_TEXT3" val="Maximize Biodiversity"/>
  <p:tag name="CHILD_ITEM_TEXT4" val="Maximize Presence of Living Roots"/>
</p:tagLst>
</file>

<file path=ppt/tags/tag3.xml><?xml version="1.0" encoding="utf-8"?>
<p:tagLst xmlns:a="http://schemas.openxmlformats.org/drawingml/2006/main" xmlns:r="http://schemas.openxmlformats.org/officeDocument/2006/relationships" xmlns:p="http://schemas.openxmlformats.org/presentationml/2006/main">
  <p:tag name="AUDIO_ID" val="258"/>
  <p:tag name="ORIGINAL_AUDIO_FILEPATH" val="C:\Users\444\Desktop\PMN Webcasts\Articulate 360\David Lamm\David Lamm Audio FINAL\Slide 2.mp3"/>
  <p:tag name="ELAPSEDTIME" val="26.272"/>
  <p:tag name="ARTICULATE_TITLE_TAG" val="Objectives"/>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30.xml><?xml version="1.0" encoding="utf-8"?>
<p:tagLst xmlns:a="http://schemas.openxmlformats.org/drawingml/2006/main" xmlns:r="http://schemas.openxmlformats.org/officeDocument/2006/relationships" xmlns:p="http://schemas.openxmlformats.org/presentationml/2006/main">
  <p:tag name="AUDIO_ID" val="519"/>
  <p:tag name="ORIGINAL_AUDIO_FILEPATH" val="C:\Users\444\Desktop\PMN Webcasts\Articulate 360\David Lamm\David Lamm Audio FINAL\Slide 27.mp3"/>
  <p:tag name="ELAPSEDTIME" val="20.552"/>
  <p:tag name="ARTICULATE_TITLE_TAG" val="Soil Health Principles to Support High Functioning Soils"/>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CHILD_ITEM_TEXT1" val="Protect habitat (aggregates and organic matter)"/>
  <p:tag name="CHILD_ITEM_TEXT2" val="Feed diverse, continuous inputs (C sources, energy)"/>
  <p:tag name="CHILD_ITEM_TEXT3" val="Maximize living roots"/>
  <p:tag name="CHILD_ITEM_TEXT4" val="Minimize disturbance"/>
  <p:tag name="CHILD_ITEM_TEXT5" val="Maximize cover"/>
  <p:tag name="CHILD_ITEM_TEXT6" val="Maximize diversity"/>
</p:tagLst>
</file>

<file path=ppt/tags/tag32.xml><?xml version="1.0" encoding="utf-8"?>
<p:tagLst xmlns:a="http://schemas.openxmlformats.org/drawingml/2006/main" xmlns:r="http://schemas.openxmlformats.org/officeDocument/2006/relationships" xmlns:p="http://schemas.openxmlformats.org/presentationml/2006/main">
  <p:tag name="AUDIO_ID" val="516"/>
  <p:tag name="ARTICULATE_TITLE_TAG" val="The Fence Row Effect"/>
  <p:tag name="ORIGINAL_AUDIO_FILEPATH" val="C:\Users\444\Desktop\PMN Webcasts\Articulate 360\David Lamm\David Lamm Audio NEW\Slide 28.mp3"/>
  <p:tag name="ELAPSEDTIME" val="49.85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 name="TIMELINE" val="12.94"/>
</p:tagLst>
</file>

<file path=ppt/tags/tag33.xml><?xml version="1.0" encoding="utf-8"?>
<p:tagLst xmlns:a="http://schemas.openxmlformats.org/drawingml/2006/main" xmlns:r="http://schemas.openxmlformats.org/officeDocument/2006/relationships" xmlns:p="http://schemas.openxmlformats.org/presentationml/2006/main">
  <p:tag name="AUDIO_ID" val="515"/>
  <p:tag name="ARTICULATE_TITLE_TAG" val="Principles at Work"/>
  <p:tag name="ORIGINAL_AUDIO_FILEPATH" val="C:\Users\444\Desktop\PMN Webcasts\Articulate 360\David Lamm\David Lamm Audio NEW\Slide 29.mp3"/>
  <p:tag name="ELAPSEDTIME" val="34.67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AUDIO_ID" val="1388"/>
  <p:tag name="ARTICULATE_TITLE_TAG" val="Soil Health Principles &amp; Soil Function (1)"/>
  <p:tag name="ORIGINAL_AUDIO_FILEPATH" val="C:\Users\444\Desktop\PMN Webcasts\Articulate 360\David Lamm\David Lamm Audio NEW\Slide 30.mp3"/>
  <p:tag name="ELAPSEDTIME" val="35.82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4"/>
</p:tagLst>
</file>

<file path=ppt/tags/tag35.xml><?xml version="1.0" encoding="utf-8"?>
<p:tagLst xmlns:a="http://schemas.openxmlformats.org/drawingml/2006/main" xmlns:r="http://schemas.openxmlformats.org/officeDocument/2006/relationships" xmlns:p="http://schemas.openxmlformats.org/presentationml/2006/main">
  <p:tag name="AUDIO_ID" val="1389"/>
  <p:tag name="ARTICULATE_TITLE_TAG" val="Minimize Disturbance"/>
  <p:tag name="ORIGINAL_AUDIO_FILEPATH" val="C:\Users\444\Desktop\PMN Webcasts\Articulate 360\David Lamm\David Lamm Audio NEW\Slide 31.mp3"/>
  <p:tag name="ELAPSEDTIME" val="64.82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36.xml><?xml version="1.0" encoding="utf-8"?>
<p:tagLst xmlns:a="http://schemas.openxmlformats.org/drawingml/2006/main" xmlns:r="http://schemas.openxmlformats.org/officeDocument/2006/relationships" xmlns:p="http://schemas.openxmlformats.org/presentationml/2006/main">
  <p:tag name="AUDIO_ID" val="417"/>
  <p:tag name="ARTICULATE_TITLE_TAG" val="Manage More by Disturbing Soil Less"/>
  <p:tag name="ORIGINAL_AUDIO_FILEPATH" val="C:\Users\444\Desktop\PMN Webcasts\Articulate 360\David Lamm\David Lamm Audio NEW\Slide 32.mp3"/>
  <p:tag name="ELAPSEDTIME" val="22.67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4"/>
</p:tagLst>
</file>

<file path=ppt/tags/tag37.xml><?xml version="1.0" encoding="utf-8"?>
<p:tagLst xmlns:a="http://schemas.openxmlformats.org/drawingml/2006/main" xmlns:r="http://schemas.openxmlformats.org/officeDocument/2006/relationships" xmlns:p="http://schemas.openxmlformats.org/presentationml/2006/main">
  <p:tag name="AUDIO_ID" val="426"/>
  <p:tag name="ARTICULATE_TITLE_TAG" val="Spring Time Temps"/>
  <p:tag name="ORIGINAL_AUDIO_FILEPATH" val="C:\Users\444\Desktop\PMN Webcasts\Articulate 360\David Lamm\David Lamm Audio NEW\Slide 33.mp3"/>
  <p:tag name="ELAPSEDTIME" val="56.87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4"/>
</p:tagLst>
</file>

<file path=ppt/tags/tag38.xml><?xml version="1.0" encoding="utf-8"?>
<p:tagLst xmlns:a="http://schemas.openxmlformats.org/drawingml/2006/main" xmlns:r="http://schemas.openxmlformats.org/officeDocument/2006/relationships" xmlns:p="http://schemas.openxmlformats.org/presentationml/2006/main">
  <p:tag name="AUDIO_ID" val="425"/>
  <p:tag name="ARTICULATE_TITLE_TAG" val="Summer Temps"/>
  <p:tag name="ORIGINAL_AUDIO_FILEPATH" val="C:\Users\444\Desktop\PMN Webcasts\Articulate 360\David Lamm\David Lamm Audio NEW\Slide 34.mp3"/>
  <p:tag name="ELAPSEDTIME" val="24.97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39.xml><?xml version="1.0" encoding="utf-8"?>
<p:tagLst xmlns:a="http://schemas.openxmlformats.org/drawingml/2006/main" xmlns:r="http://schemas.openxmlformats.org/officeDocument/2006/relationships" xmlns:p="http://schemas.openxmlformats.org/presentationml/2006/main">
  <p:tag name="AUDIO_ID" val="526"/>
  <p:tag name="ARTICULATE_TITLE_TAG" val="Soil Temperatures "/>
  <p:tag name="ARTICULATE_LOCK_SLIDE" val="0"/>
  <p:tag name="ORIGINAL_AUDIO_FILEPATH" val="C:\Users\444\Desktop\PMN Webcasts\Articulate 360\David Lamm\David Lamm Audio NEW\Slide 35.mp3"/>
  <p:tag name="ELAPSEDTIME" val="84.542"/>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Lst>
</file>

<file path=ppt/tags/tag4.xml><?xml version="1.0" encoding="utf-8"?>
<p:tagLst xmlns:a="http://schemas.openxmlformats.org/drawingml/2006/main" xmlns:r="http://schemas.openxmlformats.org/officeDocument/2006/relationships" xmlns:p="http://schemas.openxmlformats.org/presentationml/2006/main">
  <p:tag name="AUDIO_ID" val="261"/>
  <p:tag name="ORIGINAL_AUDIO_FILEPATH" val="C:\Users\444\Desktop\PMN Webcasts\Articulate 360\David Lamm\David Lamm Audio FINAL\Slide 3.mp3"/>
  <p:tag name="ELAPSEDTIME" val="25.462"/>
  <p:tag name="ARTICULATE_TITLE_TAG" val="Soil Health Institute"/>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6"/>
</p:tagLst>
</file>

<file path=ppt/tags/tag40.xml><?xml version="1.0" encoding="utf-8"?>
<p:tagLst xmlns:a="http://schemas.openxmlformats.org/drawingml/2006/main" xmlns:r="http://schemas.openxmlformats.org/officeDocument/2006/relationships" xmlns:p="http://schemas.openxmlformats.org/presentationml/2006/main">
  <p:tag name="AUDIO_ID" val="523"/>
  <p:tag name="ARTICULATE_TITLE_TAG" val="Soil Health Principles &amp; Soil Function (2)"/>
  <p:tag name="ORIGINAL_AUDIO_FILEPATH" val="C:\Users\444\Desktop\PMN Webcasts\Articulate 360\David Lamm\David Lamm Audio NEW\Slide 36.mp3"/>
  <p:tag name="ELAPSEDTIME" val="56.45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4"/>
</p:tagLst>
</file>

<file path=ppt/tags/tag41.xml><?xml version="1.0" encoding="utf-8"?>
<p:tagLst xmlns:a="http://schemas.openxmlformats.org/drawingml/2006/main" xmlns:r="http://schemas.openxmlformats.org/officeDocument/2006/relationships" xmlns:p="http://schemas.openxmlformats.org/presentationml/2006/main">
  <p:tag name="AUDIO_ID" val="451"/>
  <p:tag name="ARTICULATE_TITLE_TAG" val="Diversify With Crop Diversity"/>
  <p:tag name="ORIGINAL_AUDIO_FILEPATH" val="C:\Users\444\Desktop\PMN Webcasts\Articulate 360\David Lamm\David Lamm Audio NEW\Slide 37.mp3"/>
  <p:tag name="ELAPSEDTIME" val="67.48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4"/>
</p:tagLst>
</file>

<file path=ppt/tags/tag42.xml><?xml version="1.0" encoding="utf-8"?>
<p:tagLst xmlns:a="http://schemas.openxmlformats.org/drawingml/2006/main" xmlns:r="http://schemas.openxmlformats.org/officeDocument/2006/relationships" xmlns:p="http://schemas.openxmlformats.org/presentationml/2006/main">
  <p:tag name="AUDIO_ID" val="452"/>
  <p:tag name="ARTICULATE_TITLE_TAG" val="Soil Biology"/>
  <p:tag name="ARTICULATE_LOCK_SLIDE" val="0"/>
  <p:tag name="ORIGINAL_AUDIO_FILEPATH" val="C:\Users\444\Desktop\PMN Webcasts\Articulate 360\David Lamm\David Lamm Audio NEW\Slide 38.mp3"/>
  <p:tag name="ELAPSEDTIME" val="98.442"/>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Lst>
</file>

<file path=ppt/tags/tag43.xml><?xml version="1.0" encoding="utf-8"?>
<p:tagLst xmlns:a="http://schemas.openxmlformats.org/drawingml/2006/main" xmlns:r="http://schemas.openxmlformats.org/officeDocument/2006/relationships" xmlns:p="http://schemas.openxmlformats.org/presentationml/2006/main">
  <p:tag name="AUDIO_ID" val="469"/>
  <p:tag name="ARTICULATE_TITLE_TAG" val="Grow Living Roots Throughout the Year"/>
  <p:tag name="ORIGINAL_AUDIO_FILEPATH" val="C:\Users\444\Desktop\PMN Webcasts\Articulate 360\David Lamm\David Lamm Audio NEW\Slide 39.mp3"/>
  <p:tag name="ELAPSEDTIME" val="42.21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44.xml><?xml version="1.0" encoding="utf-8"?>
<p:tagLst xmlns:a="http://schemas.openxmlformats.org/drawingml/2006/main" xmlns:r="http://schemas.openxmlformats.org/officeDocument/2006/relationships" xmlns:p="http://schemas.openxmlformats.org/presentationml/2006/main">
  <p:tag name="AUDIO_ID" val="449"/>
  <p:tag name="ARTICULATE_TITLE_TAG" val="Soil Health Management System (1)"/>
  <p:tag name="ORIGINAL_AUDIO_FILEPATH" val="C:\Users\444\Desktop\PMN Webcasts\Articulate 360\David Lamm\David Lamm Audio NEW\Slide 40.mp3"/>
  <p:tag name="ELAPSEDTIME" val="81.96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45.xml><?xml version="1.0" encoding="utf-8"?>
<p:tagLst xmlns:a="http://schemas.openxmlformats.org/drawingml/2006/main" xmlns:r="http://schemas.openxmlformats.org/officeDocument/2006/relationships" xmlns:p="http://schemas.openxmlformats.org/presentationml/2006/main">
  <p:tag name="CHILD_ITEM_TEXT2" val="Collection of conservation practices/activities that focus on maintaining or enhancing soil health"/>
  <p:tag name="CHILD_ITEM_TEXT4" val="Address all four of the soil health principles"/>
  <p:tag name="CHILD_ITEM_TEXT6" val="Create a “synergistic” effect"/>
  <p:tag name="CHILD_ITEM_TEXT8" val="Cropping system specific"/>
</p:tagLst>
</file>

<file path=ppt/tags/tag46.xml><?xml version="1.0" encoding="utf-8"?>
<p:tagLst xmlns:a="http://schemas.openxmlformats.org/drawingml/2006/main" xmlns:r="http://schemas.openxmlformats.org/officeDocument/2006/relationships" xmlns:p="http://schemas.openxmlformats.org/presentationml/2006/main">
  <p:tag name="AUDIO_ID" val="1390"/>
  <p:tag name="ARTICULATE_TITLE_TAG" val="Core Soil Health Enhancing Conservation Practices"/>
  <p:tag name="ARTICULATE_LOCK_SLIDE" val="0"/>
  <p:tag name="ORIGINAL_AUDIO_FILEPATH" val="C:\Users\444\Desktop\PMN Webcasts\Articulate 360\David Lamm\David Lamm Audio NEW\Slide 41.mp3"/>
  <p:tag name="ELAPSEDTIME" val="77.892"/>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47.xml><?xml version="1.0" encoding="utf-8"?>
<p:tagLst xmlns:a="http://schemas.openxmlformats.org/drawingml/2006/main" xmlns:r="http://schemas.openxmlformats.org/officeDocument/2006/relationships" xmlns:p="http://schemas.openxmlformats.org/presentationml/2006/main">
  <p:tag name="AUDIO_ID" val="1391"/>
  <p:tag name="ARTICULATE_TITLE_TAG" val="Synergistic Practices"/>
  <p:tag name="ORIGINAL_AUDIO_FILEPATH" val="C:\Users\444\Desktop\PMN Webcasts\Articulate 360\David Lamm\David Lamm Audio NEW\Slide 42.mp3"/>
  <p:tag name="ELAPSEDTIME" val="50.35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48.xml><?xml version="1.0" encoding="utf-8"?>
<p:tagLst xmlns:a="http://schemas.openxmlformats.org/drawingml/2006/main" xmlns:r="http://schemas.openxmlformats.org/officeDocument/2006/relationships" xmlns:p="http://schemas.openxmlformats.org/presentationml/2006/main">
  <p:tag name="AUDIO_ID" val="453"/>
  <p:tag name="ARTICULATE_TITLE_TAG" val="As Applicable Practices"/>
  <p:tag name="ORIGINAL_AUDIO_FILEPATH" val="C:\Users\444\Desktop\PMN Webcasts\Articulate 360\David Lamm\David Lamm Audio NEW\Slide 43.mp3"/>
  <p:tag name="ELAPSEDTIME" val="37.88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49.xml><?xml version="1.0" encoding="utf-8"?>
<p:tagLst xmlns:a="http://schemas.openxmlformats.org/drawingml/2006/main" xmlns:r="http://schemas.openxmlformats.org/officeDocument/2006/relationships" xmlns:p="http://schemas.openxmlformats.org/presentationml/2006/main">
  <p:tag name="CHILD_ITEM_TEXT1" val="Practices that address resource concerns that may not occur on all fields"/>
  <p:tag name="CHILD_ITEM_TEXT2" val="Sight specific&#10;Irrigation water management&#10;Buffer practices&#10;Waterways&#10;Filter Strips"/>
</p:tagLst>
</file>

<file path=ppt/tags/tag5.xml><?xml version="1.0" encoding="utf-8"?>
<p:tagLst xmlns:a="http://schemas.openxmlformats.org/drawingml/2006/main" xmlns:r="http://schemas.openxmlformats.org/officeDocument/2006/relationships" xmlns:p="http://schemas.openxmlformats.org/presentationml/2006/main">
  <p:tag name="AUDIO_ID" val="910"/>
  <p:tag name="ORIGINAL_AUDIO_FILEPATH" val="C:\Users\444\Desktop\PMN Webcasts\Articulate 360\David Lamm\David Lamm Audio FINAL\Slide 4.mp3"/>
  <p:tag name="ELAPSEDTIME" val="44.782"/>
  <p:tag name="ARTICULATE_TITLE_TAG" val="Comprehensive Strategy to Increase Adoption of Soil Health Systems"/>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Lst>
</file>

<file path=ppt/tags/tag50.xml><?xml version="1.0" encoding="utf-8"?>
<p:tagLst xmlns:a="http://schemas.openxmlformats.org/drawingml/2006/main" xmlns:r="http://schemas.openxmlformats.org/officeDocument/2006/relationships" xmlns:p="http://schemas.openxmlformats.org/presentationml/2006/main">
  <p:tag name="AUDIO_ID" val="454"/>
  <p:tag name="ARTICULATE_TITLE_TAG" val="Best Accepted New Technology"/>
  <p:tag name="ORIGINAL_AUDIO_FILEPATH" val="C:\Users\444\Desktop\PMN Webcasts\Articulate 360\David Lamm\David Lamm Audio NEW\Slide 44.mp3"/>
  <p:tag name="ELAPSEDTIME" val="29.79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51.xml><?xml version="1.0" encoding="utf-8"?>
<p:tagLst xmlns:a="http://schemas.openxmlformats.org/drawingml/2006/main" xmlns:r="http://schemas.openxmlformats.org/officeDocument/2006/relationships" xmlns:p="http://schemas.openxmlformats.org/presentationml/2006/main">
  <p:tag name="AUDIO_ID" val="374"/>
  <p:tag name="ARTICULATE_TITLE_TAG" val="Looking at a System"/>
  <p:tag name="ORIGINAL_AUDIO_FILEPATH" val="C:\Users\444\Desktop\PMN Webcasts\Articulate 360\David Lamm\David Lamm Audio NEW\Slide 45.mp3"/>
  <p:tag name="ELAPSEDTIME" val="43.02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7"/>
</p:tagLst>
</file>

<file path=ppt/tags/tag52.xml><?xml version="1.0" encoding="utf-8"?>
<p:tagLst xmlns:a="http://schemas.openxmlformats.org/drawingml/2006/main" xmlns:r="http://schemas.openxmlformats.org/officeDocument/2006/relationships" xmlns:p="http://schemas.openxmlformats.org/presentationml/2006/main">
  <p:tag name="AUDIO_ID" val="352"/>
  <p:tag name="ARTICULATE_TITLE_TAG" val="Soil Health Management System (2)"/>
  <p:tag name="ARTICULATE_LOCK_SLIDE" val="0"/>
  <p:tag name="ORIGINAL_AUDIO_FILEPATH" val="C:\Users\444\Desktop\PMN Webcasts\Articulate 360\David Lamm\David Lamm Audio NEW\Slide 46.mp3"/>
  <p:tag name="ELAPSEDTIME" val="30.992"/>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8"/>
</p:tagLst>
</file>

<file path=ppt/tags/tag53.xml><?xml version="1.0" encoding="utf-8"?>
<p:tagLst xmlns:a="http://schemas.openxmlformats.org/drawingml/2006/main" xmlns:r="http://schemas.openxmlformats.org/officeDocument/2006/relationships" xmlns:p="http://schemas.openxmlformats.org/presentationml/2006/main">
  <p:tag name="AUDIO_ID" val="1564"/>
  <p:tag name="ARTICULATE_TITLE_TAG" val="Key Performance Indicators (2)"/>
  <p:tag name="ORIGINAL_AUDIO_FILEPATH" val="C:\Users\444\Desktop\PMN Webcasts\Articulate 360\David Lamm\David Lamm Audio NEW\Slide 47.mp3"/>
  <p:tag name="ELAPSEDTIME" val="28.70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54.xml><?xml version="1.0" encoding="utf-8"?>
<p:tagLst xmlns:a="http://schemas.openxmlformats.org/drawingml/2006/main" xmlns:r="http://schemas.openxmlformats.org/officeDocument/2006/relationships" xmlns:p="http://schemas.openxmlformats.org/presentationml/2006/main">
  <p:tag name="AUDIO_ID" val="1566"/>
  <p:tag name="ARTICULATE_TITLE_TAG" val="Biomass Required to Increase Soil Organic Matter"/>
  <p:tag name="ARTICULATE_LOCK_SLIDE" val="0"/>
  <p:tag name="ORIGINAL_AUDIO_FILEPATH" val="C:\Users\444\Desktop\PMN Webcasts\Articulate 360\David Lamm\David Lamm Audio NEW\Slide 48.mp3"/>
  <p:tag name="ELAPSEDTIME" val="57.132"/>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55.xml><?xml version="1.0" encoding="utf-8"?>
<p:tagLst xmlns:a="http://schemas.openxmlformats.org/drawingml/2006/main" xmlns:r="http://schemas.openxmlformats.org/officeDocument/2006/relationships" xmlns:p="http://schemas.openxmlformats.org/presentationml/2006/main">
  <p:tag name="AUDIO_ID" val="1567"/>
  <p:tag name="ARTICULATE_TITLE_TAG" val="Planting Into 10,000 lbs of Residue"/>
  <p:tag name="ARTICULATE_LOCK_SLIDE" val="0"/>
  <p:tag name="ORIGINAL_AUDIO_FILEPATH" val="C:\Users\444\Desktop\PMN Webcasts\Articulate 360\David Lamm\David Lamm Audio NEW\Slide 49.mp3"/>
  <p:tag name="ELAPSEDTIME" val="29.222"/>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6"/>
</p:tagLst>
</file>

<file path=ppt/tags/tag56.xml><?xml version="1.0" encoding="utf-8"?>
<p:tagLst xmlns:a="http://schemas.openxmlformats.org/drawingml/2006/main" xmlns:r="http://schemas.openxmlformats.org/officeDocument/2006/relationships" xmlns:p="http://schemas.openxmlformats.org/presentationml/2006/main">
  <p:tag name="AUDIO_ID" val="1568"/>
  <p:tag name="ARTICULATE_TITLE_TAG" val="Greater Porosity Increases Infiltration Rate"/>
  <p:tag name="ARTICULATE_LOCK_SLIDE" val="0"/>
  <p:tag name="ORIGINAL_AUDIO_FILEPATH" val="C:\Users\444\Desktop\PMN Webcasts\Articulate 360\David Lamm\David Lamm Audio NEW\Slide 50.mp3"/>
  <p:tag name="ELAPSEDTIME" val="56.502"/>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13"/>
</p:tagLst>
</file>

<file path=ppt/tags/tag57.xml><?xml version="1.0" encoding="utf-8"?>
<p:tagLst xmlns:a="http://schemas.openxmlformats.org/drawingml/2006/main" xmlns:r="http://schemas.openxmlformats.org/officeDocument/2006/relationships" xmlns:p="http://schemas.openxmlformats.org/presentationml/2006/main">
  <p:tag name="AUDIO_ID" val="275"/>
  <p:tag name="ARTICULATE_TITLE_TAG" val="Aggregate Stability"/>
  <p:tag name="ORIGINAL_AUDIO_FILEPATH" val="C:\Users\444\Desktop\PMN Webcasts\Articulate 360\David Lamm\David Lamm Audio NEW\Slide 51.mp3"/>
  <p:tag name="ELAPSEDTIME" val="15.55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58.xml><?xml version="1.0" encoding="utf-8"?>
<p:tagLst xmlns:a="http://schemas.openxmlformats.org/drawingml/2006/main" xmlns:r="http://schemas.openxmlformats.org/officeDocument/2006/relationships" xmlns:p="http://schemas.openxmlformats.org/presentationml/2006/main">
  <p:tag name="AUDIO_ID" val="1565"/>
  <p:tag name="ARTICULATE_TITLE_TAG" val="Variation in Yields"/>
  <p:tag name="ORIGINAL_AUDIO_FILEPATH" val="C:\Users\444\Desktop\PMN Webcasts\Articulate 360\David Lamm\David Lamm Audio NEW\Slide 52.mp3"/>
  <p:tag name="ELAPSEDTIME" val="47.76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59.xml><?xml version="1.0" encoding="utf-8"?>
<p:tagLst xmlns:a="http://schemas.openxmlformats.org/drawingml/2006/main" xmlns:r="http://schemas.openxmlformats.org/officeDocument/2006/relationships" xmlns:p="http://schemas.openxmlformats.org/presentationml/2006/main">
  <p:tag name="AUDIO_ID" val="348"/>
  <p:tag name="ARTICULATE_TITLE_TAG" val="SOM &amp; Available H2O Capacity/Foot Soil"/>
  <p:tag name="ORIGINAL_AUDIO_FILEPATH" val="C:\Users\444\Desktop\PMN Webcasts\Articulate 360\David Lamm\David Lamm Audio NEW\Slide 53.mp3"/>
  <p:tag name="ELAPSEDTIME" val="41.22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6.xml><?xml version="1.0" encoding="utf-8"?>
<p:tagLst xmlns:a="http://schemas.openxmlformats.org/drawingml/2006/main" xmlns:r="http://schemas.openxmlformats.org/officeDocument/2006/relationships" xmlns:p="http://schemas.openxmlformats.org/presentationml/2006/main">
  <p:tag name="AUDIO_ID" val="1334"/>
  <p:tag name="ORIGINAL_AUDIO_FILEPATH" val="C:\Users\444\Desktop\PMN Webcasts\Articulate 360\David Lamm\David Lamm Audio FINAL\Slide 5.mp3"/>
  <p:tag name="ELAPSEDTIME" val="23.402"/>
  <p:tag name="ARTICULATE_TITLE_TAG" val="Soil Health Relationships With Water Quality in the Mississippi River Basin"/>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1"/>
</p:tagLst>
</file>

<file path=ppt/tags/tag60.xml><?xml version="1.0" encoding="utf-8"?>
<p:tagLst xmlns:a="http://schemas.openxmlformats.org/drawingml/2006/main" xmlns:r="http://schemas.openxmlformats.org/officeDocument/2006/relationships" xmlns:p="http://schemas.openxmlformats.org/presentationml/2006/main">
  <p:tag name="AUDIO_ID" val="368"/>
  <p:tag name="ARTICULATE_TITLE_TAG" val="Additional Day of AWC"/>
  <p:tag name="ORIGINAL_AUDIO_FILEPATH" val="C:\Users\444\Desktop\PMN Webcasts\Articulate 360\David Lamm\David Lamm Audio NEW\Slide 54.mp3"/>
  <p:tag name="ELAPSEDTIME" val="55.54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61.xml><?xml version="1.0" encoding="utf-8"?>
<p:tagLst xmlns:a="http://schemas.openxmlformats.org/drawingml/2006/main" xmlns:r="http://schemas.openxmlformats.org/officeDocument/2006/relationships" xmlns:p="http://schemas.openxmlformats.org/presentationml/2006/main">
  <p:tag name="AUDIO_ID" val="1383"/>
  <p:tag name="ARTICULATE_TITLE_TAG" val="Healthy Soils for Sustainable Cotton Project"/>
  <p:tag name="ORIGINAL_AUDIO_FILEPATH" val="C:\Users\444\Desktop\PMN Webcasts\Articulate 360\David Lamm\David Lamm Audio NEW\Slide 55.mp3"/>
  <p:tag name="ELAPSEDTIME" val="36.94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62.xml><?xml version="1.0" encoding="utf-8"?>
<p:tagLst xmlns:a="http://schemas.openxmlformats.org/drawingml/2006/main" xmlns:r="http://schemas.openxmlformats.org/officeDocument/2006/relationships" xmlns:p="http://schemas.openxmlformats.org/presentationml/2006/main">
  <p:tag name="AUDIO_ID" val="1384"/>
  <p:tag name="ARTICULATE_TITLE_TAG" val="Key Objectives"/>
  <p:tag name="ARTICULATE_LOCK_SLIDE" val="0"/>
  <p:tag name="ORIGINAL_AUDIO_FILEPATH" val="C:\Users\444\Desktop\PMN Webcasts\Articulate 360\David Lamm\David Lamm Audio NEW\Slide 56.mp3"/>
  <p:tag name="ELAPSEDTIME" val="87.202"/>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63.xml><?xml version="1.0" encoding="utf-8"?>
<p:tagLst xmlns:a="http://schemas.openxmlformats.org/drawingml/2006/main" xmlns:r="http://schemas.openxmlformats.org/officeDocument/2006/relationships" xmlns:p="http://schemas.openxmlformats.org/presentationml/2006/main">
  <p:tag name="AUDIO_ID" val="1385"/>
  <p:tag name="ARTICULATE_TITLE_TAG" val="Healthy Soils for Sustainable Cotton Challenge"/>
  <p:tag name="ORIGINAL_AUDIO_FILEPATH" val="C:\Users\444\Desktop\PMN Webcasts\Articulate 360\David Lamm\David Lamm Audio NEW\Slide 57.mp3"/>
  <p:tag name="ELAPSEDTIME" val="70.64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4"/>
</p:tagLst>
</file>

<file path=ppt/tags/tag64.xml><?xml version="1.0" encoding="utf-8"?>
<p:tagLst xmlns:a="http://schemas.openxmlformats.org/drawingml/2006/main" xmlns:r="http://schemas.openxmlformats.org/officeDocument/2006/relationships" xmlns:p="http://schemas.openxmlformats.org/presentationml/2006/main">
  <p:tag name="AUDIO_ID" val="1569"/>
  <p:tag name="ARTICULATE_TITLE_TAG" val="More Information"/>
  <p:tag name="ORIGINAL_AUDIO_FILEPATH" val="C:\Users\444\Desktop\PMN Webcasts\Articulate 360\David Lamm\David Lamm Audio NEW\Slide 58.mp3"/>
  <p:tag name="ELAPSEDTIME" val="22.592"/>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1233"/>
  <p:tag name="ORIGINAL_AUDIO_FILEPATH" val="C:\Users\444\Desktop\PMN Webcasts\Articulate 360\David Lamm\David Lamm Audio FINAL\Slide 6.mp3"/>
  <p:tag name="ELAPSEDTIME" val="19.882"/>
  <p:tag name="ARTICULATE_TITLE_TAG" val="Assessing &amp; Expanding Soil Health for Productivity, Economic, and Environmental Benefits"/>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1"/>
</p:tagLst>
</file>

<file path=ppt/tags/tag8.xml><?xml version="1.0" encoding="utf-8"?>
<p:tagLst xmlns:a="http://schemas.openxmlformats.org/drawingml/2006/main" xmlns:r="http://schemas.openxmlformats.org/officeDocument/2006/relationships" xmlns:p="http://schemas.openxmlformats.org/presentationml/2006/main">
  <p:tag name="AUDIO_ID" val="1378"/>
  <p:tag name="ORIGINAL_AUDIO_FILEPATH" val="C:\Users\444\Desktop\PMN Webcasts\Articulate 360\David Lamm\David Lamm Audio FINAL\Slide 7.mp3"/>
  <p:tag name="ELAPSEDTIME" val="26.792"/>
  <p:tag name="ARTICULATE_TITLE_TAG" val="Evaluate Soil Health Indicators on Long-term Agricultural Research Sites "/>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1"/>
</p:tagLst>
</file>

<file path=ppt/tags/tag9.xml><?xml version="1.0" encoding="utf-8"?>
<p:tagLst xmlns:a="http://schemas.openxmlformats.org/drawingml/2006/main" xmlns:r="http://schemas.openxmlformats.org/officeDocument/2006/relationships" xmlns:p="http://schemas.openxmlformats.org/presentationml/2006/main">
  <p:tag name="AUDIO_ID" val="924"/>
  <p:tag name="ORIGINAL_AUDIO_FILEPATH" val="C:\Users\444\Desktop\PMN Webcasts\Articulate 360\David Lamm\David Lamm Audio FINAL\Slide 8.mp3"/>
  <p:tag name="ELAPSEDTIME" val="31.252"/>
  <p:tag name="ARTICULATE_TITLE_TAG" val="Soil Health and Human Health"/>
  <p:tag name="ARTICULATE_LOCK_SLIDE" val="0"/>
  <p:tag name="ARTICULATE_NAV_LEVEL" val="1"/>
  <p:tag name="ARTICULATE_TOC_EXPANDED" val="True"/>
  <p:tag name="ARTICULATE_SLIDE_PRESENTER_GUID" val="3510808e-bbfd-47c8-b029-717a34a47933"/>
  <p:tag name="ARTICULATE_SLIDE_PAUSE" val="0"/>
  <p:tag name="ARTICULATE_HIDE_SLIDE" val="0"/>
  <p:tag name="ARTICULATE_PLAYER_CONTROL_PREVIOUS" val="True"/>
  <p:tag name="ARTICULATE_PLAYER_CONTROL_NEXT" val="True"/>
  <p:tag name="ARTICULATE_USED_LAYOUT"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28F2F730EE2A41A8E631E5C58BB869" ma:contentTypeVersion="2" ma:contentTypeDescription="Create a new document." ma:contentTypeScope="" ma:versionID="765d44437a32326e0a46753124092772">
  <xsd:schema xmlns:xsd="http://www.w3.org/2001/XMLSchema" xmlns:xs="http://www.w3.org/2001/XMLSchema" xmlns:p="http://schemas.microsoft.com/office/2006/metadata/properties" xmlns:ns1="http://schemas.microsoft.com/sharepoint/v3" xmlns:ns2="81262699-c4cc-43f1-919e-711733bcf390" targetNamespace="http://schemas.microsoft.com/office/2006/metadata/properties" ma:root="true" ma:fieldsID="b3d0f52bee0601277fc80dab43f685d4" ns1:_="" ns2:_="">
    <xsd:import namespace="http://schemas.microsoft.com/sharepoint/v3"/>
    <xsd:import namespace="81262699-c4cc-43f1-919e-711733bcf390"/>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1262699-c4cc-43f1-919e-711733bcf39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E7E8AF6-327C-4DEB-A2CF-E88FEB025E77}"/>
</file>

<file path=customXml/itemProps2.xml><?xml version="1.0" encoding="utf-8"?>
<ds:datastoreItem xmlns:ds="http://schemas.openxmlformats.org/officeDocument/2006/customXml" ds:itemID="{7DAE1704-ABEC-4B4B-8040-E318AC916705}"/>
</file>

<file path=customXml/itemProps3.xml><?xml version="1.0" encoding="utf-8"?>
<ds:datastoreItem xmlns:ds="http://schemas.openxmlformats.org/officeDocument/2006/customXml" ds:itemID="{12868BE9-6659-41A8-B873-DB218B471AE7}"/>
</file>

<file path=docProps/app.xml><?xml version="1.0" encoding="utf-8"?>
<Properties xmlns="http://schemas.openxmlformats.org/officeDocument/2006/extended-properties" xmlns:vt="http://schemas.openxmlformats.org/officeDocument/2006/docPropsVTypes">
  <TotalTime>14929</TotalTime>
  <Words>4268</Words>
  <Application>Microsoft Office PowerPoint</Application>
  <PresentationFormat>On-screen Show (4:3)</PresentationFormat>
  <Paragraphs>468</Paragraphs>
  <Slides>58</Slides>
  <Notes>58</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4" baseType="lpstr">
      <vt:lpstr>ＭＳ Ｐゴシック</vt:lpstr>
      <vt:lpstr>Arial</vt:lpstr>
      <vt:lpstr>Calibri</vt:lpstr>
      <vt:lpstr>Calibri Light</vt:lpstr>
      <vt:lpstr>Courier New</vt:lpstr>
      <vt:lpstr>Garamond</vt:lpstr>
      <vt:lpstr>Optima</vt:lpstr>
      <vt:lpstr>Segoe UI</vt:lpstr>
      <vt:lpstr>Symbol</vt:lpstr>
      <vt:lpstr>Tahoma</vt:lpstr>
      <vt:lpstr>Times</vt:lpstr>
      <vt:lpstr>Times New Roman</vt:lpstr>
      <vt:lpstr>Verdana</vt:lpstr>
      <vt:lpstr>Wingdings</vt:lpstr>
      <vt:lpstr>Office Theme</vt:lpstr>
      <vt:lpstr>Chart</vt:lpstr>
      <vt:lpstr>PowerPoint Presentation</vt:lpstr>
      <vt:lpstr>Objectives</vt:lpstr>
      <vt:lpstr>Soil Health Institute</vt:lpstr>
      <vt:lpstr>PowerPoint Presentation</vt:lpstr>
      <vt:lpstr>Soil Health Relationships with Water Quality in the Mississippi River Basin</vt:lpstr>
      <vt:lpstr>Assessing &amp; Expanding Soil Health for Productivity, Economic, and Environmental Benefits</vt:lpstr>
      <vt:lpstr>PowerPoint Presentation</vt:lpstr>
      <vt:lpstr>Soil Health and Human Health</vt:lpstr>
      <vt:lpstr>Soil Health Documentary “Living Soil”</vt:lpstr>
      <vt:lpstr>Wrangler</vt:lpstr>
      <vt:lpstr>PowerPoint Presentation</vt:lpstr>
      <vt:lpstr>Key Performance Indicators</vt:lpstr>
      <vt:lpstr>Cotton Sourcing with Purpose </vt:lpstr>
      <vt:lpstr>Sustainability Goals and US Cotton Trust Protocol</vt:lpstr>
      <vt:lpstr>What are soils made of?</vt:lpstr>
      <vt:lpstr>Ideal Soil Composition</vt:lpstr>
      <vt:lpstr>PowerPoint Presentation</vt:lpstr>
      <vt:lpstr>PowerPoint Presentation</vt:lpstr>
      <vt:lpstr>PowerPoint Presentation</vt:lpstr>
      <vt:lpstr>Soil Health Functions?</vt:lpstr>
      <vt:lpstr>PowerPoint Presentation</vt:lpstr>
      <vt:lpstr>The Soil Food Web</vt:lpstr>
      <vt:lpstr>Historic Loss of Soil Carbon</vt:lpstr>
      <vt:lpstr>Downward Spiral of  Soil Degradation  in annual systems</vt:lpstr>
      <vt:lpstr>After the Storm…</vt:lpstr>
      <vt:lpstr>Soil Health Principles</vt:lpstr>
      <vt:lpstr>Soil Health Principles To  Support High Functioning Soils</vt:lpstr>
      <vt:lpstr>PowerPoint Presentation</vt:lpstr>
      <vt:lpstr>Principles at work</vt:lpstr>
      <vt:lpstr>Soil Health Principles &amp; Soil Function</vt:lpstr>
      <vt:lpstr>Minimize Disturbance</vt:lpstr>
      <vt:lpstr>Manage More by  Disturbing Soil Less</vt:lpstr>
      <vt:lpstr>Spring time temps</vt:lpstr>
      <vt:lpstr>Summer Temps  Carbon mat: feeds soil, keeps it cool, suppress weeds, and protects from rain drop</vt:lpstr>
      <vt:lpstr>When Soil Temperature Reaches…</vt:lpstr>
      <vt:lpstr>Soil Health Principles &amp; Soil Function</vt:lpstr>
      <vt:lpstr>Diversify with  Crop Diversity</vt:lpstr>
      <vt:lpstr>PowerPoint Presentation</vt:lpstr>
      <vt:lpstr>Grow Living Roots Throughout the Year</vt:lpstr>
      <vt:lpstr>Soil Health Management System</vt:lpstr>
      <vt:lpstr>Core Soil Health Enhancing Conservation Practices</vt:lpstr>
      <vt:lpstr>Synergistic Practices</vt:lpstr>
      <vt:lpstr>As Applicable Practices</vt:lpstr>
      <vt:lpstr>Best Accepted New Technology</vt:lpstr>
      <vt:lpstr>PowerPoint Presentation</vt:lpstr>
      <vt:lpstr>PowerPoint Presentation</vt:lpstr>
      <vt:lpstr>Key Performance Indicators</vt:lpstr>
      <vt:lpstr>Biomass required to increase Soil Organic Matter</vt:lpstr>
      <vt:lpstr>What’s Planting into 10,000 lbs. of residue looks like….</vt:lpstr>
      <vt:lpstr>PowerPoint Presentation</vt:lpstr>
      <vt:lpstr>Aggregate Stability</vt:lpstr>
      <vt:lpstr>Variation in Yields</vt:lpstr>
      <vt:lpstr>SOM &amp; Available H2O Capacity/Foot Soil</vt:lpstr>
      <vt:lpstr>Additional Day of AWC (Based on Cotton use of .25”/day) </vt:lpstr>
      <vt:lpstr>Healthy Soils for Sustainable Cotton Project</vt:lpstr>
      <vt:lpstr>Key Objectives</vt:lpstr>
      <vt:lpstr>Healthy Soils for Sustainable Cotton CHALLENGE</vt:lpstr>
      <vt:lpstr>More Information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Lamm</dc:creator>
  <cp:lastModifiedBy>Greg Grahek</cp:lastModifiedBy>
  <cp:revision>97</cp:revision>
  <dcterms:created xsi:type="dcterms:W3CDTF">2019-06-08T15:57:10Z</dcterms:created>
  <dcterms:modified xsi:type="dcterms:W3CDTF">2020-03-19T21:24:55Z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1B414520-9394-4B4F-B20E-2FB59053150F</vt:lpwstr>
  </property>
  <property fmtid="{D5CDD505-2E9C-101B-9397-08002B2CF9AE}" pid="3" name="ArticulatePath">
    <vt:lpwstr>David Lamm - Healthy Soils</vt:lpwstr>
  </property>
  <property fmtid="{D5CDD505-2E9C-101B-9397-08002B2CF9AE}" pid="4" name="ArticulateProjectVersion">
    <vt:lpwstr>7</vt:lpwstr>
  </property>
  <property fmtid="{D5CDD505-2E9C-101B-9397-08002B2CF9AE}" pid="5" name="ArticulateUseProject">
    <vt:lpwstr>1</vt:lpwstr>
  </property>
  <property fmtid="{D5CDD505-2E9C-101B-9397-08002B2CF9AE}" pid="6" name="ArticulateProjectFull">
    <vt:lpwstr>C:\Users\Owner.000\Desktop\PMN Webcasts\Cotton\David Lamm\David Lamm - Healthy Soils.ppta</vt:lpwstr>
  </property>
  <property fmtid="{D5CDD505-2E9C-101B-9397-08002B2CF9AE}" pid="7" name="ContentTypeId">
    <vt:lpwstr>0x0101007F28F2F730EE2A41A8E631E5C58BB869</vt:lpwstr>
  </property>
</Properties>
</file>