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Slides/notesSlide41.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chart2.xml" ContentType="application/vnd.openxmlformats-officedocument.drawingml.chart+xml"/>
  <Override PartName="/ppt/charts/style2.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29.xml" ContentType="application/vnd.openxmlformats-officedocument.presentationml.tags+xml"/>
  <Override PartName="/ppt/tags/tag17.xml" ContentType="application/vnd.openxmlformats-officedocument.presentationml.tags+xml"/>
  <Override PartName="/ppt/tags/tag24.xml" ContentType="application/vnd.openxmlformats-officedocument.presentationml.tags+xml"/>
  <Override PartName="/ppt/tags/tag30.xml" ContentType="application/vnd.openxmlformats-officedocument.presentationml.tags+xml"/>
  <Override PartName="/ppt/tags/tag8.xml" ContentType="application/vnd.openxmlformats-officedocument.presentationml.tags+xml"/>
  <Override PartName="/ppt/tags/tag2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26.xml" ContentType="application/vnd.openxmlformats-officedocument.presentationml.tags+xml"/>
  <Override PartName="/ppt/tags/tag7.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40.xml" ContentType="application/vnd.openxmlformats-officedocument.presentationml.tags+xml"/>
  <Override PartName="/ppt/tags/tag31.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72.xml" ContentType="application/vnd.openxmlformats-officedocument.presentationml.tags+xml"/>
  <Override PartName="/ppt/tags/tag49.xml" ContentType="application/vnd.openxmlformats-officedocument.presentationml.tags+xml"/>
  <Override PartName="/ppt/tags/tag73.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47.xml" ContentType="application/vnd.openxmlformats-officedocument.presentationml.tags+xml"/>
  <Override PartName="/ppt/tags/tag19.xml" ContentType="application/vnd.openxmlformats-officedocument.presentationml.tags+xml"/>
  <Override PartName="/ppt/tags/tag48.xml" ContentType="application/vnd.openxmlformats-officedocument.presentationml.tags+xml"/>
  <Override PartName="/ppt/tags/tag74.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9.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18.xml" ContentType="application/vnd.openxmlformats-officedocument.presentationml.tags+xml"/>
  <Override PartName="/ppt/tags/tag56.xml" ContentType="application/vnd.openxmlformats-officedocument.presentationml.tags+xml"/>
  <Override PartName="/ppt/tags/tag63.xml" ContentType="application/vnd.openxmlformats-officedocument.presentationml.tags+xml"/>
  <Override PartName="/ppt/tags/tag68.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16.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21.xml" ContentType="application/vnd.openxmlformats-officedocument.presentationml.tags+xml"/>
  <Override PartName="/ppt/tags/tag41.xml" ContentType="application/vnd.openxmlformats-officedocument.presentationml.tags+xml"/>
  <Override PartName="/ppt/tags/tag20.xml" ContentType="application/vnd.openxmlformats-officedocument.presentationml.tags+xml"/>
  <Override PartName="/ppt/tags/tag11.xml" ContentType="application/vnd.openxmlformats-officedocument.presentationml.tags+xml"/>
  <Override PartName="/ppt/tags/tag37.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22.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12.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ppt/tags/tag15.xml" ContentType="application/vnd.openxmlformats-officedocument.presentationml.tags+xml"/>
  <Override PartName="/ppt/tags/tag8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1.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13.xml" ContentType="application/vnd.openxmlformats-officedocument.presentationml.tags+xml"/>
  <Override PartName="/ppt/tags/tag46.xml" ContentType="application/vnd.openxmlformats-officedocument.presentationml.tags+xml"/>
  <Override PartName="/ppt/tags/tag14.xml" ContentType="application/vnd.openxmlformats-officedocument.presentationml.tags+xml"/>
  <Override PartName="/ppt/tags/tag2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8" r:id="rId2"/>
    <p:sldId id="340" r:id="rId3"/>
    <p:sldId id="301" r:id="rId4"/>
    <p:sldId id="264" r:id="rId5"/>
    <p:sldId id="300" r:id="rId6"/>
    <p:sldId id="302" r:id="rId7"/>
    <p:sldId id="303" r:id="rId8"/>
    <p:sldId id="341" r:id="rId9"/>
    <p:sldId id="305" r:id="rId10"/>
    <p:sldId id="345" r:id="rId11"/>
    <p:sldId id="344" r:id="rId12"/>
    <p:sldId id="307" r:id="rId13"/>
    <p:sldId id="313" r:id="rId14"/>
    <p:sldId id="321" r:id="rId15"/>
    <p:sldId id="311" r:id="rId16"/>
    <p:sldId id="338" r:id="rId17"/>
    <p:sldId id="314" r:id="rId18"/>
    <p:sldId id="320" r:id="rId19"/>
    <p:sldId id="322" r:id="rId20"/>
    <p:sldId id="323" r:id="rId21"/>
    <p:sldId id="326" r:id="rId22"/>
    <p:sldId id="324" r:id="rId23"/>
    <p:sldId id="327" r:id="rId24"/>
    <p:sldId id="328" r:id="rId25"/>
    <p:sldId id="325" r:id="rId26"/>
    <p:sldId id="332" r:id="rId27"/>
    <p:sldId id="329" r:id="rId28"/>
    <p:sldId id="349" r:id="rId29"/>
    <p:sldId id="354" r:id="rId30"/>
    <p:sldId id="330" r:id="rId31"/>
    <p:sldId id="331" r:id="rId32"/>
    <p:sldId id="336" r:id="rId33"/>
    <p:sldId id="335" r:id="rId34"/>
    <p:sldId id="334" r:id="rId35"/>
    <p:sldId id="333" r:id="rId36"/>
    <p:sldId id="337" r:id="rId37"/>
    <p:sldId id="355" r:id="rId38"/>
    <p:sldId id="259" r:id="rId39"/>
    <p:sldId id="263" r:id="rId40"/>
    <p:sldId id="348" r:id="rId41"/>
    <p:sldId id="262" r:id="rId42"/>
  </p:sldIdLst>
  <p:sldSz cx="9144000" cy="6858000" type="screen4x3"/>
  <p:notesSz cx="6881813" cy="92964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0" userDrawn="1">
          <p15:clr>
            <a:srgbClr val="A4A3A4"/>
          </p15:clr>
        </p15:guide>
        <p15:guide id="2" pos="20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7128"/>
    <a:srgbClr val="FFFFFF"/>
    <a:srgbClr val="A2818C"/>
    <a:srgbClr val="9B8361"/>
    <a:srgbClr val="C1ABB2"/>
    <a:srgbClr val="559010"/>
    <a:srgbClr val="543E45"/>
    <a:srgbClr val="F7C75C"/>
    <a:srgbClr val="D9C75C"/>
    <a:srgbClr val="549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8606" autoAdjust="0"/>
    <p:restoredTop sz="95540" autoAdjust="0"/>
  </p:normalViewPr>
  <p:slideViewPr>
    <p:cSldViewPr snapToGrid="0" showGuides="1">
      <p:cViewPr varScale="1">
        <p:scale>
          <a:sx n="116" d="100"/>
          <a:sy n="116" d="100"/>
        </p:scale>
        <p:origin x="1086" y="114"/>
      </p:cViewPr>
      <p:guideLst>
        <p:guide orient="horz" pos="2760"/>
        <p:guide pos="2040"/>
      </p:guideLst>
    </p:cSldViewPr>
  </p:slideViewPr>
  <p:outlineViewPr>
    <p:cViewPr>
      <p:scale>
        <a:sx n="33" d="100"/>
        <a:sy n="33" d="100"/>
      </p:scale>
      <p:origin x="0" y="-6318"/>
    </p:cViewPr>
  </p:outlineViewPr>
  <p:notesTextViewPr>
    <p:cViewPr>
      <p:scale>
        <a:sx n="1" d="1"/>
        <a:sy n="1" d="1"/>
      </p:scale>
      <p:origin x="0" y="0"/>
    </p:cViewPr>
  </p:notesTextViewPr>
  <p:sorterViewPr>
    <p:cViewPr varScale="1">
      <p:scale>
        <a:sx n="1" d="1"/>
        <a:sy n="1" d="1"/>
      </p:scale>
      <p:origin x="0" y="-9696"/>
    </p:cViewPr>
  </p:sorterViewPr>
  <p:notesViewPr>
    <p:cSldViewPr snapToGrid="0" showGuides="1">
      <p:cViewPr varScale="1">
        <p:scale>
          <a:sx n="74" d="100"/>
          <a:sy n="74" d="100"/>
        </p:scale>
        <p:origin x="1568" y="184"/>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CTRoeRaymond\Dropbox\WORK\Data%20Viz%20Projects\2018_01_IR-4\PMN_Project\Bee%20Survey%20Paper_Data.2.27_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TRoeRaymond\Dropbox\WORK\Data%20Viz%20Projects\2018_01_IR-4\PMN_Project\Bee%20Survey%20Paper_Data.2.27_C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NativeNonnative!$B$11</c:f>
              <c:strCache>
                <c:ptCount val="1"/>
                <c:pt idx="0">
                  <c:v>Bee Visitor Snapshot Count_Average</c:v>
                </c:pt>
              </c:strCache>
            </c:strRef>
          </c:tx>
          <c:spPr>
            <a:solidFill>
              <a:schemeClr val="accent6">
                <a:lumMod val="50000"/>
              </a:schemeClr>
            </a:solidFill>
            <a:ln>
              <a:noFill/>
            </a:ln>
            <a:effectLst/>
          </c:spPr>
          <c:invertIfNegative val="0"/>
          <c:cat>
            <c:strRef>
              <c:f>NativeNonnative!$A$12:$A$15</c:f>
              <c:strCache>
                <c:ptCount val="4"/>
                <c:pt idx="0">
                  <c:v>Winged sumac</c:v>
                </c:pt>
                <c:pt idx="1">
                  <c:v>Serviceberry</c:v>
                </c:pt>
                <c:pt idx="2">
                  <c:v>American yellowwood</c:v>
                </c:pt>
                <c:pt idx="3">
                  <c:v>Flowering dogwood</c:v>
                </c:pt>
              </c:strCache>
            </c:strRef>
          </c:cat>
          <c:val>
            <c:numRef>
              <c:f>NativeNonnative!$B$12:$B$15</c:f>
              <c:numCache>
                <c:formatCode>General</c:formatCode>
                <c:ptCount val="4"/>
                <c:pt idx="0">
                  <c:v>65.3</c:v>
                </c:pt>
                <c:pt idx="1">
                  <c:v>16.899999999999999</c:v>
                </c:pt>
                <c:pt idx="2">
                  <c:v>10.199999999999999</c:v>
                </c:pt>
                <c:pt idx="3">
                  <c:v>2.1</c:v>
                </c:pt>
              </c:numCache>
            </c:numRef>
          </c:val>
          <c:extLst xmlns:c16r2="http://schemas.microsoft.com/office/drawing/2015/06/chart">
            <c:ext xmlns:c16="http://schemas.microsoft.com/office/drawing/2014/chart" uri="{C3380CC4-5D6E-409C-BE32-E72D297353CC}">
              <c16:uniqueId val="{00000000-2D94-DC43-B263-E49A8E98BC9E}"/>
            </c:ext>
          </c:extLst>
        </c:ser>
        <c:dLbls>
          <c:showLegendKey val="0"/>
          <c:showVal val="0"/>
          <c:showCatName val="0"/>
          <c:showSerName val="0"/>
          <c:showPercent val="0"/>
          <c:showBubbleSize val="0"/>
        </c:dLbls>
        <c:gapWidth val="100"/>
        <c:axId val="749695896"/>
        <c:axId val="749695112"/>
      </c:barChart>
      <c:catAx>
        <c:axId val="749695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749695112"/>
        <c:crosses val="autoZero"/>
        <c:auto val="1"/>
        <c:lblAlgn val="ctr"/>
        <c:lblOffset val="100"/>
        <c:noMultiLvlLbl val="0"/>
      </c:catAx>
      <c:valAx>
        <c:axId val="749695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7496958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929000"/>
            </a:solidFill>
            <a:ln>
              <a:noFill/>
            </a:ln>
            <a:effectLst/>
          </c:spPr>
          <c:invertIfNegative val="0"/>
          <c:cat>
            <c:strRef>
              <c:f>NativeNonnative!$A$16:$A$19</c:f>
              <c:strCache>
                <c:ptCount val="4"/>
                <c:pt idx="0">
                  <c:v>Bee bee tree</c:v>
                </c:pt>
                <c:pt idx="1">
                  <c:v>Higan cherry</c:v>
                </c:pt>
                <c:pt idx="2">
                  <c:v>Blue/China holly</c:v>
                </c:pt>
                <c:pt idx="3">
                  <c:v>Roughleaf dogwood</c:v>
                </c:pt>
              </c:strCache>
            </c:strRef>
          </c:cat>
          <c:val>
            <c:numRef>
              <c:f>NativeNonnative!$B$16:$B$19</c:f>
              <c:numCache>
                <c:formatCode>General</c:formatCode>
                <c:ptCount val="4"/>
                <c:pt idx="0">
                  <c:v>50.1</c:v>
                </c:pt>
                <c:pt idx="1">
                  <c:v>24.4</c:v>
                </c:pt>
                <c:pt idx="2">
                  <c:v>15.5</c:v>
                </c:pt>
                <c:pt idx="3">
                  <c:v>2.7</c:v>
                </c:pt>
              </c:numCache>
            </c:numRef>
          </c:val>
          <c:extLst xmlns:c16r2="http://schemas.microsoft.com/office/drawing/2015/06/chart">
            <c:ext xmlns:c16="http://schemas.microsoft.com/office/drawing/2014/chart" uri="{C3380CC4-5D6E-409C-BE32-E72D297353CC}">
              <c16:uniqueId val="{00000000-6AA2-F94F-B390-B672A7F0EA4C}"/>
            </c:ext>
          </c:extLst>
        </c:ser>
        <c:dLbls>
          <c:showLegendKey val="0"/>
          <c:showVal val="0"/>
          <c:showCatName val="0"/>
          <c:showSerName val="0"/>
          <c:showPercent val="0"/>
          <c:showBubbleSize val="0"/>
        </c:dLbls>
        <c:gapWidth val="100"/>
        <c:axId val="749699032"/>
        <c:axId val="749695504"/>
      </c:barChart>
      <c:catAx>
        <c:axId val="749699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749695504"/>
        <c:crosses val="autoZero"/>
        <c:auto val="1"/>
        <c:lblAlgn val="ctr"/>
        <c:lblOffset val="100"/>
        <c:noMultiLvlLbl val="0"/>
      </c:catAx>
      <c:valAx>
        <c:axId val="749695504"/>
        <c:scaling>
          <c:orientation val="minMax"/>
          <c:max val="70"/>
          <c:min val="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9699032"/>
        <c:crosses val="autoZero"/>
        <c:crossBetween val="between"/>
        <c:majorUnit val="1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E74056E0-6292-0740-862B-820565A5A3CF}" type="datetimeFigureOut">
              <a:rPr lang="en-US" smtClean="0"/>
              <a:t>2/25/2019</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30733018-4DBC-734E-8D48-5661149DF1DB}" type="slidenum">
              <a:rPr lang="en-US" smtClean="0"/>
              <a:t>‹#›</a:t>
            </a:fld>
            <a:endParaRPr lang="en-US"/>
          </a:p>
        </p:txBody>
      </p:sp>
    </p:spTree>
    <p:extLst>
      <p:ext uri="{BB962C8B-B14F-4D97-AF65-F5344CB8AC3E}">
        <p14:creationId xmlns:p14="http://schemas.microsoft.com/office/powerpoint/2010/main" val="369774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a:t>
            </a:fld>
            <a:endParaRPr lang="en-US"/>
          </a:p>
        </p:txBody>
      </p:sp>
    </p:spTree>
    <p:extLst>
      <p:ext uri="{BB962C8B-B14F-4D97-AF65-F5344CB8AC3E}">
        <p14:creationId xmlns:p14="http://schemas.microsoft.com/office/powerpoint/2010/main" val="40898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33018-4DBC-734E-8D48-5661149DF1DB}" type="slidenum">
              <a:rPr lang="en-US" smtClean="0"/>
              <a:t>10</a:t>
            </a:fld>
            <a:endParaRPr lang="en-US"/>
          </a:p>
        </p:txBody>
      </p:sp>
    </p:spTree>
    <p:extLst>
      <p:ext uri="{BB962C8B-B14F-4D97-AF65-F5344CB8AC3E}">
        <p14:creationId xmlns:p14="http://schemas.microsoft.com/office/powerpoint/2010/main" val="284208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11</a:t>
            </a:fld>
            <a:endParaRPr lang="en-US"/>
          </a:p>
        </p:txBody>
      </p:sp>
    </p:spTree>
    <p:extLst>
      <p:ext uri="{BB962C8B-B14F-4D97-AF65-F5344CB8AC3E}">
        <p14:creationId xmlns:p14="http://schemas.microsoft.com/office/powerpoint/2010/main" val="150205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a:t>
            </a:r>
            <a:r>
              <a:rPr lang="en-US" baseline="30000" dirty="0"/>
              <a:t>st</a:t>
            </a:r>
            <a:r>
              <a:rPr lang="en-US" dirty="0"/>
              <a:t> set of line: is it possible that each flower attracts an equal number of each type of bee?</a:t>
            </a:r>
          </a:p>
          <a:p>
            <a:r>
              <a:rPr lang="en-US" dirty="0"/>
              <a:t>Remaining set of lines: or it that some could attract just a few types of bees, and more of certain species than others?</a:t>
            </a:r>
          </a:p>
        </p:txBody>
      </p:sp>
      <p:sp>
        <p:nvSpPr>
          <p:cNvPr id="4" name="Slide Number Placeholder 3"/>
          <p:cNvSpPr>
            <a:spLocks noGrp="1"/>
          </p:cNvSpPr>
          <p:nvPr>
            <p:ph type="sldNum" sz="quarter" idx="10"/>
          </p:nvPr>
        </p:nvSpPr>
        <p:spPr/>
        <p:txBody>
          <a:bodyPr/>
          <a:lstStyle/>
          <a:p>
            <a:fld id="{30733018-4DBC-734E-8D48-5661149DF1DB}" type="slidenum">
              <a:rPr lang="en-US" smtClean="0"/>
              <a:t>12</a:t>
            </a:fld>
            <a:endParaRPr lang="en-US"/>
          </a:p>
        </p:txBody>
      </p:sp>
    </p:spTree>
    <p:extLst>
      <p:ext uri="{BB962C8B-B14F-4D97-AF65-F5344CB8AC3E}">
        <p14:creationId xmlns:p14="http://schemas.microsoft.com/office/powerpoint/2010/main" val="186264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13</a:t>
            </a:fld>
            <a:endParaRPr lang="en-US"/>
          </a:p>
        </p:txBody>
      </p:sp>
    </p:spTree>
    <p:extLst>
      <p:ext uri="{BB962C8B-B14F-4D97-AF65-F5344CB8AC3E}">
        <p14:creationId xmlns:p14="http://schemas.microsoft.com/office/powerpoint/2010/main" val="87891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14</a:t>
            </a:fld>
            <a:endParaRPr lang="en-US"/>
          </a:p>
        </p:txBody>
      </p:sp>
    </p:spTree>
    <p:extLst>
      <p:ext uri="{BB962C8B-B14F-4D97-AF65-F5344CB8AC3E}">
        <p14:creationId xmlns:p14="http://schemas.microsoft.com/office/powerpoint/2010/main" val="3294540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15</a:t>
            </a:fld>
            <a:endParaRPr lang="en-US"/>
          </a:p>
        </p:txBody>
      </p:sp>
    </p:spTree>
    <p:extLst>
      <p:ext uri="{BB962C8B-B14F-4D97-AF65-F5344CB8AC3E}">
        <p14:creationId xmlns:p14="http://schemas.microsoft.com/office/powerpoint/2010/main" val="2624486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16</a:t>
            </a:fld>
            <a:endParaRPr lang="en-US"/>
          </a:p>
        </p:txBody>
      </p:sp>
    </p:spTree>
    <p:extLst>
      <p:ext uri="{BB962C8B-B14F-4D97-AF65-F5344CB8AC3E}">
        <p14:creationId xmlns:p14="http://schemas.microsoft.com/office/powerpoint/2010/main" val="92831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17</a:t>
            </a:fld>
            <a:endParaRPr lang="en-US"/>
          </a:p>
        </p:txBody>
      </p:sp>
    </p:spTree>
    <p:extLst>
      <p:ext uri="{BB962C8B-B14F-4D97-AF65-F5344CB8AC3E}">
        <p14:creationId xmlns:p14="http://schemas.microsoft.com/office/powerpoint/2010/main" val="283904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18</a:t>
            </a:fld>
            <a:endParaRPr lang="en-US"/>
          </a:p>
        </p:txBody>
      </p:sp>
    </p:spTree>
    <p:extLst>
      <p:ext uri="{BB962C8B-B14F-4D97-AF65-F5344CB8AC3E}">
        <p14:creationId xmlns:p14="http://schemas.microsoft.com/office/powerpoint/2010/main" val="3820510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19</a:t>
            </a:fld>
            <a:endParaRPr lang="en-US"/>
          </a:p>
        </p:txBody>
      </p:sp>
    </p:spTree>
    <p:extLst>
      <p:ext uri="{BB962C8B-B14F-4D97-AF65-F5344CB8AC3E}">
        <p14:creationId xmlns:p14="http://schemas.microsoft.com/office/powerpoint/2010/main" val="195169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a:t>
            </a:fld>
            <a:endParaRPr lang="en-US"/>
          </a:p>
        </p:txBody>
      </p:sp>
    </p:spTree>
    <p:extLst>
      <p:ext uri="{BB962C8B-B14F-4D97-AF65-F5344CB8AC3E}">
        <p14:creationId xmlns:p14="http://schemas.microsoft.com/office/powerpoint/2010/main" val="799988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20</a:t>
            </a:fld>
            <a:endParaRPr lang="en-US"/>
          </a:p>
        </p:txBody>
      </p:sp>
    </p:spTree>
    <p:extLst>
      <p:ext uri="{BB962C8B-B14F-4D97-AF65-F5344CB8AC3E}">
        <p14:creationId xmlns:p14="http://schemas.microsoft.com/office/powerpoint/2010/main" val="228328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21</a:t>
            </a:fld>
            <a:endParaRPr lang="en-US"/>
          </a:p>
        </p:txBody>
      </p:sp>
    </p:spTree>
    <p:extLst>
      <p:ext uri="{BB962C8B-B14F-4D97-AF65-F5344CB8AC3E}">
        <p14:creationId xmlns:p14="http://schemas.microsoft.com/office/powerpoint/2010/main" val="1922031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22</a:t>
            </a:fld>
            <a:endParaRPr lang="en-US"/>
          </a:p>
        </p:txBody>
      </p:sp>
    </p:spTree>
    <p:extLst>
      <p:ext uri="{BB962C8B-B14F-4D97-AF65-F5344CB8AC3E}">
        <p14:creationId xmlns:p14="http://schemas.microsoft.com/office/powerpoint/2010/main" val="859789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23</a:t>
            </a:fld>
            <a:endParaRPr lang="en-US"/>
          </a:p>
        </p:txBody>
      </p:sp>
    </p:spTree>
    <p:extLst>
      <p:ext uri="{BB962C8B-B14F-4D97-AF65-F5344CB8AC3E}">
        <p14:creationId xmlns:p14="http://schemas.microsoft.com/office/powerpoint/2010/main" val="3414106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24</a:t>
            </a:fld>
            <a:endParaRPr lang="en-US"/>
          </a:p>
        </p:txBody>
      </p:sp>
    </p:spTree>
    <p:extLst>
      <p:ext uri="{BB962C8B-B14F-4D97-AF65-F5344CB8AC3E}">
        <p14:creationId xmlns:p14="http://schemas.microsoft.com/office/powerpoint/2010/main" val="3231818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25</a:t>
            </a:fld>
            <a:endParaRPr lang="en-US"/>
          </a:p>
        </p:txBody>
      </p:sp>
    </p:spTree>
    <p:extLst>
      <p:ext uri="{BB962C8B-B14F-4D97-AF65-F5344CB8AC3E}">
        <p14:creationId xmlns:p14="http://schemas.microsoft.com/office/powerpoint/2010/main" val="3660608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26</a:t>
            </a:fld>
            <a:endParaRPr lang="en-US"/>
          </a:p>
        </p:txBody>
      </p:sp>
    </p:spTree>
    <p:extLst>
      <p:ext uri="{BB962C8B-B14F-4D97-AF65-F5344CB8AC3E}">
        <p14:creationId xmlns:p14="http://schemas.microsoft.com/office/powerpoint/2010/main" val="1716067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27</a:t>
            </a:fld>
            <a:endParaRPr lang="en-US"/>
          </a:p>
        </p:txBody>
      </p:sp>
    </p:spTree>
    <p:extLst>
      <p:ext uri="{BB962C8B-B14F-4D97-AF65-F5344CB8AC3E}">
        <p14:creationId xmlns:p14="http://schemas.microsoft.com/office/powerpoint/2010/main" val="1241728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28</a:t>
            </a:fld>
            <a:endParaRPr lang="en-US"/>
          </a:p>
        </p:txBody>
      </p:sp>
    </p:spTree>
    <p:extLst>
      <p:ext uri="{BB962C8B-B14F-4D97-AF65-F5344CB8AC3E}">
        <p14:creationId xmlns:p14="http://schemas.microsoft.com/office/powerpoint/2010/main" val="2276061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29</a:t>
            </a:fld>
            <a:endParaRPr lang="en-US"/>
          </a:p>
        </p:txBody>
      </p:sp>
    </p:spTree>
    <p:extLst>
      <p:ext uri="{BB962C8B-B14F-4D97-AF65-F5344CB8AC3E}">
        <p14:creationId xmlns:p14="http://schemas.microsoft.com/office/powerpoint/2010/main" val="99050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think of bees, most people think of (or are familiar with) the honeybee</a:t>
            </a:r>
          </a:p>
        </p:txBody>
      </p:sp>
      <p:sp>
        <p:nvSpPr>
          <p:cNvPr id="4" name="Slide Number Placeholder 3"/>
          <p:cNvSpPr>
            <a:spLocks noGrp="1"/>
          </p:cNvSpPr>
          <p:nvPr>
            <p:ph type="sldNum" sz="quarter" idx="10"/>
          </p:nvPr>
        </p:nvSpPr>
        <p:spPr/>
        <p:txBody>
          <a:bodyPr/>
          <a:lstStyle/>
          <a:p>
            <a:fld id="{FC29E957-F638-7F4B-96FF-054424B8AAC9}" type="slidenum">
              <a:rPr lang="en-US" smtClean="0"/>
              <a:t>3</a:t>
            </a:fld>
            <a:endParaRPr lang="en-US"/>
          </a:p>
        </p:txBody>
      </p:sp>
    </p:spTree>
    <p:extLst>
      <p:ext uri="{BB962C8B-B14F-4D97-AF65-F5344CB8AC3E}">
        <p14:creationId xmlns:p14="http://schemas.microsoft.com/office/powerpoint/2010/main" val="3299076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30</a:t>
            </a:fld>
            <a:endParaRPr lang="en-US"/>
          </a:p>
        </p:txBody>
      </p:sp>
    </p:spTree>
    <p:extLst>
      <p:ext uri="{BB962C8B-B14F-4D97-AF65-F5344CB8AC3E}">
        <p14:creationId xmlns:p14="http://schemas.microsoft.com/office/powerpoint/2010/main" val="1808442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31</a:t>
            </a:fld>
            <a:endParaRPr lang="en-US"/>
          </a:p>
        </p:txBody>
      </p:sp>
    </p:spTree>
    <p:extLst>
      <p:ext uri="{BB962C8B-B14F-4D97-AF65-F5344CB8AC3E}">
        <p14:creationId xmlns:p14="http://schemas.microsoft.com/office/powerpoint/2010/main" val="4170860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33018-4DBC-734E-8D48-5661149DF1DB}" type="slidenum">
              <a:rPr lang="en-US" smtClean="0"/>
              <a:t>32</a:t>
            </a:fld>
            <a:endParaRPr lang="en-US"/>
          </a:p>
        </p:txBody>
      </p:sp>
    </p:spTree>
    <p:extLst>
      <p:ext uri="{BB962C8B-B14F-4D97-AF65-F5344CB8AC3E}">
        <p14:creationId xmlns:p14="http://schemas.microsoft.com/office/powerpoint/2010/main" val="37878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33</a:t>
            </a:fld>
            <a:endParaRPr lang="en-US"/>
          </a:p>
        </p:txBody>
      </p:sp>
    </p:spTree>
    <p:extLst>
      <p:ext uri="{BB962C8B-B14F-4D97-AF65-F5344CB8AC3E}">
        <p14:creationId xmlns:p14="http://schemas.microsoft.com/office/powerpoint/2010/main" val="912022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34</a:t>
            </a:fld>
            <a:endParaRPr lang="en-US"/>
          </a:p>
        </p:txBody>
      </p:sp>
    </p:spTree>
    <p:extLst>
      <p:ext uri="{BB962C8B-B14F-4D97-AF65-F5344CB8AC3E}">
        <p14:creationId xmlns:p14="http://schemas.microsoft.com/office/powerpoint/2010/main" val="606731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33018-4DBC-734E-8D48-5661149DF1DB}" type="slidenum">
              <a:rPr lang="en-US" smtClean="0"/>
              <a:t>35</a:t>
            </a:fld>
            <a:endParaRPr lang="en-US"/>
          </a:p>
        </p:txBody>
      </p:sp>
    </p:spTree>
    <p:extLst>
      <p:ext uri="{BB962C8B-B14F-4D97-AF65-F5344CB8AC3E}">
        <p14:creationId xmlns:p14="http://schemas.microsoft.com/office/powerpoint/2010/main" val="124165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36</a:t>
            </a:fld>
            <a:endParaRPr lang="en-US"/>
          </a:p>
        </p:txBody>
      </p:sp>
    </p:spTree>
    <p:extLst>
      <p:ext uri="{BB962C8B-B14F-4D97-AF65-F5344CB8AC3E}">
        <p14:creationId xmlns:p14="http://schemas.microsoft.com/office/powerpoint/2010/main" val="2470773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37</a:t>
            </a:fld>
            <a:endParaRPr lang="en-US"/>
          </a:p>
        </p:txBody>
      </p:sp>
    </p:spTree>
    <p:extLst>
      <p:ext uri="{BB962C8B-B14F-4D97-AF65-F5344CB8AC3E}">
        <p14:creationId xmlns:p14="http://schemas.microsoft.com/office/powerpoint/2010/main" val="336470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38</a:t>
            </a:fld>
            <a:endParaRPr lang="en-US"/>
          </a:p>
        </p:txBody>
      </p:sp>
    </p:spTree>
    <p:extLst>
      <p:ext uri="{BB962C8B-B14F-4D97-AF65-F5344CB8AC3E}">
        <p14:creationId xmlns:p14="http://schemas.microsoft.com/office/powerpoint/2010/main" val="336470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39</a:t>
            </a:fld>
            <a:endParaRPr lang="en-US"/>
          </a:p>
        </p:txBody>
      </p:sp>
    </p:spTree>
    <p:extLst>
      <p:ext uri="{BB962C8B-B14F-4D97-AF65-F5344CB8AC3E}">
        <p14:creationId xmlns:p14="http://schemas.microsoft.com/office/powerpoint/2010/main" val="117657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over 4,000 (!) species of bees in the USA; 20,000+ in the world</a:t>
            </a:r>
          </a:p>
        </p:txBody>
      </p:sp>
      <p:sp>
        <p:nvSpPr>
          <p:cNvPr id="4" name="Slide Number Placeholder 3"/>
          <p:cNvSpPr>
            <a:spLocks noGrp="1"/>
          </p:cNvSpPr>
          <p:nvPr>
            <p:ph type="sldNum" sz="quarter" idx="10"/>
          </p:nvPr>
        </p:nvSpPr>
        <p:spPr/>
        <p:txBody>
          <a:bodyPr/>
          <a:lstStyle/>
          <a:p>
            <a:fld id="{FC29E957-F638-7F4B-96FF-054424B8AAC9}" type="slidenum">
              <a:rPr lang="en-US" smtClean="0"/>
              <a:t>4</a:t>
            </a:fld>
            <a:endParaRPr lang="en-US"/>
          </a:p>
        </p:txBody>
      </p:sp>
    </p:spTree>
    <p:extLst>
      <p:ext uri="{BB962C8B-B14F-4D97-AF65-F5344CB8AC3E}">
        <p14:creationId xmlns:p14="http://schemas.microsoft.com/office/powerpoint/2010/main" val="2549648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40</a:t>
            </a:fld>
            <a:endParaRPr lang="en-US"/>
          </a:p>
        </p:txBody>
      </p:sp>
    </p:spTree>
    <p:extLst>
      <p:ext uri="{BB962C8B-B14F-4D97-AF65-F5344CB8AC3E}">
        <p14:creationId xmlns:p14="http://schemas.microsoft.com/office/powerpoint/2010/main" val="3949540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41</a:t>
            </a:fld>
            <a:endParaRPr lang="en-US"/>
          </a:p>
        </p:txBody>
      </p:sp>
    </p:spTree>
    <p:extLst>
      <p:ext uri="{BB962C8B-B14F-4D97-AF65-F5344CB8AC3E}">
        <p14:creationId xmlns:p14="http://schemas.microsoft.com/office/powerpoint/2010/main" val="3587777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of the most commonly cited reasons that bees are so important is because of their connection to food production. It’s not that if all bees died we would have no food at all–as a lot of our grains, for instance, are pollinated by wind–but</a:t>
            </a:r>
            <a:r>
              <a:rPr lang="mr-IN" baseline="0" dirty="0"/>
              <a:t>…</a:t>
            </a:r>
            <a:r>
              <a:rPr lang="en-US" baseline="0" dirty="0"/>
              <a:t>it’s actually a lot of our fruits and vegetables (our sources of a lot of our micronutrients) that are pollinated by bees. 87 out of the leading 115 global food crops in the world have some level of dependency on animal pollinators, and this service that bees provide is estimated to be valued at about 200 billion dollars.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But it’s not just food production that bees are good for, bees are very important parts of our ecosystems and help pollinate many plants. Out of all the flowering plants in the world, it’s estimated that about 78% of these angiosperms have some level of dependency on animal pollinators.</a:t>
            </a:r>
            <a:endParaRPr lang="en-US" dirty="0"/>
          </a:p>
          <a:p>
            <a:endParaRPr lang="en-US" dirty="0"/>
          </a:p>
        </p:txBody>
      </p:sp>
      <p:sp>
        <p:nvSpPr>
          <p:cNvPr id="4" name="Slide Number Placeholder 3"/>
          <p:cNvSpPr>
            <a:spLocks noGrp="1"/>
          </p:cNvSpPr>
          <p:nvPr>
            <p:ph type="sldNum" sz="quarter" idx="10"/>
          </p:nvPr>
        </p:nvSpPr>
        <p:spPr/>
        <p:txBody>
          <a:bodyPr/>
          <a:lstStyle/>
          <a:p>
            <a:fld id="{30733018-4DBC-734E-8D48-5661149DF1DB}" type="slidenum">
              <a:rPr lang="en-US" smtClean="0"/>
              <a:t>5</a:t>
            </a:fld>
            <a:endParaRPr lang="en-US"/>
          </a:p>
        </p:txBody>
      </p:sp>
    </p:spTree>
    <p:extLst>
      <p:ext uri="{BB962C8B-B14F-4D97-AF65-F5344CB8AC3E}">
        <p14:creationId xmlns:p14="http://schemas.microsoft.com/office/powerpoint/2010/main" val="149897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problem</a:t>
            </a:r>
            <a:r>
              <a:rPr lang="en-US" baseline="0" dirty="0"/>
              <a:t> is, we have reason to believe that they’re in decline. A recent paper tried to model what’s been happening to bee abundance in the United States, and their results are shown in this map here. I’ve simplified the legend here so that you can see that the cooler colors (blues/purples) represent areas where the model predicted bee abundance has increased, while the warmer colors (reds/pinks) represent areas where the model predicted bee abundance has decreased. What I’d like you to get from this map is that more areas are warmer colors (where bees have decreased) than cooler colors.</a:t>
            </a:r>
            <a:endParaRPr lang="en-US" dirty="0"/>
          </a:p>
          <a:p>
            <a:endParaRPr lang="en-US" dirty="0"/>
          </a:p>
        </p:txBody>
      </p:sp>
      <p:sp>
        <p:nvSpPr>
          <p:cNvPr id="4" name="Slide Number Placeholder 3"/>
          <p:cNvSpPr>
            <a:spLocks noGrp="1"/>
          </p:cNvSpPr>
          <p:nvPr>
            <p:ph type="sldNum" sz="quarter" idx="10"/>
          </p:nvPr>
        </p:nvSpPr>
        <p:spPr/>
        <p:txBody>
          <a:bodyPr/>
          <a:lstStyle/>
          <a:p>
            <a:fld id="{30733018-4DBC-734E-8D48-5661149DF1DB}" type="slidenum">
              <a:rPr lang="en-US" smtClean="0"/>
              <a:t>6</a:t>
            </a:fld>
            <a:endParaRPr lang="en-US"/>
          </a:p>
        </p:txBody>
      </p:sp>
    </p:spTree>
    <p:extLst>
      <p:ext uri="{BB962C8B-B14F-4D97-AF65-F5344CB8AC3E}">
        <p14:creationId xmlns:p14="http://schemas.microsoft.com/office/powerpoint/2010/main" val="65573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7</a:t>
            </a:fld>
            <a:endParaRPr lang="en-US"/>
          </a:p>
        </p:txBody>
      </p:sp>
    </p:spTree>
    <p:extLst>
      <p:ext uri="{BB962C8B-B14F-4D97-AF65-F5344CB8AC3E}">
        <p14:creationId xmlns:p14="http://schemas.microsoft.com/office/powerpoint/2010/main" val="159281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8</a:t>
            </a:fld>
            <a:endParaRPr lang="en-US"/>
          </a:p>
        </p:txBody>
      </p:sp>
    </p:spTree>
    <p:extLst>
      <p:ext uri="{BB962C8B-B14F-4D97-AF65-F5344CB8AC3E}">
        <p14:creationId xmlns:p14="http://schemas.microsoft.com/office/powerpoint/2010/main" val="428017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33018-4DBC-734E-8D48-5661149DF1DB}" type="slidenum">
              <a:rPr lang="en-US" smtClean="0"/>
              <a:t>9</a:t>
            </a:fld>
            <a:endParaRPr lang="en-US"/>
          </a:p>
        </p:txBody>
      </p:sp>
    </p:spTree>
    <p:extLst>
      <p:ext uri="{BB962C8B-B14F-4D97-AF65-F5344CB8AC3E}">
        <p14:creationId xmlns:p14="http://schemas.microsoft.com/office/powerpoint/2010/main" val="4162708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A197C146-D71A-2449-90DF-E30ED3C0658F}"/>
              </a:ext>
            </a:extLst>
          </p:cNvPr>
          <p:cNvGrpSpPr/>
          <p:nvPr userDrawn="1"/>
        </p:nvGrpSpPr>
        <p:grpSpPr>
          <a:xfrm>
            <a:off x="-17618" y="1757016"/>
            <a:ext cx="9178907" cy="4105906"/>
            <a:chOff x="-17618" y="1757016"/>
            <a:chExt cx="9178907" cy="4105906"/>
          </a:xfrm>
        </p:grpSpPr>
        <p:pic>
          <p:nvPicPr>
            <p:cNvPr id="8" name="Picture 7"/>
            <p:cNvPicPr>
              <a:picLocks noChangeAspect="1"/>
            </p:cNvPicPr>
            <p:nvPr userDrawn="1">
              <p:custDataLst>
                <p:tags r:id="rId1"/>
              </p:custDataLst>
            </p:nvPr>
          </p:nvPicPr>
          <p:blipFill rotWithShape="1">
            <a:blip r:embed="rId5">
              <a:extLst>
                <a:ext uri="{28A0092B-C50C-407E-A947-70E740481C1C}">
                  <a14:useLocalDpi xmlns:a14="http://schemas.microsoft.com/office/drawing/2010/main" val="0"/>
                </a:ext>
              </a:extLst>
            </a:blip>
            <a:srcRect l="-232" t="-190" r="232" b="4143"/>
            <a:stretch/>
          </p:blipFill>
          <p:spPr>
            <a:xfrm>
              <a:off x="-1" y="1835946"/>
              <a:ext cx="9143999" cy="4026974"/>
            </a:xfrm>
            <a:prstGeom prst="rect">
              <a:avLst/>
            </a:prstGeom>
          </p:spPr>
        </p:pic>
        <p:sp>
          <p:nvSpPr>
            <p:cNvPr id="9" name="Rectangle 8"/>
            <p:cNvSpPr/>
            <p:nvPr userDrawn="1">
              <p:custDataLst>
                <p:tags r:id="rId2"/>
              </p:custDataLst>
            </p:nvPr>
          </p:nvSpPr>
          <p:spPr>
            <a:xfrm>
              <a:off x="-17618" y="2628900"/>
              <a:ext cx="9178907" cy="3234022"/>
            </a:xfrm>
            <a:prstGeom prst="rect">
              <a:avLst/>
            </a:prstGeom>
            <a:gradFill>
              <a:gsLst>
                <a:gs pos="49000">
                  <a:schemeClr val="accent1">
                    <a:lumMod val="5000"/>
                    <a:lumOff val="95000"/>
                    <a:alpha val="0"/>
                  </a:schemeClr>
                </a:gs>
                <a:gs pos="66000">
                  <a:schemeClr val="bg1">
                    <a:alpha val="80000"/>
                  </a:schemeClr>
                </a:gs>
                <a:gs pos="7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xmlns="" id="{EF548EF2-ADA4-B64A-A797-ECD536298954}"/>
                </a:ext>
              </a:extLst>
            </p:cNvPr>
            <p:cNvSpPr/>
            <p:nvPr userDrawn="1">
              <p:custDataLst>
                <p:tags r:id="rId3"/>
              </p:custDataLst>
            </p:nvPr>
          </p:nvSpPr>
          <p:spPr>
            <a:xfrm flipV="1">
              <a:off x="-17618" y="1757016"/>
              <a:ext cx="9178907" cy="3414509"/>
            </a:xfrm>
            <a:prstGeom prst="rect">
              <a:avLst/>
            </a:prstGeom>
            <a:gradFill>
              <a:gsLst>
                <a:gs pos="66000">
                  <a:schemeClr val="accent1">
                    <a:lumMod val="5000"/>
                    <a:lumOff val="95000"/>
                    <a:alpha val="0"/>
                  </a:schemeClr>
                </a:gs>
                <a:gs pos="86000">
                  <a:schemeClr val="bg1">
                    <a:alpha val="8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1" name="Rectangle 10">
            <a:extLst>
              <a:ext uri="{FF2B5EF4-FFF2-40B4-BE49-F238E27FC236}">
                <a16:creationId xmlns:a16="http://schemas.microsoft.com/office/drawing/2014/main" xmlns="" id="{020D29C5-3070-7E44-9FF1-ED088184A8D6}"/>
              </a:ext>
            </a:extLst>
          </p:cNvPr>
          <p:cNvSpPr/>
          <p:nvPr userDrawn="1"/>
        </p:nvSpPr>
        <p:spPr>
          <a:xfrm>
            <a:off x="-15856" y="-1"/>
            <a:ext cx="694513" cy="19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61478" y="1274763"/>
            <a:ext cx="7772400" cy="2387600"/>
          </a:xfrm>
          <a:noFill/>
        </p:spPr>
        <p:txBody>
          <a:bodyPr anchor="b"/>
          <a:lstStyle>
            <a:lvl1pPr algn="ctr">
              <a:defRPr sz="6000" b="1" i="0">
                <a:latin typeface="Gadugi" panose="020B0502040204020203" pitchFamily="34" charset="0"/>
                <a:ea typeface="Gadugi" panose="020B0502040204020203" pitchFamily="34" charset="0"/>
                <a:cs typeface="Gadugi" panose="020B050204020402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418678" y="3754438"/>
            <a:ext cx="6858000" cy="1655762"/>
          </a:xfrm>
        </p:spPr>
        <p:txBody>
          <a:bodyPr/>
          <a:lstStyle>
            <a:lvl1pPr marL="0" indent="0" algn="ctr">
              <a:buNone/>
              <a:defRPr sz="2400" b="0" i="0">
                <a:latin typeface="+mn-lt"/>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
        <p:nvSpPr>
          <p:cNvPr id="15" name="Rectangle 14">
            <a:extLst>
              <a:ext uri="{FF2B5EF4-FFF2-40B4-BE49-F238E27FC236}">
                <a16:creationId xmlns:a16="http://schemas.microsoft.com/office/drawing/2014/main" xmlns="" id="{ED0C4C61-1F6C-5649-BF27-0731AFA5FDD0}"/>
              </a:ext>
            </a:extLst>
          </p:cNvPr>
          <p:cNvSpPr/>
          <p:nvPr userDrawn="1"/>
        </p:nvSpPr>
        <p:spPr>
          <a:xfrm>
            <a:off x="0" y="-18286"/>
            <a:ext cx="670560" cy="6473823"/>
          </a:xfrm>
          <a:prstGeom prst="rect">
            <a:avLst/>
          </a:prstGeom>
          <a:solidFill>
            <a:srgbClr val="9B83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10" name="Rectangle 9">
            <a:extLst>
              <a:ext uri="{FF2B5EF4-FFF2-40B4-BE49-F238E27FC236}">
                <a16:creationId xmlns:a16="http://schemas.microsoft.com/office/drawing/2014/main" xmlns="" id="{BA33D050-F5E1-2B44-99D7-89472B385E49}"/>
              </a:ext>
            </a:extLst>
          </p:cNvPr>
          <p:cNvSpPr/>
          <p:nvPr userDrawn="1"/>
        </p:nvSpPr>
        <p:spPr>
          <a:xfrm>
            <a:off x="8154649" y="6356351"/>
            <a:ext cx="989349" cy="5016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E95DFEE7-7FDA-1C45-A5CB-F9AAA62CCA6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19109" y="6135564"/>
            <a:ext cx="1465038" cy="731809"/>
          </a:xfrm>
          <a:prstGeom prst="rect">
            <a:avLst/>
          </a:prstGeom>
        </p:spPr>
      </p:pic>
    </p:spTree>
    <p:extLst>
      <p:ext uri="{BB962C8B-B14F-4D97-AF65-F5344CB8AC3E}">
        <p14:creationId xmlns:p14="http://schemas.microsoft.com/office/powerpoint/2010/main" val="53016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2" name="Group 11"/>
          <p:cNvGrpSpPr/>
          <p:nvPr userDrawn="1"/>
        </p:nvGrpSpPr>
        <p:grpSpPr>
          <a:xfrm>
            <a:off x="668740" y="-1"/>
            <a:ext cx="8475260" cy="1681164"/>
            <a:chOff x="668740" y="-1"/>
            <a:chExt cx="8475260" cy="1681164"/>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29757" b="12065"/>
            <a:stretch/>
          </p:blipFill>
          <p:spPr>
            <a:xfrm>
              <a:off x="1961918" y="0"/>
              <a:ext cx="7182082" cy="1681163"/>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9757" r="92623" b="12065"/>
            <a:stretch/>
          </p:blipFill>
          <p:spPr>
            <a:xfrm flipH="1">
              <a:off x="668740" y="-1"/>
              <a:ext cx="1293178" cy="1681163"/>
            </a:xfrm>
            <a:prstGeom prst="rect">
              <a:avLst/>
            </a:prstGeom>
          </p:spPr>
        </p:pic>
      </p:grpSp>
      <p:sp>
        <p:nvSpPr>
          <p:cNvPr id="15" name="Rectangle 14"/>
          <p:cNvSpPr/>
          <p:nvPr userDrawn="1"/>
        </p:nvSpPr>
        <p:spPr>
          <a:xfrm>
            <a:off x="670560" y="907677"/>
            <a:ext cx="8473440" cy="4881283"/>
          </a:xfrm>
          <a:prstGeom prst="rect">
            <a:avLst/>
          </a:prstGeom>
          <a:gradFill>
            <a:gsLst>
              <a:gs pos="0">
                <a:schemeClr val="accent1">
                  <a:lumMod val="5000"/>
                  <a:lumOff val="95000"/>
                  <a:alpha val="0"/>
                </a:schemeClr>
              </a:gs>
              <a:gs pos="11000">
                <a:schemeClr val="bg1">
                  <a:alpha val="80000"/>
                </a:schemeClr>
              </a:gs>
              <a:gs pos="2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52569" y="170132"/>
            <a:ext cx="7886700" cy="1325563"/>
          </a:xfrm>
        </p:spPr>
        <p:txBody>
          <a:bodyPr/>
          <a:lstStyle>
            <a:lvl1pPr>
              <a:defRPr b="1">
                <a:effectLst>
                  <a:outerShdw blurRad="50800" dist="63500" dir="2400000" algn="ctr" rotWithShape="0">
                    <a:schemeClr val="bg1"/>
                  </a:outerShdw>
                </a:effectLst>
              </a:defRPr>
            </a:lvl1pPr>
          </a:lstStyle>
          <a:p>
            <a:r>
              <a:rPr lang="en-US" dirty="0"/>
              <a:t>Click to edit Master title style</a:t>
            </a:r>
          </a:p>
        </p:txBody>
      </p:sp>
      <p:sp>
        <p:nvSpPr>
          <p:cNvPr id="3" name="Text Placeholder 2"/>
          <p:cNvSpPr>
            <a:spLocks noGrp="1"/>
          </p:cNvSpPr>
          <p:nvPr>
            <p:ph type="body" idx="1"/>
          </p:nvPr>
        </p:nvSpPr>
        <p:spPr>
          <a:xfrm>
            <a:off x="952570"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52570"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20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720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71550" y="6356353"/>
            <a:ext cx="2057400" cy="365125"/>
          </a:xfrm>
        </p:spPr>
        <p:txBody>
          <a:bodyPr/>
          <a:lstStyle/>
          <a:p>
            <a:fld id="{E0BB8D47-1110-437B-B8DF-9486ABE17A6E}" type="datetimeFigureOut">
              <a:rPr lang="en-US" smtClean="0"/>
              <a:t>2/25/2019</a:t>
            </a:fld>
            <a:endParaRPr lang="en-US"/>
          </a:p>
        </p:txBody>
      </p:sp>
      <p:sp>
        <p:nvSpPr>
          <p:cNvPr id="8" name="Footer Placeholder 7"/>
          <p:cNvSpPr>
            <a:spLocks noGrp="1"/>
          </p:cNvSpPr>
          <p:nvPr>
            <p:ph type="ftr" sz="quarter" idx="11"/>
          </p:nvPr>
        </p:nvSpPr>
        <p:spPr>
          <a:xfrm>
            <a:off x="3371850" y="6356353"/>
            <a:ext cx="3086100" cy="365125"/>
          </a:xfrm>
        </p:spPr>
        <p:txBody>
          <a:bodyPr/>
          <a:lstStyle/>
          <a:p>
            <a:endParaRPr lang="en-US"/>
          </a:p>
        </p:txBody>
      </p:sp>
      <p:sp>
        <p:nvSpPr>
          <p:cNvPr id="9" name="Slide Number Placeholder 8"/>
          <p:cNvSpPr>
            <a:spLocks noGrp="1"/>
          </p:cNvSpPr>
          <p:nvPr>
            <p:ph type="sldNum" sz="quarter" idx="12"/>
          </p:nvPr>
        </p:nvSpPr>
        <p:spPr>
          <a:xfrm>
            <a:off x="6800850" y="6356353"/>
            <a:ext cx="2057400" cy="365125"/>
          </a:xfrm>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19930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12" name="Group 11"/>
          <p:cNvGrpSpPr/>
          <p:nvPr userDrawn="1"/>
        </p:nvGrpSpPr>
        <p:grpSpPr>
          <a:xfrm>
            <a:off x="668740" y="-1"/>
            <a:ext cx="8475260" cy="1681164"/>
            <a:chOff x="668740" y="-1"/>
            <a:chExt cx="8475260" cy="1681164"/>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29757" b="12065"/>
            <a:stretch/>
          </p:blipFill>
          <p:spPr>
            <a:xfrm>
              <a:off x="1961918" y="0"/>
              <a:ext cx="7182082" cy="1681163"/>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9757" r="92623" b="12065"/>
            <a:stretch/>
          </p:blipFill>
          <p:spPr>
            <a:xfrm flipH="1">
              <a:off x="668740" y="-1"/>
              <a:ext cx="1293178" cy="1681163"/>
            </a:xfrm>
            <a:prstGeom prst="rect">
              <a:avLst/>
            </a:prstGeom>
          </p:spPr>
        </p:pic>
      </p:grpSp>
      <p:sp>
        <p:nvSpPr>
          <p:cNvPr id="15" name="Rectangle 14"/>
          <p:cNvSpPr/>
          <p:nvPr userDrawn="1"/>
        </p:nvSpPr>
        <p:spPr>
          <a:xfrm>
            <a:off x="670560" y="907677"/>
            <a:ext cx="8473440" cy="4881283"/>
          </a:xfrm>
          <a:prstGeom prst="rect">
            <a:avLst/>
          </a:prstGeom>
          <a:gradFill>
            <a:gsLst>
              <a:gs pos="0">
                <a:schemeClr val="accent1">
                  <a:lumMod val="5000"/>
                  <a:lumOff val="95000"/>
                  <a:alpha val="0"/>
                </a:schemeClr>
              </a:gs>
              <a:gs pos="11000">
                <a:schemeClr val="bg1">
                  <a:alpha val="80000"/>
                </a:schemeClr>
              </a:gs>
              <a:gs pos="2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52569" y="170132"/>
            <a:ext cx="7886700" cy="1325563"/>
          </a:xfrm>
        </p:spPr>
        <p:txBody>
          <a:bodyPr/>
          <a:lstStyle>
            <a:lvl1pPr>
              <a:defRPr b="1">
                <a:effectLst>
                  <a:outerShdw blurRad="50800" dist="63500" dir="2400000" algn="ctr" rotWithShape="0">
                    <a:schemeClr val="bg1"/>
                  </a:outerShdw>
                </a:effectLst>
              </a:defRPr>
            </a:lvl1pPr>
          </a:lstStyle>
          <a:p>
            <a:r>
              <a:rPr lang="en-US" dirty="0"/>
              <a:t>Click to edit Master title style</a:t>
            </a:r>
          </a:p>
        </p:txBody>
      </p:sp>
      <p:sp>
        <p:nvSpPr>
          <p:cNvPr id="3" name="Text Placeholder 2"/>
          <p:cNvSpPr>
            <a:spLocks noGrp="1"/>
          </p:cNvSpPr>
          <p:nvPr>
            <p:ph type="body" idx="1"/>
          </p:nvPr>
        </p:nvSpPr>
        <p:spPr>
          <a:xfrm>
            <a:off x="952570"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52570"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20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720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71550" y="6356353"/>
            <a:ext cx="2057400" cy="365125"/>
          </a:xfrm>
        </p:spPr>
        <p:txBody>
          <a:bodyPr/>
          <a:lstStyle/>
          <a:p>
            <a:fld id="{E0BB8D47-1110-437B-B8DF-9486ABE17A6E}" type="datetimeFigureOut">
              <a:rPr lang="en-US" smtClean="0"/>
              <a:t>2/25/2019</a:t>
            </a:fld>
            <a:endParaRPr lang="en-US"/>
          </a:p>
        </p:txBody>
      </p:sp>
      <p:sp>
        <p:nvSpPr>
          <p:cNvPr id="8" name="Footer Placeholder 7"/>
          <p:cNvSpPr>
            <a:spLocks noGrp="1"/>
          </p:cNvSpPr>
          <p:nvPr>
            <p:ph type="ftr" sz="quarter" idx="11"/>
          </p:nvPr>
        </p:nvSpPr>
        <p:spPr>
          <a:xfrm>
            <a:off x="3371850" y="6356353"/>
            <a:ext cx="3086100" cy="365125"/>
          </a:xfrm>
        </p:spPr>
        <p:txBody>
          <a:bodyPr/>
          <a:lstStyle/>
          <a:p>
            <a:endParaRPr lang="en-US"/>
          </a:p>
        </p:txBody>
      </p:sp>
      <p:sp>
        <p:nvSpPr>
          <p:cNvPr id="9" name="Slide Number Placeholder 8"/>
          <p:cNvSpPr>
            <a:spLocks noGrp="1"/>
          </p:cNvSpPr>
          <p:nvPr>
            <p:ph type="sldNum" sz="quarter" idx="12"/>
          </p:nvPr>
        </p:nvSpPr>
        <p:spPr>
          <a:xfrm>
            <a:off x="6800850" y="6356353"/>
            <a:ext cx="2057400" cy="365125"/>
          </a:xfrm>
        </p:spPr>
        <p:txBody>
          <a:bodyPr/>
          <a:lstStyle/>
          <a:p>
            <a:fld id="{226880E2-D637-45BF-8726-5AFE384D8542}" type="slidenum">
              <a:rPr lang="en-US" smtClean="0"/>
              <a:t>‹#›</a:t>
            </a:fld>
            <a:endParaRPr lang="en-US"/>
          </a:p>
        </p:txBody>
      </p:sp>
      <p:sp>
        <p:nvSpPr>
          <p:cNvPr id="16" name="Rectangle 15"/>
          <p:cNvSpPr/>
          <p:nvPr userDrawn="1"/>
        </p:nvSpPr>
        <p:spPr>
          <a:xfrm>
            <a:off x="0" y="2"/>
            <a:ext cx="670560" cy="6857999"/>
          </a:xfrm>
          <a:prstGeom prst="rect">
            <a:avLst/>
          </a:prstGeom>
          <a:solidFill>
            <a:srgbClr val="5590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endParaRPr lang="en-US" sz="1800" b="1" dirty="0"/>
          </a:p>
        </p:txBody>
      </p:sp>
    </p:spTree>
    <p:extLst>
      <p:ext uri="{BB962C8B-B14F-4D97-AF65-F5344CB8AC3E}">
        <p14:creationId xmlns:p14="http://schemas.microsoft.com/office/powerpoint/2010/main" val="2427099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1209" y="149975"/>
            <a:ext cx="78867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BB8D47-1110-437B-B8DF-9486ABE17A6E}" type="datetimeFigureOut">
              <a:rPr lang="en-US" smtClean="0"/>
              <a:t>2/25/2019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322152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B8D47-1110-437B-B8DF-9486ABE17A6E}" type="datetimeFigureOut">
              <a:rPr lang="en-US" smtClean="0"/>
              <a:t>2/25/2019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2944140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628650" y="0"/>
            <a:ext cx="8515350" cy="6858000"/>
          </a:xfrm>
          <a:prstGeom prst="rect">
            <a:avLst/>
          </a:prstGeom>
          <a:solidFill>
            <a:srgbClr val="C1A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E0BB8D47-1110-437B-B8DF-9486ABE17A6E}" type="datetimeFigureOut">
              <a:rPr lang="en-US" smtClean="0"/>
              <a:t>2/25/2019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880E2-D637-45BF-8726-5AFE384D8542}"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9877" y="5860527"/>
            <a:ext cx="1996888" cy="997475"/>
          </a:xfrm>
          <a:prstGeom prst="rect">
            <a:avLst/>
          </a:prstGeom>
        </p:spPr>
      </p:pic>
      <p:sp>
        <p:nvSpPr>
          <p:cNvPr id="7" name="Rectangle 6"/>
          <p:cNvSpPr/>
          <p:nvPr userDrawn="1"/>
        </p:nvSpPr>
        <p:spPr>
          <a:xfrm>
            <a:off x="0" y="2"/>
            <a:ext cx="670560" cy="6857999"/>
          </a:xfrm>
          <a:prstGeom prst="rect">
            <a:avLst/>
          </a:prstGeom>
          <a:solidFill>
            <a:srgbClr val="5590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endParaRPr lang="en-US" sz="1800" b="1" dirty="0"/>
          </a:p>
        </p:txBody>
      </p:sp>
    </p:spTree>
    <p:extLst>
      <p:ext uri="{BB962C8B-B14F-4D97-AF65-F5344CB8AC3E}">
        <p14:creationId xmlns:p14="http://schemas.microsoft.com/office/powerpoint/2010/main" val="4132280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BB8D47-1110-437B-B8DF-9486ABE17A6E}"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1919928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BB8D47-1110-437B-B8DF-9486ABE17A6E}"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1865351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
        <p:nvSpPr>
          <p:cNvPr id="7" name="Rectangle 6"/>
          <p:cNvSpPr/>
          <p:nvPr userDrawn="1"/>
        </p:nvSpPr>
        <p:spPr>
          <a:xfrm>
            <a:off x="785759" y="-2238"/>
            <a:ext cx="670560" cy="6857999"/>
          </a:xfrm>
          <a:prstGeom prst="rect">
            <a:avLst/>
          </a:prstGeom>
          <a:solidFill>
            <a:srgbClr val="AF71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8" name="Rectangle 7"/>
          <p:cNvSpPr/>
          <p:nvPr userDrawn="1"/>
        </p:nvSpPr>
        <p:spPr>
          <a:xfrm>
            <a:off x="1571518" y="-2239"/>
            <a:ext cx="670560" cy="6857999"/>
          </a:xfrm>
          <a:prstGeom prst="rect">
            <a:avLst/>
          </a:prstGeom>
          <a:solidFill>
            <a:srgbClr val="3155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9" name="Rectangle 8"/>
          <p:cNvSpPr/>
          <p:nvPr userDrawn="1"/>
        </p:nvSpPr>
        <p:spPr>
          <a:xfrm>
            <a:off x="2357277" y="-2240"/>
            <a:ext cx="670560" cy="6857999"/>
          </a:xfrm>
          <a:prstGeom prst="rect">
            <a:avLst/>
          </a:prstGeom>
          <a:solidFill>
            <a:srgbClr val="5590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10" name="Rectangle 9"/>
          <p:cNvSpPr/>
          <p:nvPr userDrawn="1"/>
        </p:nvSpPr>
        <p:spPr>
          <a:xfrm>
            <a:off x="3152675" y="-2241"/>
            <a:ext cx="670560" cy="6857999"/>
          </a:xfrm>
          <a:prstGeom prst="rect">
            <a:avLst/>
          </a:prstGeom>
          <a:solidFill>
            <a:srgbClr val="543E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11" name="Rectangle 10"/>
          <p:cNvSpPr/>
          <p:nvPr userDrawn="1"/>
        </p:nvSpPr>
        <p:spPr>
          <a:xfrm>
            <a:off x="3963302" y="-2242"/>
            <a:ext cx="670560" cy="6857999"/>
          </a:xfrm>
          <a:prstGeom prst="rect">
            <a:avLst/>
          </a:prstGeom>
          <a:solidFill>
            <a:srgbClr val="D9C7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solidFill>
                  <a:schemeClr val="tx1"/>
                </a:solidFill>
              </a:rPr>
              <a:t>SCRI: Protecting Pollinators with Economically Feasible and Environmentally Sound Ornamental Horticulture</a:t>
            </a:r>
          </a:p>
        </p:txBody>
      </p:sp>
      <p:sp>
        <p:nvSpPr>
          <p:cNvPr id="12" name="Rectangle 11"/>
          <p:cNvSpPr/>
          <p:nvPr userDrawn="1"/>
        </p:nvSpPr>
        <p:spPr>
          <a:xfrm>
            <a:off x="4780996" y="-2243"/>
            <a:ext cx="670560" cy="6857999"/>
          </a:xfrm>
          <a:prstGeom prst="rect">
            <a:avLst/>
          </a:prstGeom>
          <a:solidFill>
            <a:srgbClr val="F7C7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solidFill>
                  <a:schemeClr val="tx1"/>
                </a:solidFill>
              </a:rPr>
              <a:t>SCRI: Protecting Pollinators with Economically Feasible and Environmentally Sound Ornamental Horticulture</a:t>
            </a:r>
          </a:p>
        </p:txBody>
      </p:sp>
    </p:spTree>
    <p:extLst>
      <p:ext uri="{BB962C8B-B14F-4D97-AF65-F5344CB8AC3E}">
        <p14:creationId xmlns:p14="http://schemas.microsoft.com/office/powerpoint/2010/main" val="163839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1985028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ectangle 4"/>
          <p:cNvSpPr/>
          <p:nvPr userDrawn="1"/>
        </p:nvSpPr>
        <p:spPr>
          <a:xfrm>
            <a:off x="0" y="0"/>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title"/>
          </p:nvPr>
        </p:nvSpPr>
        <p:spPr>
          <a:xfrm>
            <a:off x="0" y="0"/>
            <a:ext cx="9144000" cy="914400"/>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2510" y="990601"/>
            <a:ext cx="9131490" cy="5181601"/>
          </a:xfrm>
        </p:spPr>
        <p:txBody>
          <a:bodyPr>
            <a:normAutofit/>
          </a:bodyPr>
          <a:lstStyle>
            <a:lvl1pPr>
              <a:defRPr sz="3600" b="1">
                <a:solidFill>
                  <a:schemeClr val="bg1"/>
                </a:solidFill>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8885" t="7902" r="42717"/>
          <a:stretch/>
        </p:blipFill>
        <p:spPr>
          <a:xfrm rot="5400000">
            <a:off x="1915313" y="4333089"/>
            <a:ext cx="609599" cy="444022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836" t="46956" r="35833" b="40272"/>
          <a:stretch/>
        </p:blipFill>
        <p:spPr>
          <a:xfrm>
            <a:off x="4724400" y="6248400"/>
            <a:ext cx="4419600" cy="609600"/>
          </a:xfrm>
          <a:prstGeom prst="rect">
            <a:avLst/>
          </a:prstGeom>
        </p:spPr>
      </p:pic>
      <p:sp>
        <p:nvSpPr>
          <p:cNvPr id="4" name="Rectangle 3"/>
          <p:cNvSpPr/>
          <p:nvPr userDrawn="1"/>
        </p:nvSpPr>
        <p:spPr>
          <a:xfrm>
            <a:off x="0" y="6248400"/>
            <a:ext cx="9131490" cy="609600"/>
          </a:xfrm>
          <a:prstGeom prst="rect">
            <a:avLst/>
          </a:prstGeom>
          <a:gradFill flip="none" rotWithShape="1">
            <a:gsLst>
              <a:gs pos="27000">
                <a:schemeClr val="bg1">
                  <a:alpha val="0"/>
                </a:schemeClr>
              </a:gs>
              <a:gs pos="73000">
                <a:schemeClr val="bg1">
                  <a:alpha val="0"/>
                </a:schemeClr>
              </a:gs>
              <a:gs pos="58000">
                <a:schemeClr val="bg1"/>
              </a:gs>
              <a:gs pos="42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l</a:t>
            </a:r>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11346" b="9850"/>
          <a:stretch/>
        </p:blipFill>
        <p:spPr>
          <a:xfrm>
            <a:off x="4050038" y="6248400"/>
            <a:ext cx="1031415" cy="609600"/>
          </a:xfrm>
          <a:prstGeom prst="rect">
            <a:avLst/>
          </a:prstGeom>
        </p:spPr>
      </p:pic>
    </p:spTree>
    <p:extLst>
      <p:ext uri="{BB962C8B-B14F-4D97-AF65-F5344CB8AC3E}">
        <p14:creationId xmlns:p14="http://schemas.microsoft.com/office/powerpoint/2010/main" val="188460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
        <p:nvSpPr>
          <p:cNvPr id="9" name="Rectangle 8">
            <a:extLst>
              <a:ext uri="{FF2B5EF4-FFF2-40B4-BE49-F238E27FC236}">
                <a16:creationId xmlns:a16="http://schemas.microsoft.com/office/drawing/2014/main" xmlns="" id="{042B1DAB-4C63-474B-A1ED-735DC74A1CA8}"/>
              </a:ext>
            </a:extLst>
          </p:cNvPr>
          <p:cNvSpPr/>
          <p:nvPr userDrawn="1"/>
        </p:nvSpPr>
        <p:spPr>
          <a:xfrm>
            <a:off x="-1" y="0"/>
            <a:ext cx="83944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406" y="1807528"/>
            <a:ext cx="8222876" cy="448935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73406" y="302577"/>
            <a:ext cx="8222876" cy="1325563"/>
          </a:xfrm>
        </p:spPr>
        <p:txBody>
          <a:bodyPr>
            <a:normAutofit/>
          </a:bodyPr>
          <a:lstStyle>
            <a:lvl1pPr>
              <a:defRPr sz="4000" b="1">
                <a:effectLst>
                  <a:outerShdw blurRad="50800" dist="63500" dir="2400000" algn="ctr" rotWithShape="0">
                    <a:schemeClr val="bg1"/>
                  </a:outerShdw>
                </a:effectLst>
                <a:latin typeface="Arial" panose="020B0604020202020204" pitchFamily="34" charset="0"/>
                <a:ea typeface="Gadugi" panose="020B0502040204020203" pitchFamily="34" charset="0"/>
                <a:cs typeface="Arial"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xmlns="" id="{82C637E9-B3E9-5846-8720-BCE797D3E6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77" y="6442222"/>
            <a:ext cx="554373" cy="415780"/>
          </a:xfrm>
          <a:prstGeom prst="rect">
            <a:avLst/>
          </a:prstGeom>
        </p:spPr>
      </p:pic>
    </p:spTree>
    <p:extLst>
      <p:ext uri="{BB962C8B-B14F-4D97-AF65-F5344CB8AC3E}">
        <p14:creationId xmlns:p14="http://schemas.microsoft.com/office/powerpoint/2010/main" val="3596007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4" r="8735"/>
          <a:stretch/>
        </p:blipFill>
        <p:spPr>
          <a:xfrm>
            <a:off x="4572000" y="3429348"/>
            <a:ext cx="4572000" cy="3428652"/>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r="11697"/>
          <a:stretch/>
        </p:blipFill>
        <p:spPr>
          <a:xfrm>
            <a:off x="3958" y="0"/>
            <a:ext cx="4572000" cy="3429348"/>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11263"/>
          <a:stretch/>
        </p:blipFill>
        <p:spPr>
          <a:xfrm>
            <a:off x="4569599" y="-51279"/>
            <a:ext cx="4615401" cy="350803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442856"/>
            <a:ext cx="4606048" cy="3454536"/>
          </a:xfrm>
          <a:prstGeom prst="rect">
            <a:avLst/>
          </a:prstGeom>
        </p:spPr>
      </p:pic>
      <p:sp>
        <p:nvSpPr>
          <p:cNvPr id="3" name="Content Placeholder 2"/>
          <p:cNvSpPr>
            <a:spLocks noGrp="1"/>
          </p:cNvSpPr>
          <p:nvPr>
            <p:ph idx="1"/>
          </p:nvPr>
        </p:nvSpPr>
        <p:spPr>
          <a:xfrm>
            <a:off x="381000" y="381000"/>
            <a:ext cx="8382000" cy="6019800"/>
          </a:xfrm>
          <a:prstGeom prst="roundRect">
            <a:avLst>
              <a:gd name="adj" fmla="val 9639"/>
            </a:avLst>
          </a:prstGeom>
          <a:solidFill>
            <a:schemeClr val="bg1"/>
          </a:solidFill>
          <a:ln w="19050">
            <a:solidFill>
              <a:srgbClr val="547F7F"/>
            </a:solidFill>
          </a:ln>
        </p:spPr>
        <p:txBody>
          <a:bodyPr>
            <a:normAutofit/>
          </a:bodyPr>
          <a:lstStyle>
            <a:lvl1pPr>
              <a:defRPr sz="3600"/>
            </a:lvl1pPr>
            <a:lvl2pPr>
              <a:defRPr sz="3200"/>
            </a:lvl2pPr>
            <a:lvl3pPr>
              <a:defRPr sz="2800"/>
            </a:lvl3pPr>
            <a:lvl4pPr>
              <a:defRPr sz="2400"/>
            </a:lvl4pPr>
            <a:lvl5pPr>
              <a:defRPr sz="2400"/>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p:nvPr>
        </p:nvSpPr>
        <p:spPr>
          <a:xfrm>
            <a:off x="609600" y="381000"/>
            <a:ext cx="8153400" cy="838200"/>
          </a:xfrm>
        </p:spPr>
        <p:txBody>
          <a:bodyPr>
            <a:normAutofit/>
          </a:bodyPr>
          <a:lstStyle>
            <a:lvl1pPr algn="l">
              <a:defRPr sz="4000" b="1"/>
            </a:lvl1pPr>
          </a:lstStyle>
          <a:p>
            <a:r>
              <a:rPr lang="en-US" dirty="0"/>
              <a:t>Click to edit Master title style</a:t>
            </a:r>
          </a:p>
        </p:txBody>
      </p:sp>
    </p:spTree>
    <p:extLst>
      <p:ext uri="{BB962C8B-B14F-4D97-AF65-F5344CB8AC3E}">
        <p14:creationId xmlns:p14="http://schemas.microsoft.com/office/powerpoint/2010/main" val="105933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206" y="1687608"/>
            <a:ext cx="8222876" cy="4489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
        <p:nvSpPr>
          <p:cNvPr id="10" name="Rectangle 9">
            <a:extLst>
              <a:ext uri="{FF2B5EF4-FFF2-40B4-BE49-F238E27FC236}">
                <a16:creationId xmlns:a16="http://schemas.microsoft.com/office/drawing/2014/main" xmlns="" id="{ADF8F5AD-4991-6348-B600-0499EA595B21}"/>
              </a:ext>
            </a:extLst>
          </p:cNvPr>
          <p:cNvSpPr/>
          <p:nvPr userDrawn="1"/>
        </p:nvSpPr>
        <p:spPr>
          <a:xfrm>
            <a:off x="0" y="2"/>
            <a:ext cx="670560" cy="6473823"/>
          </a:xfrm>
          <a:prstGeom prst="rect">
            <a:avLst/>
          </a:prstGeom>
          <a:solidFill>
            <a:srgbClr val="9B83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2" name="Title 1"/>
          <p:cNvSpPr>
            <a:spLocks noGrp="1"/>
          </p:cNvSpPr>
          <p:nvPr>
            <p:ph type="title"/>
          </p:nvPr>
        </p:nvSpPr>
        <p:spPr>
          <a:xfrm>
            <a:off x="773206" y="182657"/>
            <a:ext cx="8222876" cy="1325563"/>
          </a:xfrm>
        </p:spPr>
        <p:txBody>
          <a:bodyPr>
            <a:normAutofit/>
          </a:bodyPr>
          <a:lstStyle>
            <a:lvl1pPr>
              <a:defRPr sz="4000" b="1">
                <a:effectLst>
                  <a:glow rad="228600">
                    <a:schemeClr val="bg1">
                      <a:alpha val="40000"/>
                    </a:schemeClr>
                  </a:glow>
                  <a:outerShdw blurRad="50800" dist="63500" dir="2400000" algn="ctr" rotWithShape="0">
                    <a:schemeClr val="bg1"/>
                  </a:outerShdw>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989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019" t="31878" r="32170" b="19677"/>
          <a:stretch/>
        </p:blipFill>
        <p:spPr>
          <a:xfrm>
            <a:off x="-1" y="0"/>
            <a:ext cx="2432305" cy="1038829"/>
          </a:xfrm>
          <a:prstGeom prst="rect">
            <a:avLst/>
          </a:prstGeom>
        </p:spPr>
      </p:pic>
      <p:sp>
        <p:nvSpPr>
          <p:cNvPr id="9" name="Rectangle 8"/>
          <p:cNvSpPr/>
          <p:nvPr userDrawn="1"/>
        </p:nvSpPr>
        <p:spPr>
          <a:xfrm>
            <a:off x="551689" y="73152"/>
            <a:ext cx="2337815" cy="1215873"/>
          </a:xfrm>
          <a:prstGeom prst="rect">
            <a:avLst/>
          </a:prstGeom>
          <a:gradFill>
            <a:gsLst>
              <a:gs pos="27500">
                <a:srgbClr val="FFFFFF">
                  <a:alpha val="0"/>
                </a:srgbClr>
              </a:gs>
              <a:gs pos="0">
                <a:schemeClr val="bg1">
                  <a:alpha val="0"/>
                </a:schemeClr>
              </a:gs>
              <a:gs pos="83000">
                <a:srgbClr val="FFFFFF"/>
              </a:gs>
              <a:gs pos="68000">
                <a:schemeClr val="bg1">
                  <a:alpha val="70000"/>
                </a:schemeClr>
              </a:gs>
              <a:gs pos="55000">
                <a:schemeClr val="bg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773206" y="1687608"/>
            <a:ext cx="8222876" cy="448935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
        <p:nvSpPr>
          <p:cNvPr id="10" name="Rectangle 9">
            <a:extLst>
              <a:ext uri="{FF2B5EF4-FFF2-40B4-BE49-F238E27FC236}">
                <a16:creationId xmlns:a16="http://schemas.microsoft.com/office/drawing/2014/main" xmlns="" id="{ADF8F5AD-4991-6348-B600-0499EA595B21}"/>
              </a:ext>
            </a:extLst>
          </p:cNvPr>
          <p:cNvSpPr/>
          <p:nvPr userDrawn="1"/>
        </p:nvSpPr>
        <p:spPr>
          <a:xfrm>
            <a:off x="0" y="2"/>
            <a:ext cx="670560" cy="6473823"/>
          </a:xfrm>
          <a:prstGeom prst="rect">
            <a:avLst/>
          </a:prstGeom>
          <a:solidFill>
            <a:srgbClr val="9B83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sp>
        <p:nvSpPr>
          <p:cNvPr id="12" name="Rectangle 11">
            <a:extLst>
              <a:ext uri="{FF2B5EF4-FFF2-40B4-BE49-F238E27FC236}">
                <a16:creationId xmlns:a16="http://schemas.microsoft.com/office/drawing/2014/main" xmlns="" id="{A4501137-45FB-564C-B44C-AF097D035A87}"/>
              </a:ext>
            </a:extLst>
          </p:cNvPr>
          <p:cNvSpPr/>
          <p:nvPr userDrawn="1"/>
        </p:nvSpPr>
        <p:spPr>
          <a:xfrm>
            <a:off x="2237995" y="28575"/>
            <a:ext cx="608075" cy="1187298"/>
          </a:xfrm>
          <a:prstGeom prst="rect">
            <a:avLst/>
          </a:prstGeom>
          <a:gradFill flip="none" rotWithShape="1">
            <a:gsLst>
              <a:gs pos="91000">
                <a:schemeClr val="bg1"/>
              </a:gs>
              <a:gs pos="23000">
                <a:schemeClr val="bg1">
                  <a:alpha val="50000"/>
                </a:schemeClr>
              </a:gs>
              <a:gs pos="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773206" y="182657"/>
            <a:ext cx="8222876" cy="1325563"/>
          </a:xfrm>
        </p:spPr>
        <p:txBody>
          <a:bodyPr>
            <a:normAutofit/>
          </a:bodyPr>
          <a:lstStyle>
            <a:lvl1pPr>
              <a:defRPr sz="4000" b="1">
                <a:effectLst>
                  <a:glow rad="228600">
                    <a:schemeClr val="bg1">
                      <a:alpha val="40000"/>
                    </a:schemeClr>
                  </a:glow>
                  <a:outerShdw blurRad="50800" dist="63500" dir="2400000" algn="ctr" rotWithShape="0">
                    <a:schemeClr val="bg1"/>
                  </a:outerShdw>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3522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 t="17531" r="-79" b="36124"/>
          <a:stretch/>
        </p:blipFill>
        <p:spPr>
          <a:xfrm>
            <a:off x="670560" y="0"/>
            <a:ext cx="8480164" cy="1795182"/>
          </a:xfrm>
          <a:prstGeom prst="rect">
            <a:avLst/>
          </a:prstGeom>
        </p:spPr>
      </p:pic>
      <p:sp>
        <p:nvSpPr>
          <p:cNvPr id="9" name="Rectangle 8"/>
          <p:cNvSpPr/>
          <p:nvPr userDrawn="1"/>
        </p:nvSpPr>
        <p:spPr>
          <a:xfrm>
            <a:off x="670561" y="907676"/>
            <a:ext cx="8473439" cy="4955242"/>
          </a:xfrm>
          <a:prstGeom prst="rect">
            <a:avLst/>
          </a:prstGeom>
          <a:gradFill>
            <a:gsLst>
              <a:gs pos="0">
                <a:schemeClr val="accent1">
                  <a:lumMod val="5000"/>
                  <a:lumOff val="95000"/>
                  <a:alpha val="0"/>
                </a:schemeClr>
              </a:gs>
              <a:gs pos="11000">
                <a:schemeClr val="bg1">
                  <a:alpha val="80000"/>
                </a:schemeClr>
              </a:gs>
              <a:gs pos="2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773206" y="147358"/>
            <a:ext cx="8222876" cy="1325563"/>
          </a:xfrm>
        </p:spPr>
        <p:txBody>
          <a:bodyPr>
            <a:normAutofit/>
          </a:bodyPr>
          <a:lstStyle>
            <a:lvl1pPr>
              <a:defRPr sz="4000" b="1">
                <a:effectLst>
                  <a:outerShdw blurRad="50800" dist="63500" dir="2400000" algn="ctr" rotWithShape="0">
                    <a:schemeClr val="bg1"/>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73206" y="1687608"/>
            <a:ext cx="8222876" cy="4489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
        <p:nvSpPr>
          <p:cNvPr id="10" name="Rectangle 9"/>
          <p:cNvSpPr/>
          <p:nvPr userDrawn="1"/>
        </p:nvSpPr>
        <p:spPr>
          <a:xfrm>
            <a:off x="0" y="2"/>
            <a:ext cx="670560" cy="6857999"/>
          </a:xfrm>
          <a:prstGeom prst="rect">
            <a:avLst/>
          </a:prstGeom>
          <a:solidFill>
            <a:srgbClr val="5590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a:t>SCRI: Protecting Pollinators with Economically Feasible and Environmentally Sound Ornamental Horticulture</a:t>
            </a:r>
            <a:endParaRPr lang="en-US" sz="1800" b="1" dirty="0"/>
          </a:p>
        </p:txBody>
      </p:sp>
    </p:spTree>
    <p:extLst>
      <p:ext uri="{BB962C8B-B14F-4D97-AF65-F5344CB8AC3E}">
        <p14:creationId xmlns:p14="http://schemas.microsoft.com/office/powerpoint/2010/main" val="92665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BB8D47-1110-437B-B8DF-9486ABE17A6E}"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880E2-D637-45BF-8726-5AFE384D8542}" type="slidenum">
              <a:rPr lang="en-US" smtClean="0"/>
              <a:t>‹#›</a:t>
            </a:fld>
            <a:endParaRPr lang="en-US"/>
          </a:p>
        </p:txBody>
      </p:sp>
    </p:spTree>
    <p:extLst>
      <p:ext uri="{BB962C8B-B14F-4D97-AF65-F5344CB8AC3E}">
        <p14:creationId xmlns:p14="http://schemas.microsoft.com/office/powerpoint/2010/main" val="3634351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 t="17184" r="79" b="28838"/>
          <a:stretch/>
        </p:blipFill>
        <p:spPr>
          <a:xfrm>
            <a:off x="665629" y="1"/>
            <a:ext cx="8471647" cy="1795182"/>
          </a:xfrm>
          <a:prstGeom prst="rect">
            <a:avLst/>
          </a:prstGeom>
        </p:spPr>
      </p:pic>
      <p:sp>
        <p:nvSpPr>
          <p:cNvPr id="9" name="Rectangle 8"/>
          <p:cNvSpPr/>
          <p:nvPr userDrawn="1"/>
        </p:nvSpPr>
        <p:spPr>
          <a:xfrm>
            <a:off x="670560" y="907677"/>
            <a:ext cx="8473440" cy="4881283"/>
          </a:xfrm>
          <a:prstGeom prst="rect">
            <a:avLst/>
          </a:prstGeom>
          <a:gradFill>
            <a:gsLst>
              <a:gs pos="0">
                <a:schemeClr val="accent1">
                  <a:lumMod val="5000"/>
                  <a:lumOff val="95000"/>
                  <a:alpha val="0"/>
                </a:schemeClr>
              </a:gs>
              <a:gs pos="11000">
                <a:schemeClr val="bg1">
                  <a:alpha val="80000"/>
                </a:schemeClr>
              </a:gs>
              <a:gs pos="2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37936" y="147920"/>
            <a:ext cx="7886700" cy="1542771"/>
          </a:xfrm>
        </p:spPr>
        <p:txBody>
          <a:bodyPr>
            <a:normAutofit/>
          </a:bodyPr>
          <a:lstStyle>
            <a:lvl1pPr>
              <a:defRPr sz="4000" b="1">
                <a:effectLst>
                  <a:outerShdw blurRad="50800" dist="63500" dir="2400000" algn="ctr" rotWithShape="0">
                    <a:schemeClr val="bg1"/>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93793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843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937936" y="6356353"/>
            <a:ext cx="2057400" cy="365125"/>
          </a:xfrm>
        </p:spPr>
        <p:txBody>
          <a:bodyPr/>
          <a:lstStyle/>
          <a:p>
            <a:fld id="{E0BB8D47-1110-437B-B8DF-9486ABE17A6E}" type="datetimeFigureOut">
              <a:rPr lang="en-US" smtClean="0"/>
              <a:t>2/25/2019</a:t>
            </a:fld>
            <a:endParaRPr lang="en-US"/>
          </a:p>
        </p:txBody>
      </p:sp>
      <p:sp>
        <p:nvSpPr>
          <p:cNvPr id="6" name="Footer Placeholder 5"/>
          <p:cNvSpPr>
            <a:spLocks noGrp="1"/>
          </p:cNvSpPr>
          <p:nvPr>
            <p:ph type="ftr" sz="quarter" idx="11"/>
          </p:nvPr>
        </p:nvSpPr>
        <p:spPr>
          <a:xfrm>
            <a:off x="3338236" y="6356353"/>
            <a:ext cx="3086100" cy="365125"/>
          </a:xfrm>
        </p:spPr>
        <p:txBody>
          <a:bodyPr/>
          <a:lstStyle/>
          <a:p>
            <a:endParaRPr lang="en-US"/>
          </a:p>
        </p:txBody>
      </p:sp>
      <p:sp>
        <p:nvSpPr>
          <p:cNvPr id="7" name="Slide Number Placeholder 6"/>
          <p:cNvSpPr>
            <a:spLocks noGrp="1"/>
          </p:cNvSpPr>
          <p:nvPr>
            <p:ph type="sldNum" sz="quarter" idx="12"/>
          </p:nvPr>
        </p:nvSpPr>
        <p:spPr>
          <a:xfrm>
            <a:off x="6767236" y="6356353"/>
            <a:ext cx="2057400" cy="365125"/>
          </a:xfrm>
        </p:spPr>
        <p:txBody>
          <a:bodyPr/>
          <a:lstStyle/>
          <a:p>
            <a:fld id="{226880E2-D637-45BF-8726-5AFE384D8542}" type="slidenum">
              <a:rPr lang="en-US" smtClean="0"/>
              <a:t>‹#›</a:t>
            </a:fld>
            <a:endParaRPr lang="en-US"/>
          </a:p>
        </p:txBody>
      </p:sp>
      <p:sp>
        <p:nvSpPr>
          <p:cNvPr id="10" name="Rectangle 9"/>
          <p:cNvSpPr/>
          <p:nvPr userDrawn="1"/>
        </p:nvSpPr>
        <p:spPr>
          <a:xfrm>
            <a:off x="0" y="2"/>
            <a:ext cx="670560" cy="6857999"/>
          </a:xfrm>
          <a:prstGeom prst="rect">
            <a:avLst/>
          </a:prstGeom>
          <a:solidFill>
            <a:srgbClr val="3155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endParaRPr lang="en-US" sz="1800" b="1" dirty="0"/>
          </a:p>
        </p:txBody>
      </p:sp>
    </p:spTree>
    <p:extLst>
      <p:ext uri="{BB962C8B-B14F-4D97-AF65-F5344CB8AC3E}">
        <p14:creationId xmlns:p14="http://schemas.microsoft.com/office/powerpoint/2010/main" val="68738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 t="17184" r="79" b="28838"/>
          <a:stretch/>
        </p:blipFill>
        <p:spPr>
          <a:xfrm>
            <a:off x="665629" y="1"/>
            <a:ext cx="8471647" cy="1795182"/>
          </a:xfrm>
          <a:prstGeom prst="rect">
            <a:avLst/>
          </a:prstGeom>
        </p:spPr>
      </p:pic>
      <p:sp>
        <p:nvSpPr>
          <p:cNvPr id="9" name="Rectangle 8"/>
          <p:cNvSpPr/>
          <p:nvPr userDrawn="1"/>
        </p:nvSpPr>
        <p:spPr>
          <a:xfrm>
            <a:off x="670560" y="907677"/>
            <a:ext cx="8473440" cy="4881283"/>
          </a:xfrm>
          <a:prstGeom prst="rect">
            <a:avLst/>
          </a:prstGeom>
          <a:gradFill>
            <a:gsLst>
              <a:gs pos="0">
                <a:schemeClr val="accent1">
                  <a:lumMod val="5000"/>
                  <a:lumOff val="95000"/>
                  <a:alpha val="0"/>
                </a:schemeClr>
              </a:gs>
              <a:gs pos="11000">
                <a:schemeClr val="bg1">
                  <a:alpha val="80000"/>
                </a:schemeClr>
              </a:gs>
              <a:gs pos="2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37936" y="147920"/>
            <a:ext cx="7886700" cy="1542771"/>
          </a:xfrm>
        </p:spPr>
        <p:txBody>
          <a:bodyPr>
            <a:normAutofit/>
          </a:bodyPr>
          <a:lstStyle>
            <a:lvl1pPr>
              <a:defRPr sz="4000" b="1">
                <a:effectLst>
                  <a:outerShdw blurRad="50800" dist="63500" dir="2400000" algn="ctr" rotWithShape="0">
                    <a:schemeClr val="bg1"/>
                  </a:outerShdw>
                </a:effectLst>
              </a:defRPr>
            </a:lvl1pPr>
          </a:lstStyle>
          <a:p>
            <a:r>
              <a:rPr lang="en-US" dirty="0"/>
              <a:t>Click to edit Master title style</a:t>
            </a:r>
          </a:p>
        </p:txBody>
      </p:sp>
      <p:sp>
        <p:nvSpPr>
          <p:cNvPr id="3" name="Content Placeholder 2"/>
          <p:cNvSpPr>
            <a:spLocks noGrp="1"/>
          </p:cNvSpPr>
          <p:nvPr>
            <p:ph sz="half" idx="1"/>
          </p:nvPr>
        </p:nvSpPr>
        <p:spPr>
          <a:xfrm>
            <a:off x="93793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843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937936" y="6356353"/>
            <a:ext cx="2057400" cy="365125"/>
          </a:xfrm>
        </p:spPr>
        <p:txBody>
          <a:bodyPr/>
          <a:lstStyle/>
          <a:p>
            <a:fld id="{E0BB8D47-1110-437B-B8DF-9486ABE17A6E}" type="datetimeFigureOut">
              <a:rPr lang="en-US" smtClean="0"/>
              <a:t>2/25/2019</a:t>
            </a:fld>
            <a:endParaRPr lang="en-US"/>
          </a:p>
        </p:txBody>
      </p:sp>
      <p:sp>
        <p:nvSpPr>
          <p:cNvPr id="6" name="Footer Placeholder 5"/>
          <p:cNvSpPr>
            <a:spLocks noGrp="1"/>
          </p:cNvSpPr>
          <p:nvPr>
            <p:ph type="ftr" sz="quarter" idx="11"/>
          </p:nvPr>
        </p:nvSpPr>
        <p:spPr>
          <a:xfrm>
            <a:off x="3338236" y="6356353"/>
            <a:ext cx="3086100" cy="365125"/>
          </a:xfrm>
        </p:spPr>
        <p:txBody>
          <a:bodyPr/>
          <a:lstStyle/>
          <a:p>
            <a:endParaRPr lang="en-US"/>
          </a:p>
        </p:txBody>
      </p:sp>
      <p:sp>
        <p:nvSpPr>
          <p:cNvPr id="7" name="Slide Number Placeholder 6"/>
          <p:cNvSpPr>
            <a:spLocks noGrp="1"/>
          </p:cNvSpPr>
          <p:nvPr>
            <p:ph type="sldNum" sz="quarter" idx="12"/>
          </p:nvPr>
        </p:nvSpPr>
        <p:spPr>
          <a:xfrm>
            <a:off x="6767236" y="6356353"/>
            <a:ext cx="2057400" cy="365125"/>
          </a:xfrm>
        </p:spPr>
        <p:txBody>
          <a:bodyPr/>
          <a:lstStyle/>
          <a:p>
            <a:fld id="{226880E2-D637-45BF-8726-5AFE384D8542}" type="slidenum">
              <a:rPr lang="en-US" smtClean="0"/>
              <a:t>‹#›</a:t>
            </a:fld>
            <a:endParaRPr lang="en-US"/>
          </a:p>
        </p:txBody>
      </p:sp>
      <p:sp>
        <p:nvSpPr>
          <p:cNvPr id="11" name="Rectangle 10"/>
          <p:cNvSpPr/>
          <p:nvPr userDrawn="1"/>
        </p:nvSpPr>
        <p:spPr>
          <a:xfrm>
            <a:off x="0" y="2"/>
            <a:ext cx="670560" cy="6857999"/>
          </a:xfrm>
          <a:prstGeom prst="rect">
            <a:avLst/>
          </a:prstGeom>
          <a:solidFill>
            <a:srgbClr val="55901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endParaRPr lang="en-US" sz="1800" b="1" dirty="0"/>
          </a:p>
        </p:txBody>
      </p:sp>
    </p:spTree>
    <p:extLst>
      <p:ext uri="{BB962C8B-B14F-4D97-AF65-F5344CB8AC3E}">
        <p14:creationId xmlns:p14="http://schemas.microsoft.com/office/powerpoint/2010/main" val="267759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 t="17184" r="79" b="28838"/>
          <a:stretch/>
        </p:blipFill>
        <p:spPr>
          <a:xfrm>
            <a:off x="665629" y="1"/>
            <a:ext cx="8471647" cy="1795182"/>
          </a:xfrm>
          <a:prstGeom prst="rect">
            <a:avLst/>
          </a:prstGeom>
        </p:spPr>
      </p:pic>
      <p:sp>
        <p:nvSpPr>
          <p:cNvPr id="9" name="Rectangle 8"/>
          <p:cNvSpPr/>
          <p:nvPr userDrawn="1"/>
        </p:nvSpPr>
        <p:spPr>
          <a:xfrm>
            <a:off x="670560" y="907677"/>
            <a:ext cx="8473440" cy="4881283"/>
          </a:xfrm>
          <a:prstGeom prst="rect">
            <a:avLst/>
          </a:prstGeom>
          <a:gradFill>
            <a:gsLst>
              <a:gs pos="0">
                <a:schemeClr val="accent1">
                  <a:lumMod val="5000"/>
                  <a:lumOff val="95000"/>
                  <a:alpha val="0"/>
                </a:schemeClr>
              </a:gs>
              <a:gs pos="11000">
                <a:schemeClr val="bg1">
                  <a:alpha val="80000"/>
                </a:schemeClr>
              </a:gs>
              <a:gs pos="2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37936" y="147920"/>
            <a:ext cx="7886700" cy="1542771"/>
          </a:xfrm>
        </p:spPr>
        <p:txBody>
          <a:bodyPr>
            <a:normAutofit/>
          </a:bodyPr>
          <a:lstStyle>
            <a:lvl1pPr>
              <a:defRPr sz="4000" b="1">
                <a:effectLst>
                  <a:outerShdw blurRad="50800" dist="63500" dir="2400000" algn="ctr" rotWithShape="0">
                    <a:schemeClr val="bg1"/>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93793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843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937936" y="6356353"/>
            <a:ext cx="2057400" cy="365125"/>
          </a:xfrm>
        </p:spPr>
        <p:txBody>
          <a:bodyPr/>
          <a:lstStyle/>
          <a:p>
            <a:fld id="{E0BB8D47-1110-437B-B8DF-9486ABE17A6E}" type="datetimeFigureOut">
              <a:rPr lang="en-US" smtClean="0"/>
              <a:t>2/25/2019</a:t>
            </a:fld>
            <a:endParaRPr lang="en-US"/>
          </a:p>
        </p:txBody>
      </p:sp>
      <p:sp>
        <p:nvSpPr>
          <p:cNvPr id="6" name="Footer Placeholder 5"/>
          <p:cNvSpPr>
            <a:spLocks noGrp="1"/>
          </p:cNvSpPr>
          <p:nvPr>
            <p:ph type="ftr" sz="quarter" idx="11"/>
          </p:nvPr>
        </p:nvSpPr>
        <p:spPr>
          <a:xfrm>
            <a:off x="3338236" y="6356353"/>
            <a:ext cx="3086100" cy="365125"/>
          </a:xfrm>
        </p:spPr>
        <p:txBody>
          <a:bodyPr/>
          <a:lstStyle/>
          <a:p>
            <a:endParaRPr lang="en-US"/>
          </a:p>
        </p:txBody>
      </p:sp>
      <p:sp>
        <p:nvSpPr>
          <p:cNvPr id="7" name="Slide Number Placeholder 6"/>
          <p:cNvSpPr>
            <a:spLocks noGrp="1"/>
          </p:cNvSpPr>
          <p:nvPr>
            <p:ph type="sldNum" sz="quarter" idx="12"/>
          </p:nvPr>
        </p:nvSpPr>
        <p:spPr>
          <a:xfrm>
            <a:off x="6767236" y="6356353"/>
            <a:ext cx="2057400" cy="365125"/>
          </a:xfrm>
        </p:spPr>
        <p:txBody>
          <a:bodyPr/>
          <a:lstStyle/>
          <a:p>
            <a:fld id="{226880E2-D637-45BF-8726-5AFE384D8542}" type="slidenum">
              <a:rPr lang="en-US" smtClean="0"/>
              <a:t>‹#›</a:t>
            </a:fld>
            <a:endParaRPr lang="en-US"/>
          </a:p>
        </p:txBody>
      </p:sp>
      <p:sp>
        <p:nvSpPr>
          <p:cNvPr id="10" name="Rectangle 9"/>
          <p:cNvSpPr/>
          <p:nvPr userDrawn="1"/>
        </p:nvSpPr>
        <p:spPr>
          <a:xfrm>
            <a:off x="0" y="2"/>
            <a:ext cx="670560" cy="6857999"/>
          </a:xfrm>
          <a:prstGeom prst="rect">
            <a:avLst/>
          </a:prstGeom>
          <a:solidFill>
            <a:srgbClr val="543E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endParaRPr lang="en-US" sz="1800" b="1" dirty="0"/>
          </a:p>
        </p:txBody>
      </p:sp>
    </p:spTree>
    <p:extLst>
      <p:ext uri="{BB962C8B-B14F-4D97-AF65-F5344CB8AC3E}">
        <p14:creationId xmlns:p14="http://schemas.microsoft.com/office/powerpoint/2010/main" val="348095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473824"/>
            <a:ext cx="670560" cy="379414"/>
          </a:xfrm>
          <a:prstGeom prst="rect">
            <a:avLst/>
          </a:prstGeom>
          <a:solidFill>
            <a:srgbClr val="9B83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endParaRPr lang="en-US" sz="1800" b="1" dirty="0"/>
          </a:p>
        </p:txBody>
      </p:sp>
      <p:sp>
        <p:nvSpPr>
          <p:cNvPr id="2" name="Title Placeholder 1"/>
          <p:cNvSpPr>
            <a:spLocks noGrp="1"/>
          </p:cNvSpPr>
          <p:nvPr>
            <p:ph type="title"/>
          </p:nvPr>
        </p:nvSpPr>
        <p:spPr>
          <a:xfrm>
            <a:off x="628650" y="365128"/>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B8D47-1110-437B-B8DF-9486ABE17A6E}" type="datetimeFigureOut">
              <a:rPr lang="en-US" smtClean="0"/>
              <a:t>2/25/2019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880E2-D637-45BF-8726-5AFE384D8542}" type="slidenum">
              <a:rPr lang="en-US" smtClean="0"/>
              <a:t>‹#›</a:t>
            </a:fld>
            <a:endParaRPr lang="en-US"/>
          </a:p>
        </p:txBody>
      </p:sp>
      <p:sp>
        <p:nvSpPr>
          <p:cNvPr id="7" name="Rectangle 6"/>
          <p:cNvSpPr/>
          <p:nvPr userDrawn="1"/>
        </p:nvSpPr>
        <p:spPr>
          <a:xfrm>
            <a:off x="0" y="2"/>
            <a:ext cx="670560" cy="6473823"/>
          </a:xfrm>
          <a:prstGeom prst="rect">
            <a:avLst/>
          </a:prstGeom>
          <a:solidFill>
            <a:srgbClr val="9B83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274320" numCol="1" spcCol="0" rtlCol="0" fromWordArt="0" anchor="ctr" anchorCtr="0" forceAA="0" compatLnSpc="1">
            <a:prstTxWarp prst="textNoShape">
              <a:avLst/>
            </a:prstTxWarp>
            <a:noAutofit/>
          </a:bodyPr>
          <a:lstStyle/>
          <a:p>
            <a:pPr algn="l"/>
            <a:r>
              <a:rPr lang="en-US" sz="1800" b="1" dirty="0"/>
              <a:t>SCRI: Protecting Pollinators with Economically Feasible and Environmentally Sound Ornamental Horticulture</a:t>
            </a:r>
          </a:p>
        </p:txBody>
      </p:sp>
      <p:pic>
        <p:nvPicPr>
          <p:cNvPr id="8" name="Picture 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136598" y="6371343"/>
            <a:ext cx="973424" cy="486240"/>
          </a:xfrm>
          <a:prstGeom prst="rect">
            <a:avLst/>
          </a:prstGeom>
        </p:spPr>
      </p:pic>
      <p:pic>
        <p:nvPicPr>
          <p:cNvPr id="9" name="Picture 8"/>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0480" y="6545791"/>
            <a:ext cx="609600" cy="314325"/>
          </a:xfrm>
          <a:prstGeom prst="rect">
            <a:avLst/>
          </a:prstGeom>
        </p:spPr>
      </p:pic>
    </p:spTree>
    <p:extLst>
      <p:ext uri="{BB962C8B-B14F-4D97-AF65-F5344CB8AC3E}">
        <p14:creationId xmlns:p14="http://schemas.microsoft.com/office/powerpoint/2010/main" val="4210114643"/>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3" r:id="rId3"/>
    <p:sldLayoutId id="2147483662" r:id="rId4"/>
    <p:sldLayoutId id="2147483673" r:id="rId5"/>
    <p:sldLayoutId id="2147483663" r:id="rId6"/>
    <p:sldLayoutId id="2147483664" r:id="rId7"/>
    <p:sldLayoutId id="2147483676" r:id="rId8"/>
    <p:sldLayoutId id="2147483678" r:id="rId9"/>
    <p:sldLayoutId id="2147483665" r:id="rId10"/>
    <p:sldLayoutId id="2147483680" r:id="rId11"/>
    <p:sldLayoutId id="2147483666" r:id="rId12"/>
    <p:sldLayoutId id="2147483667" r:id="rId13"/>
    <p:sldLayoutId id="2147483672" r:id="rId14"/>
    <p:sldLayoutId id="2147483668" r:id="rId15"/>
    <p:sldLayoutId id="2147483669" r:id="rId16"/>
    <p:sldLayoutId id="2147483670" r:id="rId17"/>
    <p:sldLayoutId id="2147483671" r:id="rId18"/>
    <p:sldLayoutId id="2147483681" r:id="rId19"/>
    <p:sldLayoutId id="2147483682" r:id="rId20"/>
  </p:sldLayoutIdLst>
  <p:txStyles>
    <p:titleStyle>
      <a:lvl1pPr algn="l" defTabSz="914400" rtl="0" eaLnBrk="1" latinLnBrk="0" hangingPunct="1">
        <a:lnSpc>
          <a:spcPct val="90000"/>
        </a:lnSpc>
        <a:spcBef>
          <a:spcPct val="0"/>
        </a:spcBef>
        <a:buNone/>
        <a:defRPr sz="4400" b="0" i="0" kern="1200">
          <a:solidFill>
            <a:srgbClr val="AF7128"/>
          </a:solidFill>
          <a:effectLst>
            <a:glow rad="228600">
              <a:schemeClr val="bg1">
                <a:alpha val="40000"/>
              </a:schemeClr>
            </a:glow>
          </a:effectLst>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6.wdp"/><Relationship Id="rId18" Type="http://schemas.openxmlformats.org/officeDocument/2006/relationships/image" Target="../media/image74.png"/><Relationship Id="rId3" Type="http://schemas.openxmlformats.org/officeDocument/2006/relationships/tags" Target="../tags/tag22.xml"/><Relationship Id="rId7" Type="http://schemas.openxmlformats.org/officeDocument/2006/relationships/notesSlide" Target="../notesSlides/notesSlide12.xml"/><Relationship Id="rId12" Type="http://schemas.openxmlformats.org/officeDocument/2006/relationships/image" Target="../media/image69.png"/><Relationship Id="rId17" Type="http://schemas.openxmlformats.org/officeDocument/2006/relationships/image" Target="../media/image73.jpg"/><Relationship Id="rId2" Type="http://schemas.openxmlformats.org/officeDocument/2006/relationships/tags" Target="../tags/tag21.xml"/><Relationship Id="rId16" Type="http://schemas.openxmlformats.org/officeDocument/2006/relationships/image" Target="../media/image72.jpg"/><Relationship Id="rId1" Type="http://schemas.openxmlformats.org/officeDocument/2006/relationships/tags" Target="../tags/tag20.xml"/><Relationship Id="rId6" Type="http://schemas.openxmlformats.org/officeDocument/2006/relationships/slideLayout" Target="../slideLayouts/slideLayout2.xml"/><Relationship Id="rId11" Type="http://schemas.microsoft.com/office/2007/relationships/hdphoto" Target="../media/hdphoto5.wdp"/><Relationship Id="rId5" Type="http://schemas.openxmlformats.org/officeDocument/2006/relationships/tags" Target="../tags/tag24.xml"/><Relationship Id="rId15" Type="http://schemas.openxmlformats.org/officeDocument/2006/relationships/image" Target="../media/image71.jpg"/><Relationship Id="rId10" Type="http://schemas.openxmlformats.org/officeDocument/2006/relationships/image" Target="../media/image68.png"/><Relationship Id="rId19" Type="http://schemas.microsoft.com/office/2007/relationships/hdphoto" Target="../media/hdphoto7.wdp"/><Relationship Id="rId4" Type="http://schemas.openxmlformats.org/officeDocument/2006/relationships/tags" Target="../tags/tag23.xml"/><Relationship Id="rId9" Type="http://schemas.microsoft.com/office/2007/relationships/hdphoto" Target="../media/hdphoto4.wdp"/><Relationship Id="rId14" Type="http://schemas.openxmlformats.org/officeDocument/2006/relationships/image" Target="../media/image70.jp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notesSlide" Target="../notesSlides/notesSlide13.xml"/><Relationship Id="rId21" Type="http://schemas.openxmlformats.org/officeDocument/2006/relationships/image" Target="../media/image92.jpeg"/><Relationship Id="rId34" Type="http://schemas.openxmlformats.org/officeDocument/2006/relationships/image" Target="../media/image105.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jpeg"/><Relationship Id="rId33" Type="http://schemas.openxmlformats.org/officeDocument/2006/relationships/image" Target="../media/image104.png"/><Relationship Id="rId2" Type="http://schemas.openxmlformats.org/officeDocument/2006/relationships/slideLayout" Target="../slideLayouts/slideLayout2.xml"/><Relationship Id="rId16" Type="http://schemas.openxmlformats.org/officeDocument/2006/relationships/image" Target="../media/image87.png"/><Relationship Id="rId20" Type="http://schemas.openxmlformats.org/officeDocument/2006/relationships/image" Target="../media/image91.jpeg"/><Relationship Id="rId29" Type="http://schemas.openxmlformats.org/officeDocument/2006/relationships/image" Target="../media/image100.png"/><Relationship Id="rId1" Type="http://schemas.openxmlformats.org/officeDocument/2006/relationships/tags" Target="../tags/tag25.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32" Type="http://schemas.openxmlformats.org/officeDocument/2006/relationships/image" Target="../media/image103.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10" Type="http://schemas.openxmlformats.org/officeDocument/2006/relationships/image" Target="../media/image81.png"/><Relationship Id="rId19" Type="http://schemas.openxmlformats.org/officeDocument/2006/relationships/image" Target="../media/image90.png"/><Relationship Id="rId31" Type="http://schemas.openxmlformats.org/officeDocument/2006/relationships/image" Target="../media/image102.pn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jpeg"/><Relationship Id="rId27" Type="http://schemas.openxmlformats.org/officeDocument/2006/relationships/image" Target="../media/image98.png"/><Relationship Id="rId30" Type="http://schemas.openxmlformats.org/officeDocument/2006/relationships/image" Target="../media/image101.jpeg"/><Relationship Id="rId35"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15.xml"/><Relationship Id="rId7"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114.pn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116.jpeg"/><Relationship Id="rId4" Type="http://schemas.openxmlformats.org/officeDocument/2006/relationships/image" Target="../media/image1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tags" Target="../tags/tag39.xml"/><Relationship Id="rId13" Type="http://schemas.microsoft.com/office/2007/relationships/hdphoto" Target="../media/hdphoto4.wdp"/><Relationship Id="rId18" Type="http://schemas.openxmlformats.org/officeDocument/2006/relationships/image" Target="../media/image70.jpg"/><Relationship Id="rId3" Type="http://schemas.openxmlformats.org/officeDocument/2006/relationships/tags" Target="../tags/tag34.xml"/><Relationship Id="rId21" Type="http://schemas.openxmlformats.org/officeDocument/2006/relationships/image" Target="../media/image121.jpeg"/><Relationship Id="rId7" Type="http://schemas.openxmlformats.org/officeDocument/2006/relationships/tags" Target="../tags/tag38.xml"/><Relationship Id="rId12" Type="http://schemas.openxmlformats.org/officeDocument/2006/relationships/image" Target="../media/image67.png"/><Relationship Id="rId17" Type="http://schemas.microsoft.com/office/2007/relationships/hdphoto" Target="../media/hdphoto7.wdp"/><Relationship Id="rId2" Type="http://schemas.openxmlformats.org/officeDocument/2006/relationships/tags" Target="../tags/tag33.xml"/><Relationship Id="rId16" Type="http://schemas.openxmlformats.org/officeDocument/2006/relationships/image" Target="../media/image74.png"/><Relationship Id="rId20" Type="http://schemas.openxmlformats.org/officeDocument/2006/relationships/image" Target="../media/image72.jp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20.xml"/><Relationship Id="rId5" Type="http://schemas.openxmlformats.org/officeDocument/2006/relationships/tags" Target="../tags/tag36.xml"/><Relationship Id="rId15" Type="http://schemas.microsoft.com/office/2007/relationships/hdphoto" Target="../media/hdphoto5.wdp"/><Relationship Id="rId23" Type="http://schemas.microsoft.com/office/2007/relationships/hdphoto" Target="../media/hdphoto6.wdp"/><Relationship Id="rId10" Type="http://schemas.openxmlformats.org/officeDocument/2006/relationships/slideLayout" Target="../slideLayouts/slideLayout2.xml"/><Relationship Id="rId19" Type="http://schemas.openxmlformats.org/officeDocument/2006/relationships/image" Target="../media/image71.jp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68.png"/><Relationship Id="rId22"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30.jpeg"/><Relationship Id="rId3" Type="http://schemas.openxmlformats.org/officeDocument/2006/relationships/tags" Target="../tags/tag45.xml"/><Relationship Id="rId7" Type="http://schemas.openxmlformats.org/officeDocument/2006/relationships/image" Target="../media/image125.png"/><Relationship Id="rId12" Type="http://schemas.openxmlformats.org/officeDocument/2006/relationships/image" Target="../media/image129.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23.xml"/><Relationship Id="rId11" Type="http://schemas.openxmlformats.org/officeDocument/2006/relationships/image" Target="../media/image128.jpeg"/><Relationship Id="rId5" Type="http://schemas.openxmlformats.org/officeDocument/2006/relationships/slideLayout" Target="../slideLayouts/slideLayout2.xml"/><Relationship Id="rId10" Type="http://schemas.openxmlformats.org/officeDocument/2006/relationships/image" Target="../media/image127.jpeg"/><Relationship Id="rId4" Type="http://schemas.openxmlformats.org/officeDocument/2006/relationships/tags" Target="../tags/tag46.xml"/><Relationship Id="rId9" Type="http://schemas.openxmlformats.org/officeDocument/2006/relationships/image" Target="../media/image1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32.png"/><Relationship Id="rId4" Type="http://schemas.openxmlformats.org/officeDocument/2006/relationships/image" Target="../media/image13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chart" Target="../charts/char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137.jpeg"/><Relationship Id="rId3" Type="http://schemas.openxmlformats.org/officeDocument/2006/relationships/tags" Target="../tags/tag52.xml"/><Relationship Id="rId7" Type="http://schemas.openxmlformats.org/officeDocument/2006/relationships/slideLayout" Target="../slideLayouts/slideLayout2.xml"/><Relationship Id="rId12" Type="http://schemas.openxmlformats.org/officeDocument/2006/relationships/image" Target="../media/image136.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35.jpeg"/><Relationship Id="rId5" Type="http://schemas.openxmlformats.org/officeDocument/2006/relationships/tags" Target="../tags/tag54.xml"/><Relationship Id="rId10" Type="http://schemas.openxmlformats.org/officeDocument/2006/relationships/image" Target="../media/image134.jpeg"/><Relationship Id="rId4" Type="http://schemas.openxmlformats.org/officeDocument/2006/relationships/tags" Target="../tags/tag53.xml"/><Relationship Id="rId9" Type="http://schemas.openxmlformats.org/officeDocument/2006/relationships/image" Target="../media/image133.jpeg"/><Relationship Id="rId14" Type="http://schemas.openxmlformats.org/officeDocument/2006/relationships/image" Target="../media/image13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3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41.jpeg"/><Relationship Id="rId4" Type="http://schemas.openxmlformats.org/officeDocument/2006/relationships/image" Target="../media/image14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1.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png"/><Relationship Id="rId3" Type="http://schemas.openxmlformats.org/officeDocument/2006/relationships/tags" Target="../tags/tag61.xml"/><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31.xml"/><Relationship Id="rId11" Type="http://schemas.openxmlformats.org/officeDocument/2006/relationships/image" Target="../media/image146.jpeg"/><Relationship Id="rId5" Type="http://schemas.openxmlformats.org/officeDocument/2006/relationships/slideLayout" Target="../slideLayouts/slideLayout2.xml"/><Relationship Id="rId10" Type="http://schemas.openxmlformats.org/officeDocument/2006/relationships/image" Target="../media/image145.jpeg"/><Relationship Id="rId4" Type="http://schemas.openxmlformats.org/officeDocument/2006/relationships/tags" Target="../tags/tag62.xml"/><Relationship Id="rId9" Type="http://schemas.openxmlformats.org/officeDocument/2006/relationships/image" Target="../media/image144.png"/><Relationship Id="rId14" Type="http://schemas.openxmlformats.org/officeDocument/2006/relationships/image" Target="../media/image149.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51.png"/><Relationship Id="rId18" Type="http://schemas.openxmlformats.org/officeDocument/2006/relationships/image" Target="../media/image137.jpe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47.jpeg"/><Relationship Id="rId17" Type="http://schemas.openxmlformats.org/officeDocument/2006/relationships/image" Target="../media/image155.png"/><Relationship Id="rId2" Type="http://schemas.openxmlformats.org/officeDocument/2006/relationships/tags" Target="../tags/tag64.xml"/><Relationship Id="rId16" Type="http://schemas.openxmlformats.org/officeDocument/2006/relationships/image" Target="../media/image154.png"/><Relationship Id="rId1" Type="http://schemas.openxmlformats.org/officeDocument/2006/relationships/tags" Target="../tags/tag63.xml"/><Relationship Id="rId6" Type="http://schemas.openxmlformats.org/officeDocument/2006/relationships/tags" Target="../tags/tag68.xml"/><Relationship Id="rId11" Type="http://schemas.microsoft.com/office/2007/relationships/hdphoto" Target="../media/hdphoto9.wdp"/><Relationship Id="rId5" Type="http://schemas.openxmlformats.org/officeDocument/2006/relationships/tags" Target="../tags/tag67.xml"/><Relationship Id="rId15" Type="http://schemas.openxmlformats.org/officeDocument/2006/relationships/image" Target="../media/image153.png"/><Relationship Id="rId10" Type="http://schemas.openxmlformats.org/officeDocument/2006/relationships/image" Target="../media/image150.png"/><Relationship Id="rId4" Type="http://schemas.openxmlformats.org/officeDocument/2006/relationships/tags" Target="../tags/tag66.xml"/><Relationship Id="rId9" Type="http://schemas.openxmlformats.org/officeDocument/2006/relationships/notesSlide" Target="../notesSlides/notesSlide32.xml"/><Relationship Id="rId14" Type="http://schemas.openxmlformats.org/officeDocument/2006/relationships/image" Target="../media/image1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160.png"/><Relationship Id="rId4" Type="http://schemas.openxmlformats.org/officeDocument/2006/relationships/image" Target="../media/image15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3.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7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77.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2.jpeg"/><Relationship Id="rId26" Type="http://schemas.openxmlformats.org/officeDocument/2006/relationships/image" Target="../media/image40.jpeg"/><Relationship Id="rId3" Type="http://schemas.openxmlformats.org/officeDocument/2006/relationships/notesSlide" Target="../notesSlides/notesSlide4.xml"/><Relationship Id="rId21" Type="http://schemas.openxmlformats.org/officeDocument/2006/relationships/image" Target="../media/image35.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1.jpeg"/><Relationship Id="rId25" Type="http://schemas.openxmlformats.org/officeDocument/2006/relationships/image" Target="../media/image39.jpeg"/><Relationship Id="rId2" Type="http://schemas.openxmlformats.org/officeDocument/2006/relationships/slideLayout" Target="../slideLayouts/slideLayout12.xml"/><Relationship Id="rId16" Type="http://schemas.openxmlformats.org/officeDocument/2006/relationships/image" Target="../media/image30.png"/><Relationship Id="rId20" Type="http://schemas.openxmlformats.org/officeDocument/2006/relationships/image" Target="../media/image34.jpg"/><Relationship Id="rId1" Type="http://schemas.openxmlformats.org/officeDocument/2006/relationships/tags" Target="../tags/tag8.xml"/><Relationship Id="rId6" Type="http://schemas.openxmlformats.org/officeDocument/2006/relationships/image" Target="../media/image21.jpeg"/><Relationship Id="rId11" Type="http://schemas.openxmlformats.org/officeDocument/2006/relationships/image" Target="../media/image26.jpeg"/><Relationship Id="rId24" Type="http://schemas.openxmlformats.org/officeDocument/2006/relationships/image" Target="../media/image38.jpeg"/><Relationship Id="rId5" Type="http://schemas.openxmlformats.org/officeDocument/2006/relationships/image" Target="../media/image20.jpeg"/><Relationship Id="rId15" Type="http://schemas.openxmlformats.org/officeDocument/2006/relationships/image" Target="../media/image29.jpeg"/><Relationship Id="rId23" Type="http://schemas.openxmlformats.org/officeDocument/2006/relationships/image" Target="../media/image37.jpeg"/><Relationship Id="rId28" Type="http://schemas.openxmlformats.org/officeDocument/2006/relationships/image" Target="../media/image42.jpeg"/><Relationship Id="rId10" Type="http://schemas.openxmlformats.org/officeDocument/2006/relationships/image" Target="../media/image25.jpeg"/><Relationship Id="rId19" Type="http://schemas.openxmlformats.org/officeDocument/2006/relationships/image" Target="../media/image33.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18.jpg"/><Relationship Id="rId22" Type="http://schemas.openxmlformats.org/officeDocument/2006/relationships/image" Target="../media/image36.jpeg"/><Relationship Id="rId27" Type="http://schemas.openxmlformats.org/officeDocument/2006/relationships/image" Target="../media/image4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41.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3.jp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82.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notesSlide" Target="../notesSlides/notesSlide5.xml"/><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1.wdp"/><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54.png"/><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tags" Target="../tags/tag16.xml"/><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notesSlide" Target="../notesSlides/notesSlide9.xml"/><Relationship Id="rId10" Type="http://schemas.openxmlformats.org/officeDocument/2006/relationships/image" Target="../media/image59.jpeg"/><Relationship Id="rId4" Type="http://schemas.openxmlformats.org/officeDocument/2006/relationships/slideLayout" Target="../slideLayouts/slideLayout2.xml"/><Relationship Id="rId9" Type="http://schemas.openxmlformats.org/officeDocument/2006/relationships/image" Target="../media/image58.jpeg"/><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0832" y="5511114"/>
            <a:ext cx="8353168" cy="5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95860" y="100013"/>
            <a:ext cx="7772400" cy="1489936"/>
          </a:xfrm>
        </p:spPr>
        <p:txBody>
          <a:bodyPr>
            <a:normAutofit/>
          </a:bodyPr>
          <a:lstStyle/>
          <a:p>
            <a:pPr algn="l"/>
            <a:r>
              <a:rPr lang="en-US" sz="4800" b="1" dirty="0">
                <a:solidFill>
                  <a:srgbClr val="AF7128"/>
                </a:solidFill>
              </a:rPr>
              <a:t>Woody Plants for </a:t>
            </a:r>
            <a:r>
              <a:rPr lang="en-US" sz="4800" b="1" dirty="0">
                <a:solidFill>
                  <a:srgbClr val="FF00FF"/>
                </a:solidFill>
              </a:rPr>
              <a:t/>
            </a:r>
            <a:br>
              <a:rPr lang="en-US" sz="4800" b="1" dirty="0">
                <a:solidFill>
                  <a:srgbClr val="FF00FF"/>
                </a:solidFill>
              </a:rPr>
            </a:br>
            <a:r>
              <a:rPr lang="en-US" sz="4800" b="1" dirty="0">
                <a:solidFill>
                  <a:srgbClr val="AF7128"/>
                </a:solidFill>
              </a:rPr>
              <a:t>Urban Bee Conservation</a:t>
            </a:r>
          </a:p>
        </p:txBody>
      </p:sp>
      <p:sp>
        <p:nvSpPr>
          <p:cNvPr id="3" name="Subtitle 2"/>
          <p:cNvSpPr>
            <a:spLocks noGrp="1"/>
          </p:cNvSpPr>
          <p:nvPr>
            <p:ph type="subTitle" idx="1"/>
          </p:nvPr>
        </p:nvSpPr>
        <p:spPr>
          <a:xfrm>
            <a:off x="995860" y="1692230"/>
            <a:ext cx="7638474" cy="1095940"/>
          </a:xfrm>
        </p:spPr>
        <p:txBody>
          <a:bodyPr>
            <a:noAutofit/>
          </a:bodyPr>
          <a:lstStyle/>
          <a:p>
            <a:pPr algn="l">
              <a:lnSpc>
                <a:spcPct val="100000"/>
              </a:lnSpc>
              <a:spcBef>
                <a:spcPts val="0"/>
              </a:spcBef>
            </a:pPr>
            <a:r>
              <a:rPr lang="en-US" sz="2800" dirty="0"/>
              <a:t>Which woody plants are most attractive to bees?</a:t>
            </a:r>
          </a:p>
          <a:p>
            <a:pPr algn="l">
              <a:lnSpc>
                <a:spcPct val="100000"/>
              </a:lnSpc>
              <a:spcBef>
                <a:spcPts val="0"/>
              </a:spcBef>
            </a:pPr>
            <a:endParaRPr lang="en-US" sz="2800" dirty="0"/>
          </a:p>
          <a:p>
            <a:pPr algn="l">
              <a:lnSpc>
                <a:spcPct val="100000"/>
              </a:lnSpc>
              <a:spcBef>
                <a:spcPts val="0"/>
              </a:spcBef>
            </a:pPr>
            <a:endParaRPr lang="en-US" sz="28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565" y="6087314"/>
            <a:ext cx="1065848" cy="799386"/>
          </a:xfrm>
          <a:prstGeom prst="rect">
            <a:avLst/>
          </a:prstGeom>
        </p:spPr>
      </p:pic>
      <p:sp>
        <p:nvSpPr>
          <p:cNvPr id="5" name="Subtitle 2">
            <a:extLst>
              <a:ext uri="{FF2B5EF4-FFF2-40B4-BE49-F238E27FC236}">
                <a16:creationId xmlns:a16="http://schemas.microsoft.com/office/drawing/2014/main" xmlns="" id="{517DF541-5823-9246-B3CC-2F21FCD759BB}"/>
              </a:ext>
            </a:extLst>
          </p:cNvPr>
          <p:cNvSpPr txBox="1">
            <a:spLocks/>
          </p:cNvSpPr>
          <p:nvPr/>
        </p:nvSpPr>
        <p:spPr>
          <a:xfrm>
            <a:off x="995860" y="5283794"/>
            <a:ext cx="7315200" cy="10083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latin typeface="+mn-lt"/>
                <a:ea typeface="Helvetica Neue" panose="02000503000000020004" pitchFamily="2" charset="0"/>
                <a:cs typeface="Helvetica Neue" panose="02000503000000020004" pitchFamily="2" charset="0"/>
              </a:rPr>
              <a:t>Research by</a:t>
            </a:r>
          </a:p>
          <a:p>
            <a:pPr algn="l"/>
            <a:r>
              <a:rPr lang="en-US" sz="2000" dirty="0">
                <a:latin typeface="+mn-lt"/>
                <a:ea typeface="Helvetica Neue" panose="02000503000000020004" pitchFamily="2" charset="0"/>
                <a:cs typeface="Helvetica Neue" panose="02000503000000020004" pitchFamily="2" charset="0"/>
              </a:rPr>
              <a:t>Bernadette M. Mach &amp; Daniel A. Potter</a:t>
            </a:r>
          </a:p>
          <a:p>
            <a:pPr algn="l"/>
            <a:r>
              <a:rPr lang="en-US" sz="2000" dirty="0">
                <a:latin typeface="+mn-lt"/>
                <a:ea typeface="Helvetica Neue" panose="02000503000000020004" pitchFamily="2" charset="0"/>
                <a:cs typeface="Helvetica Neue" panose="02000503000000020004" pitchFamily="2" charset="0"/>
              </a:rPr>
              <a:t>University of Kentucky, USA</a:t>
            </a:r>
          </a:p>
          <a:p>
            <a:pPr algn="l">
              <a:lnSpc>
                <a:spcPct val="100000"/>
              </a:lnSpc>
              <a:spcBef>
                <a:spcPts val="0"/>
              </a:spcBef>
            </a:pPr>
            <a:endParaRPr lang="en-US" sz="2000" dirty="0">
              <a:latin typeface="+mn-lt"/>
              <a:ea typeface="Helvetica Neue" panose="02000503000000020004" pitchFamily="2" charset="0"/>
              <a:cs typeface="Helvetica Neue" panose="02000503000000020004" pitchFamily="2" charset="0"/>
            </a:endParaRPr>
          </a:p>
          <a:p>
            <a:pPr algn="l">
              <a:lnSpc>
                <a:spcPct val="100000"/>
              </a:lnSpc>
              <a:spcBef>
                <a:spcPts val="0"/>
              </a:spcBef>
            </a:pPr>
            <a:endParaRPr lang="en-US" sz="2000" dirty="0">
              <a:latin typeface="+mn-lt"/>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1116381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9B19DDC-6F90-7943-AFEC-651E089D7B0B}"/>
              </a:ext>
            </a:extLst>
          </p:cNvPr>
          <p:cNvSpPr>
            <a:spLocks noGrp="1"/>
          </p:cNvSpPr>
          <p:nvPr>
            <p:ph type="title"/>
          </p:nvPr>
        </p:nvSpPr>
        <p:spPr>
          <a:xfrm>
            <a:off x="243748" y="420664"/>
            <a:ext cx="8682192" cy="1325563"/>
          </a:xfrm>
        </p:spPr>
        <p:txBody>
          <a:bodyPr>
            <a:noAutofit/>
          </a:bodyPr>
          <a:lstStyle/>
          <a:p>
            <a:r>
              <a:rPr lang="en-US" sz="3200" dirty="0"/>
              <a:t>A single tree or shrub can provide 1000s of flowers with high-quality pollen and nectar</a:t>
            </a:r>
          </a:p>
        </p:txBody>
      </p:sp>
      <p:grpSp>
        <p:nvGrpSpPr>
          <p:cNvPr id="2" name="Group 1">
            <a:extLst>
              <a:ext uri="{FF2B5EF4-FFF2-40B4-BE49-F238E27FC236}">
                <a16:creationId xmlns:a16="http://schemas.microsoft.com/office/drawing/2014/main" xmlns="" id="{B222C22F-5A96-F540-B3B4-3C1A9164DD9E}"/>
              </a:ext>
            </a:extLst>
          </p:cNvPr>
          <p:cNvGrpSpPr/>
          <p:nvPr/>
        </p:nvGrpSpPr>
        <p:grpSpPr>
          <a:xfrm>
            <a:off x="4762592" y="3178405"/>
            <a:ext cx="2718080" cy="3413231"/>
            <a:chOff x="5116721" y="3287589"/>
            <a:chExt cx="2718080" cy="3413231"/>
          </a:xfrm>
        </p:grpSpPr>
        <p:pic>
          <p:nvPicPr>
            <p:cNvPr id="19" name="Picture 18">
              <a:extLst>
                <a:ext uri="{FF2B5EF4-FFF2-40B4-BE49-F238E27FC236}">
                  <a16:creationId xmlns:a16="http://schemas.microsoft.com/office/drawing/2014/main" xmlns="" id="{8B3DF80B-B0FF-194B-8C7A-CFD9141AC34F}"/>
                </a:ext>
              </a:extLst>
            </p:cNvPr>
            <p:cNvPicPr>
              <a:picLocks noChangeAspect="1"/>
            </p:cNvPicPr>
            <p:nvPr/>
          </p:nvPicPr>
          <p:blipFill>
            <a:blip r:embed="rId5"/>
            <a:stretch>
              <a:fillRect/>
            </a:stretch>
          </p:blipFill>
          <p:spPr>
            <a:xfrm>
              <a:off x="5116721" y="3287589"/>
              <a:ext cx="2718080" cy="3281830"/>
            </a:xfrm>
            <a:prstGeom prst="rect">
              <a:avLst/>
            </a:prstGeom>
          </p:spPr>
        </p:pic>
        <p:sp>
          <p:nvSpPr>
            <p:cNvPr id="18" name="TextBox 17">
              <a:extLst>
                <a:ext uri="{FF2B5EF4-FFF2-40B4-BE49-F238E27FC236}">
                  <a16:creationId xmlns:a16="http://schemas.microsoft.com/office/drawing/2014/main" xmlns="" id="{B5C87F47-6957-4E48-9970-D6E6593FDC0A}"/>
                </a:ext>
              </a:extLst>
            </p:cNvPr>
            <p:cNvSpPr txBox="1"/>
            <p:nvPr/>
          </p:nvSpPr>
          <p:spPr>
            <a:xfrm>
              <a:off x="5116721" y="6300710"/>
              <a:ext cx="2718080" cy="400110"/>
            </a:xfrm>
            <a:prstGeom prst="rect">
              <a:avLst/>
            </a:prstGeom>
            <a:solidFill>
              <a:srgbClr val="559010"/>
            </a:solidFill>
            <a:effectLst/>
          </p:spPr>
          <p:txBody>
            <a:bodyPr wrap="square" rtlCol="0">
              <a:spAutoFit/>
            </a:bodyPr>
            <a:lstStyle/>
            <a:p>
              <a:pPr algn="ctr"/>
              <a:r>
                <a:rPr lang="en-US" sz="2000" b="1" dirty="0" err="1">
                  <a:solidFill>
                    <a:schemeClr val="bg1"/>
                  </a:solidFill>
                </a:rPr>
                <a:t>Summersweet</a:t>
              </a:r>
              <a:r>
                <a:rPr lang="en-US" sz="2000" b="1" dirty="0">
                  <a:solidFill>
                    <a:schemeClr val="bg1"/>
                  </a:solidFill>
                </a:rPr>
                <a:t> (</a:t>
              </a:r>
              <a:r>
                <a:rPr lang="en-US" sz="2000" b="1" dirty="0" err="1">
                  <a:solidFill>
                    <a:schemeClr val="bg1"/>
                  </a:solidFill>
                </a:rPr>
                <a:t>Clethra</a:t>
              </a:r>
              <a:r>
                <a:rPr lang="en-US" sz="2000" b="1" dirty="0">
                  <a:solidFill>
                    <a:schemeClr val="bg1"/>
                  </a:solidFill>
                </a:rPr>
                <a:t>)</a:t>
              </a:r>
            </a:p>
          </p:txBody>
        </p:sp>
      </p:grpSp>
      <p:grpSp>
        <p:nvGrpSpPr>
          <p:cNvPr id="4" name="Group 3">
            <a:extLst>
              <a:ext uri="{FF2B5EF4-FFF2-40B4-BE49-F238E27FC236}">
                <a16:creationId xmlns:a16="http://schemas.microsoft.com/office/drawing/2014/main" xmlns="" id="{ADB725F8-90F9-EA40-80DE-00AC8137C26D}"/>
              </a:ext>
            </a:extLst>
          </p:cNvPr>
          <p:cNvGrpSpPr/>
          <p:nvPr/>
        </p:nvGrpSpPr>
        <p:grpSpPr>
          <a:xfrm>
            <a:off x="1554885" y="3178405"/>
            <a:ext cx="2692601" cy="3406350"/>
            <a:chOff x="1313867" y="3294471"/>
            <a:chExt cx="2692601" cy="3406350"/>
          </a:xfrm>
        </p:grpSpPr>
        <p:pic>
          <p:nvPicPr>
            <p:cNvPr id="16" name="Picture 2">
              <a:extLst>
                <a:ext uri="{FF2B5EF4-FFF2-40B4-BE49-F238E27FC236}">
                  <a16:creationId xmlns:a16="http://schemas.microsoft.com/office/drawing/2014/main" xmlns="" id="{D771C0CC-4BA9-8548-BAA9-D7ADD792BA82}"/>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524" t="1396" r="1419"/>
            <a:stretch/>
          </p:blipFill>
          <p:spPr bwMode="auto">
            <a:xfrm>
              <a:off x="1313867" y="3294471"/>
              <a:ext cx="2692601" cy="32510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CA5F8A3F-539B-6B4C-87B2-119F4747CD53}"/>
                </a:ext>
              </a:extLst>
            </p:cNvPr>
            <p:cNvSpPr txBox="1"/>
            <p:nvPr/>
          </p:nvSpPr>
          <p:spPr>
            <a:xfrm>
              <a:off x="1313867" y="6300711"/>
              <a:ext cx="2692601" cy="400110"/>
            </a:xfrm>
            <a:prstGeom prst="rect">
              <a:avLst/>
            </a:prstGeom>
            <a:solidFill>
              <a:srgbClr val="559010"/>
            </a:solidFill>
            <a:effectLst/>
          </p:spPr>
          <p:txBody>
            <a:bodyPr wrap="square" rtlCol="0">
              <a:spAutoFit/>
            </a:bodyPr>
            <a:lstStyle/>
            <a:p>
              <a:pPr algn="ctr"/>
              <a:r>
                <a:rPr lang="en-US" sz="2000" b="1" dirty="0">
                  <a:solidFill>
                    <a:schemeClr val="bg1"/>
                  </a:solidFill>
                </a:rPr>
                <a:t>Kentucky yellowwood</a:t>
              </a:r>
            </a:p>
          </p:txBody>
        </p:sp>
      </p:grpSp>
      <p:sp>
        <p:nvSpPr>
          <p:cNvPr id="7" name="TextBox 6">
            <a:extLst>
              <a:ext uri="{FF2B5EF4-FFF2-40B4-BE49-F238E27FC236}">
                <a16:creationId xmlns:a16="http://schemas.microsoft.com/office/drawing/2014/main" xmlns="" id="{030611DF-867A-9F44-BE40-0B65986E9CEF}"/>
              </a:ext>
            </a:extLst>
          </p:cNvPr>
          <p:cNvSpPr txBox="1"/>
          <p:nvPr/>
        </p:nvSpPr>
        <p:spPr>
          <a:xfrm rot="16200000">
            <a:off x="3087650" y="4524078"/>
            <a:ext cx="2073453" cy="276999"/>
          </a:xfrm>
          <a:prstGeom prst="rect">
            <a:avLst/>
          </a:prstGeom>
          <a:noFill/>
        </p:spPr>
        <p:txBody>
          <a:bodyPr wrap="none" rtlCol="0">
            <a:spAutoFit/>
          </a:bodyPr>
          <a:lstStyle/>
          <a:p>
            <a:r>
              <a:rPr lang="en-US" sz="1200" dirty="0">
                <a:solidFill>
                  <a:schemeClr val="bg1"/>
                </a:solidFill>
              </a:rPr>
              <a:t>Tom Gill, some rights reserved</a:t>
            </a:r>
          </a:p>
        </p:txBody>
      </p:sp>
      <p:sp>
        <p:nvSpPr>
          <p:cNvPr id="21" name="Rectangle 20">
            <a:extLst>
              <a:ext uri="{FF2B5EF4-FFF2-40B4-BE49-F238E27FC236}">
                <a16:creationId xmlns:a16="http://schemas.microsoft.com/office/drawing/2014/main" xmlns="" id="{86CE0C0C-10F9-FD43-B120-0B870D5DC3BD}"/>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E5A2F9DB-6974-3840-9699-44EB8C20195A}"/>
              </a:ext>
            </a:extLst>
          </p:cNvPr>
          <p:cNvSpPr txBox="1"/>
          <p:nvPr/>
        </p:nvSpPr>
        <p:spPr>
          <a:xfrm>
            <a:off x="142539" y="3103"/>
            <a:ext cx="1378904"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29" name="TextBox 28">
            <a:extLst>
              <a:ext uri="{FF2B5EF4-FFF2-40B4-BE49-F238E27FC236}">
                <a16:creationId xmlns:a16="http://schemas.microsoft.com/office/drawing/2014/main" xmlns="" id="{A749814C-A30F-C04F-B44F-4610CC881901}"/>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0" name="TextBox 29">
            <a:extLst>
              <a:ext uri="{FF2B5EF4-FFF2-40B4-BE49-F238E27FC236}">
                <a16:creationId xmlns:a16="http://schemas.microsoft.com/office/drawing/2014/main" xmlns="" id="{D7F5FEC2-6901-A147-BB5F-E3CB23A6339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1" name="TextBox 30">
            <a:extLst>
              <a:ext uri="{FF2B5EF4-FFF2-40B4-BE49-F238E27FC236}">
                <a16:creationId xmlns:a16="http://schemas.microsoft.com/office/drawing/2014/main" xmlns="" id="{8318F510-7F77-AF4E-9E7F-B440EC446F38}"/>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32" name="TextBox 31">
            <a:extLst>
              <a:ext uri="{FF2B5EF4-FFF2-40B4-BE49-F238E27FC236}">
                <a16:creationId xmlns:a16="http://schemas.microsoft.com/office/drawing/2014/main" xmlns="" id="{B142F58A-59F7-BF4D-89DD-CC25EC823378}"/>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
        <p:nvSpPr>
          <p:cNvPr id="23" name="Content Placeholder 8">
            <a:extLst>
              <a:ext uri="{FF2B5EF4-FFF2-40B4-BE49-F238E27FC236}">
                <a16:creationId xmlns:a16="http://schemas.microsoft.com/office/drawing/2014/main" xmlns="" id="{4CC463F4-C4B0-D942-80E0-4888EB4D90D6}"/>
              </a:ext>
            </a:extLst>
          </p:cNvPr>
          <p:cNvSpPr txBox="1">
            <a:spLocks/>
          </p:cNvSpPr>
          <p:nvPr/>
        </p:nvSpPr>
        <p:spPr>
          <a:xfrm>
            <a:off x="243748" y="1847628"/>
            <a:ext cx="8222876" cy="956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But there is very little scientific evidence on which woody plants attract which pollinators</a:t>
            </a:r>
          </a:p>
        </p:txBody>
      </p:sp>
    </p:spTree>
    <p:custDataLst>
      <p:tags r:id="rId1"/>
    </p:custDataLst>
    <p:extLst>
      <p:ext uri="{BB962C8B-B14F-4D97-AF65-F5344CB8AC3E}">
        <p14:creationId xmlns:p14="http://schemas.microsoft.com/office/powerpoint/2010/main" val="3788726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9B19DDC-6F90-7943-AFEC-651E089D7B0B}"/>
              </a:ext>
            </a:extLst>
          </p:cNvPr>
          <p:cNvSpPr>
            <a:spLocks noGrp="1"/>
          </p:cNvSpPr>
          <p:nvPr>
            <p:ph type="title"/>
          </p:nvPr>
        </p:nvSpPr>
        <p:spPr>
          <a:xfrm>
            <a:off x="473406" y="302577"/>
            <a:ext cx="8514730" cy="1325563"/>
          </a:xfrm>
        </p:spPr>
        <p:txBody>
          <a:bodyPr>
            <a:noAutofit/>
          </a:bodyPr>
          <a:lstStyle/>
          <a:p>
            <a:r>
              <a:rPr lang="en-US" sz="3200" dirty="0"/>
              <a:t>Recommendations for bee-friendly woody plants are rarely backed by hard data</a:t>
            </a:r>
          </a:p>
        </p:txBody>
      </p:sp>
      <p:sp>
        <p:nvSpPr>
          <p:cNvPr id="26" name="Rectangle 25">
            <a:extLst>
              <a:ext uri="{FF2B5EF4-FFF2-40B4-BE49-F238E27FC236}">
                <a16:creationId xmlns:a16="http://schemas.microsoft.com/office/drawing/2014/main" xmlns="" id="{86CE0C0C-10F9-FD43-B120-0B870D5DC3BD}"/>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E5A2F9DB-6974-3840-9699-44EB8C20195A}"/>
              </a:ext>
            </a:extLst>
          </p:cNvPr>
          <p:cNvSpPr txBox="1"/>
          <p:nvPr/>
        </p:nvSpPr>
        <p:spPr>
          <a:xfrm>
            <a:off x="142539" y="3103"/>
            <a:ext cx="1378904"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34" name="TextBox 33">
            <a:extLst>
              <a:ext uri="{FF2B5EF4-FFF2-40B4-BE49-F238E27FC236}">
                <a16:creationId xmlns:a16="http://schemas.microsoft.com/office/drawing/2014/main" xmlns="" id="{A749814C-A30F-C04F-B44F-4610CC881901}"/>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5" name="TextBox 34">
            <a:extLst>
              <a:ext uri="{FF2B5EF4-FFF2-40B4-BE49-F238E27FC236}">
                <a16:creationId xmlns:a16="http://schemas.microsoft.com/office/drawing/2014/main" xmlns="" id="{D7F5FEC2-6901-A147-BB5F-E3CB23A6339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6" name="TextBox 35">
            <a:extLst>
              <a:ext uri="{FF2B5EF4-FFF2-40B4-BE49-F238E27FC236}">
                <a16:creationId xmlns:a16="http://schemas.microsoft.com/office/drawing/2014/main" xmlns="" id="{8318F510-7F77-AF4E-9E7F-B440EC446F38}"/>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37" name="TextBox 36">
            <a:extLst>
              <a:ext uri="{FF2B5EF4-FFF2-40B4-BE49-F238E27FC236}">
                <a16:creationId xmlns:a16="http://schemas.microsoft.com/office/drawing/2014/main" xmlns="" id="{B142F58A-59F7-BF4D-89DD-CC25EC823378}"/>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grpSp>
        <p:nvGrpSpPr>
          <p:cNvPr id="28" name="Group 27"/>
          <p:cNvGrpSpPr/>
          <p:nvPr/>
        </p:nvGrpSpPr>
        <p:grpSpPr>
          <a:xfrm>
            <a:off x="347469" y="1848620"/>
            <a:ext cx="8392180" cy="3937209"/>
            <a:chOff x="381000" y="1472991"/>
            <a:chExt cx="8392180" cy="3937209"/>
          </a:xfrm>
        </p:grpSpPr>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61384"/>
              <a:ext cx="8392180" cy="284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1524000" y="1472991"/>
              <a:ext cx="6477000" cy="3937209"/>
              <a:chOff x="1507228" y="1460481"/>
              <a:chExt cx="6477000" cy="3937209"/>
            </a:xfrm>
          </p:grpSpPr>
          <p:sp>
            <p:nvSpPr>
              <p:cNvPr id="31" name="Oval 30"/>
              <p:cNvSpPr/>
              <p:nvPr/>
            </p:nvSpPr>
            <p:spPr>
              <a:xfrm>
                <a:off x="6858000" y="46482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p:cNvSpPr/>
              <p:nvPr/>
            </p:nvSpPr>
            <p:spPr>
              <a:xfrm>
                <a:off x="6858000" y="5092890"/>
                <a:ext cx="320722"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traight Arrow Connector 32"/>
              <p:cNvCxnSpPr/>
              <p:nvPr/>
            </p:nvCxnSpPr>
            <p:spPr>
              <a:xfrm>
                <a:off x="5562600" y="2057400"/>
                <a:ext cx="1455761" cy="2590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562600" y="2057400"/>
                <a:ext cx="1313023" cy="31394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507228" y="1460481"/>
                <a:ext cx="6477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Calibri"/>
                    <a:ea typeface="+mn-ea"/>
                    <a:cs typeface="+mn-cs"/>
                  </a:rPr>
                  <a:t>What type? How bee-attractive is it?</a:t>
                </a:r>
              </a:p>
            </p:txBody>
          </p:sp>
        </p:grpSp>
      </p:grpSp>
    </p:spTree>
    <p:custDataLst>
      <p:tags r:id="rId1"/>
    </p:custDataLst>
    <p:extLst>
      <p:ext uri="{BB962C8B-B14F-4D97-AF65-F5344CB8AC3E}">
        <p14:creationId xmlns:p14="http://schemas.microsoft.com/office/powerpoint/2010/main" val="42847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4CC463F4-C4B0-D942-80E0-4888EB4D90D6}"/>
              </a:ext>
            </a:extLst>
          </p:cNvPr>
          <p:cNvSpPr>
            <a:spLocks noGrp="1"/>
          </p:cNvSpPr>
          <p:nvPr>
            <p:ph idx="1"/>
          </p:nvPr>
        </p:nvSpPr>
        <p:spPr>
          <a:xfrm>
            <a:off x="473406" y="1411954"/>
            <a:ext cx="8222876" cy="4489357"/>
          </a:xfrm>
        </p:spPr>
        <p:txBody>
          <a:bodyPr/>
          <a:lstStyle/>
          <a:p>
            <a:pPr marL="0" indent="0">
              <a:buNone/>
            </a:pPr>
            <a:r>
              <a:rPr lang="en-US" dirty="0">
                <a:latin typeface="Calibri" panose="020F0502020204030204" pitchFamily="34" charset="0"/>
              </a:rPr>
              <a:t>Document which flowering woody plant species attract bees in urban areas </a:t>
            </a:r>
            <a:endParaRPr lang="en-US" dirty="0"/>
          </a:p>
          <a:p>
            <a:pPr marL="0" indent="0">
              <a:buNone/>
            </a:pPr>
            <a:endParaRPr lang="en-US" dirty="0"/>
          </a:p>
        </p:txBody>
      </p:sp>
      <p:sp>
        <p:nvSpPr>
          <p:cNvPr id="3" name="Title 2">
            <a:extLst>
              <a:ext uri="{FF2B5EF4-FFF2-40B4-BE49-F238E27FC236}">
                <a16:creationId xmlns:a16="http://schemas.microsoft.com/office/drawing/2014/main" xmlns="" id="{09B19DDC-6F90-7943-AFEC-651E089D7B0B}"/>
              </a:ext>
            </a:extLst>
          </p:cNvPr>
          <p:cNvSpPr>
            <a:spLocks noGrp="1"/>
          </p:cNvSpPr>
          <p:nvPr>
            <p:ph type="title"/>
          </p:nvPr>
        </p:nvSpPr>
        <p:spPr/>
        <p:txBody>
          <a:bodyPr/>
          <a:lstStyle/>
          <a:p>
            <a:r>
              <a:rPr lang="en-US" dirty="0"/>
              <a:t>Project Goal:</a:t>
            </a:r>
          </a:p>
        </p:txBody>
      </p:sp>
      <p:sp>
        <p:nvSpPr>
          <p:cNvPr id="33" name="TextBox 32">
            <a:extLst>
              <a:ext uri="{FF2B5EF4-FFF2-40B4-BE49-F238E27FC236}">
                <a16:creationId xmlns:a16="http://schemas.microsoft.com/office/drawing/2014/main" xmlns="" id="{E2D4E7A9-7D03-AA4F-80F9-3AC04A2AA9D3}"/>
              </a:ext>
            </a:extLst>
          </p:cNvPr>
          <p:cNvSpPr txBox="1"/>
          <p:nvPr/>
        </p:nvSpPr>
        <p:spPr>
          <a:xfrm>
            <a:off x="327680" y="2459727"/>
            <a:ext cx="1997860" cy="461665"/>
          </a:xfrm>
          <a:prstGeom prst="rect">
            <a:avLst/>
          </a:prstGeom>
          <a:noFill/>
        </p:spPr>
        <p:txBody>
          <a:bodyPr wrap="square" rtlCol="0">
            <a:spAutoFit/>
          </a:bodyPr>
          <a:lstStyle/>
          <a:p>
            <a:pPr algn="ctr"/>
            <a:r>
              <a:rPr lang="en-US" sz="2400" b="1" dirty="0">
                <a:solidFill>
                  <a:srgbClr val="A2818C"/>
                </a:solidFill>
              </a:rPr>
              <a:t>Woody Plants</a:t>
            </a:r>
          </a:p>
        </p:txBody>
      </p:sp>
      <p:sp>
        <p:nvSpPr>
          <p:cNvPr id="37" name="TextBox 36">
            <a:extLst>
              <a:ext uri="{FF2B5EF4-FFF2-40B4-BE49-F238E27FC236}">
                <a16:creationId xmlns:a16="http://schemas.microsoft.com/office/drawing/2014/main" xmlns="" id="{ABA6F55E-1060-7448-A770-69B951992B69}"/>
              </a:ext>
            </a:extLst>
          </p:cNvPr>
          <p:cNvSpPr txBox="1"/>
          <p:nvPr/>
        </p:nvSpPr>
        <p:spPr>
          <a:xfrm>
            <a:off x="6847400" y="3240642"/>
            <a:ext cx="1667059" cy="584775"/>
          </a:xfrm>
          <a:prstGeom prst="rect">
            <a:avLst/>
          </a:prstGeom>
          <a:noFill/>
        </p:spPr>
        <p:txBody>
          <a:bodyPr wrap="none" rtlCol="0">
            <a:spAutoFit/>
          </a:bodyPr>
          <a:lstStyle/>
          <a:p>
            <a:r>
              <a:rPr lang="en-US" sz="1600" dirty="0" smtClean="0">
                <a:solidFill>
                  <a:schemeClr val="bg2">
                    <a:lumMod val="50000"/>
                  </a:schemeClr>
                </a:solidFill>
              </a:rPr>
              <a:t>Honey bees</a:t>
            </a:r>
            <a:r>
              <a:rPr lang="en-US" sz="1600" dirty="0">
                <a:solidFill>
                  <a:schemeClr val="bg2">
                    <a:lumMod val="50000"/>
                  </a:schemeClr>
                </a:solidFill>
              </a:rPr>
              <a:t>, </a:t>
            </a:r>
          </a:p>
          <a:p>
            <a:r>
              <a:rPr lang="en-US" sz="1600" dirty="0" smtClean="0">
                <a:solidFill>
                  <a:schemeClr val="bg2">
                    <a:lumMod val="50000"/>
                  </a:schemeClr>
                </a:solidFill>
              </a:rPr>
              <a:t>Bumble bees</a:t>
            </a:r>
            <a:r>
              <a:rPr lang="en-US" sz="1600" dirty="0">
                <a:solidFill>
                  <a:schemeClr val="bg2">
                    <a:lumMod val="50000"/>
                  </a:schemeClr>
                </a:solidFill>
              </a:rPr>
              <a:t>, etc.</a:t>
            </a:r>
          </a:p>
        </p:txBody>
      </p:sp>
      <p:sp>
        <p:nvSpPr>
          <p:cNvPr id="38" name="TextBox 37">
            <a:extLst>
              <a:ext uri="{FF2B5EF4-FFF2-40B4-BE49-F238E27FC236}">
                <a16:creationId xmlns:a16="http://schemas.microsoft.com/office/drawing/2014/main" xmlns="" id="{DB9FC5BB-B688-0543-8565-7F3E2DEA3983}"/>
              </a:ext>
            </a:extLst>
          </p:cNvPr>
          <p:cNvSpPr txBox="1"/>
          <p:nvPr/>
        </p:nvSpPr>
        <p:spPr>
          <a:xfrm>
            <a:off x="6847400" y="4205652"/>
            <a:ext cx="1202573" cy="338554"/>
          </a:xfrm>
          <a:prstGeom prst="rect">
            <a:avLst/>
          </a:prstGeom>
          <a:noFill/>
        </p:spPr>
        <p:txBody>
          <a:bodyPr wrap="none" rtlCol="0">
            <a:spAutoFit/>
          </a:bodyPr>
          <a:lstStyle/>
          <a:p>
            <a:r>
              <a:rPr lang="en-US" sz="1600" dirty="0">
                <a:solidFill>
                  <a:schemeClr val="bg2">
                    <a:lumMod val="50000"/>
                  </a:schemeClr>
                </a:solidFill>
              </a:rPr>
              <a:t>Mining bees</a:t>
            </a:r>
          </a:p>
        </p:txBody>
      </p:sp>
      <p:sp>
        <p:nvSpPr>
          <p:cNvPr id="39" name="TextBox 38">
            <a:extLst>
              <a:ext uri="{FF2B5EF4-FFF2-40B4-BE49-F238E27FC236}">
                <a16:creationId xmlns:a16="http://schemas.microsoft.com/office/drawing/2014/main" xmlns="" id="{21BE9FD8-28F7-D144-AB20-35AFBA16E24A}"/>
              </a:ext>
            </a:extLst>
          </p:cNvPr>
          <p:cNvSpPr txBox="1"/>
          <p:nvPr/>
        </p:nvSpPr>
        <p:spPr>
          <a:xfrm>
            <a:off x="6847400" y="5057345"/>
            <a:ext cx="1129796" cy="338554"/>
          </a:xfrm>
          <a:prstGeom prst="rect">
            <a:avLst/>
          </a:prstGeom>
          <a:noFill/>
        </p:spPr>
        <p:txBody>
          <a:bodyPr wrap="none" rtlCol="0">
            <a:spAutoFit/>
          </a:bodyPr>
          <a:lstStyle/>
          <a:p>
            <a:r>
              <a:rPr lang="en-US" sz="1600" dirty="0">
                <a:solidFill>
                  <a:schemeClr val="bg2">
                    <a:lumMod val="50000"/>
                  </a:schemeClr>
                </a:solidFill>
              </a:rPr>
              <a:t>Sweat bees</a:t>
            </a:r>
          </a:p>
        </p:txBody>
      </p:sp>
      <p:sp>
        <p:nvSpPr>
          <p:cNvPr id="40" name="TextBox 39">
            <a:extLst>
              <a:ext uri="{FF2B5EF4-FFF2-40B4-BE49-F238E27FC236}">
                <a16:creationId xmlns:a16="http://schemas.microsoft.com/office/drawing/2014/main" xmlns="" id="{239C7050-D3CC-7843-BE49-B67714C2D1DC}"/>
              </a:ext>
            </a:extLst>
          </p:cNvPr>
          <p:cNvSpPr txBox="1"/>
          <p:nvPr/>
        </p:nvSpPr>
        <p:spPr>
          <a:xfrm>
            <a:off x="6857818" y="5789912"/>
            <a:ext cx="1596527" cy="584775"/>
          </a:xfrm>
          <a:prstGeom prst="rect">
            <a:avLst/>
          </a:prstGeom>
          <a:noFill/>
        </p:spPr>
        <p:txBody>
          <a:bodyPr wrap="none" rtlCol="0">
            <a:spAutoFit/>
          </a:bodyPr>
          <a:lstStyle/>
          <a:p>
            <a:r>
              <a:rPr lang="en-US" sz="1600" dirty="0">
                <a:solidFill>
                  <a:schemeClr val="bg2">
                    <a:lumMod val="50000"/>
                  </a:schemeClr>
                </a:solidFill>
              </a:rPr>
              <a:t>Leaf-cutter bees,</a:t>
            </a:r>
          </a:p>
          <a:p>
            <a:r>
              <a:rPr lang="en-US" sz="1600" dirty="0">
                <a:solidFill>
                  <a:schemeClr val="bg2">
                    <a:lumMod val="50000"/>
                  </a:schemeClr>
                </a:solidFill>
              </a:rPr>
              <a:t>Mason bees, etc.</a:t>
            </a:r>
          </a:p>
        </p:txBody>
      </p:sp>
      <p:sp>
        <p:nvSpPr>
          <p:cNvPr id="53" name="TextBox 52">
            <a:extLst>
              <a:ext uri="{FF2B5EF4-FFF2-40B4-BE49-F238E27FC236}">
                <a16:creationId xmlns:a16="http://schemas.microsoft.com/office/drawing/2014/main" xmlns="" id="{5B44F1C7-2B2A-5241-87F2-696FCFA2442C}"/>
              </a:ext>
            </a:extLst>
          </p:cNvPr>
          <p:cNvSpPr txBox="1"/>
          <p:nvPr/>
        </p:nvSpPr>
        <p:spPr>
          <a:xfrm>
            <a:off x="5257842" y="2090395"/>
            <a:ext cx="3109119" cy="830997"/>
          </a:xfrm>
          <a:prstGeom prst="rect">
            <a:avLst/>
          </a:prstGeom>
          <a:noFill/>
        </p:spPr>
        <p:txBody>
          <a:bodyPr wrap="square" rtlCol="0">
            <a:spAutoFit/>
          </a:bodyPr>
          <a:lstStyle/>
          <a:p>
            <a:pPr algn="ctr"/>
            <a:r>
              <a:rPr lang="en-US" sz="2400" b="1" dirty="0">
                <a:solidFill>
                  <a:srgbClr val="A2818C"/>
                </a:solidFill>
              </a:rPr>
              <a:t>Number and Types of Bee Visitors Recorded</a:t>
            </a:r>
          </a:p>
        </p:txBody>
      </p:sp>
      <p:sp>
        <p:nvSpPr>
          <p:cNvPr id="56" name="Freeform 55">
            <a:extLst>
              <a:ext uri="{FF2B5EF4-FFF2-40B4-BE49-F238E27FC236}">
                <a16:creationId xmlns:a16="http://schemas.microsoft.com/office/drawing/2014/main" xmlns="" id="{B1D67BFE-7C96-8F49-AD0F-F57A5BE593B7}"/>
              </a:ext>
            </a:extLst>
          </p:cNvPr>
          <p:cNvSpPr/>
          <p:nvPr/>
        </p:nvSpPr>
        <p:spPr>
          <a:xfrm>
            <a:off x="4217914" y="4324965"/>
            <a:ext cx="1983178" cy="850193"/>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57" name="Freeform 56">
            <a:extLst>
              <a:ext uri="{FF2B5EF4-FFF2-40B4-BE49-F238E27FC236}">
                <a16:creationId xmlns:a16="http://schemas.microsoft.com/office/drawing/2014/main" xmlns="" id="{5492A2A3-5938-B543-92D1-F857A98E503D}"/>
              </a:ext>
            </a:extLst>
          </p:cNvPr>
          <p:cNvSpPr/>
          <p:nvPr/>
        </p:nvSpPr>
        <p:spPr>
          <a:xfrm>
            <a:off x="3656558" y="5269606"/>
            <a:ext cx="2829241" cy="819872"/>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57150">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8" name="Freeform 57">
            <a:extLst>
              <a:ext uri="{FF2B5EF4-FFF2-40B4-BE49-F238E27FC236}">
                <a16:creationId xmlns:a16="http://schemas.microsoft.com/office/drawing/2014/main" xmlns="" id="{BDCBC36E-39AE-D944-9833-070AC29C0733}"/>
              </a:ext>
            </a:extLst>
          </p:cNvPr>
          <p:cNvSpPr/>
          <p:nvPr/>
        </p:nvSpPr>
        <p:spPr>
          <a:xfrm flipV="1">
            <a:off x="4217913" y="3392211"/>
            <a:ext cx="2254325" cy="932754"/>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155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nvGrpSpPr>
          <p:cNvPr id="41" name="Group 40">
            <a:extLst>
              <a:ext uri="{FF2B5EF4-FFF2-40B4-BE49-F238E27FC236}">
                <a16:creationId xmlns:a16="http://schemas.microsoft.com/office/drawing/2014/main" xmlns="" id="{D8CB4DD4-BDFE-2F41-9F5E-793E1C3B99B8}"/>
              </a:ext>
            </a:extLst>
          </p:cNvPr>
          <p:cNvGrpSpPr/>
          <p:nvPr/>
        </p:nvGrpSpPr>
        <p:grpSpPr>
          <a:xfrm>
            <a:off x="6021427" y="4887692"/>
            <a:ext cx="759469" cy="733832"/>
            <a:chOff x="3110140" y="4102789"/>
            <a:chExt cx="1209219" cy="1168400"/>
          </a:xfrm>
        </p:grpSpPr>
        <p:sp>
          <p:nvSpPr>
            <p:cNvPr id="42" name="Oval 41">
              <a:extLst>
                <a:ext uri="{FF2B5EF4-FFF2-40B4-BE49-F238E27FC236}">
                  <a16:creationId xmlns:a16="http://schemas.microsoft.com/office/drawing/2014/main" xmlns="" id="{9D7A8BE1-970F-2F4B-9772-BAE9E29397BA}"/>
                </a:ext>
              </a:extLst>
            </p:cNvPr>
            <p:cNvSpPr/>
            <p:nvPr/>
          </p:nvSpPr>
          <p:spPr>
            <a:xfrm>
              <a:off x="3110140" y="4102789"/>
              <a:ext cx="1209219" cy="1168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xmlns="" id="{35DEF7DB-4C9B-9D40-8DB8-768B6C4CF724}"/>
                </a:ext>
              </a:extLst>
            </p:cNvPr>
            <p:cNvPicPr>
              <a:picLocks noChangeAspect="1"/>
            </p:cNvPicPr>
            <p:nvPr>
              <p:custDataLst>
                <p:tags r:id="rId5"/>
              </p:custDataLst>
            </p:nvPr>
          </p:nvPicPr>
          <p:blipFill>
            <a:blip r:embed="rId8">
              <a:extLst>
                <a:ext uri="{BEBA8EAE-BF5A-486C-A8C5-ECC9F3942E4B}">
                  <a14:imgProps xmlns:a14="http://schemas.microsoft.com/office/drawing/2010/main">
                    <a14:imgLayer r:embed="rId9">
                      <a14:imgEffect>
                        <a14:backgroundRemoval t="538" b="95699" l="2917" r="97500"/>
                      </a14:imgEffect>
                    </a14:imgLayer>
                  </a14:imgProps>
                </a:ext>
              </a:extLst>
            </a:blip>
            <a:stretch>
              <a:fillRect/>
            </a:stretch>
          </p:blipFill>
          <p:spPr>
            <a:xfrm flipH="1">
              <a:off x="3186126" y="4289915"/>
              <a:ext cx="1035363" cy="802406"/>
            </a:xfrm>
            <a:prstGeom prst="rect">
              <a:avLst/>
            </a:prstGeom>
          </p:spPr>
        </p:pic>
      </p:grpSp>
      <p:grpSp>
        <p:nvGrpSpPr>
          <p:cNvPr id="44" name="Group 43">
            <a:extLst>
              <a:ext uri="{FF2B5EF4-FFF2-40B4-BE49-F238E27FC236}">
                <a16:creationId xmlns:a16="http://schemas.microsoft.com/office/drawing/2014/main" xmlns="" id="{24F17149-0522-024E-82F8-07128A014A35}"/>
              </a:ext>
            </a:extLst>
          </p:cNvPr>
          <p:cNvGrpSpPr/>
          <p:nvPr/>
        </p:nvGrpSpPr>
        <p:grpSpPr>
          <a:xfrm>
            <a:off x="6013140" y="5717369"/>
            <a:ext cx="759469" cy="733832"/>
            <a:chOff x="3020779" y="5412507"/>
            <a:chExt cx="1209219" cy="1168400"/>
          </a:xfrm>
        </p:grpSpPr>
        <p:sp>
          <p:nvSpPr>
            <p:cNvPr id="45" name="Oval 44">
              <a:extLst>
                <a:ext uri="{FF2B5EF4-FFF2-40B4-BE49-F238E27FC236}">
                  <a16:creationId xmlns:a16="http://schemas.microsoft.com/office/drawing/2014/main" xmlns="" id="{980C486F-78C2-304A-A8BF-7E10ACAB4B74}"/>
                </a:ext>
              </a:extLst>
            </p:cNvPr>
            <p:cNvSpPr/>
            <p:nvPr/>
          </p:nvSpPr>
          <p:spPr>
            <a:xfrm>
              <a:off x="3020779" y="5412507"/>
              <a:ext cx="1209219" cy="1168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xmlns="" id="{FB664FA9-A551-E145-B2AB-713EA3B79326}"/>
                </a:ext>
              </a:extLst>
            </p:cNvPr>
            <p:cNvPicPr>
              <a:picLocks noChangeAspect="1"/>
            </p:cNvPicPr>
            <p:nvPr>
              <p:custDataLst>
                <p:tags r:id="rId4"/>
              </p:custDataLst>
            </p:nvPr>
          </p:nvPicPr>
          <p:blipFill>
            <a:blip r:embed="rId10">
              <a:extLst>
                <a:ext uri="{BEBA8EAE-BF5A-486C-A8C5-ECC9F3942E4B}">
                  <a14:imgProps xmlns:a14="http://schemas.microsoft.com/office/drawing/2010/main">
                    <a14:imgLayer r:embed="rId11">
                      <a14:imgEffect>
                        <a14:backgroundRemoval t="0" b="100000" l="10000" r="90000"/>
                      </a14:imgEffect>
                    </a14:imgLayer>
                  </a14:imgProps>
                </a:ext>
              </a:extLst>
            </a:blip>
            <a:stretch>
              <a:fillRect/>
            </a:stretch>
          </p:blipFill>
          <p:spPr>
            <a:xfrm>
              <a:off x="3020779" y="5603736"/>
              <a:ext cx="1193836" cy="785942"/>
            </a:xfrm>
            <a:prstGeom prst="rect">
              <a:avLst/>
            </a:prstGeom>
          </p:spPr>
        </p:pic>
      </p:grpSp>
      <p:grpSp>
        <p:nvGrpSpPr>
          <p:cNvPr id="50" name="Group 49">
            <a:extLst>
              <a:ext uri="{FF2B5EF4-FFF2-40B4-BE49-F238E27FC236}">
                <a16:creationId xmlns:a16="http://schemas.microsoft.com/office/drawing/2014/main" xmlns="" id="{4D4D4837-9F81-DF4F-B016-03E00733E744}"/>
              </a:ext>
            </a:extLst>
          </p:cNvPr>
          <p:cNvGrpSpPr/>
          <p:nvPr/>
        </p:nvGrpSpPr>
        <p:grpSpPr>
          <a:xfrm>
            <a:off x="6013617" y="4019735"/>
            <a:ext cx="757924" cy="782034"/>
            <a:chOff x="3230000" y="580538"/>
            <a:chExt cx="1209219" cy="1168400"/>
          </a:xfrm>
        </p:grpSpPr>
        <p:sp>
          <p:nvSpPr>
            <p:cNvPr id="51" name="Oval 50">
              <a:extLst>
                <a:ext uri="{FF2B5EF4-FFF2-40B4-BE49-F238E27FC236}">
                  <a16:creationId xmlns:a16="http://schemas.microsoft.com/office/drawing/2014/main" xmlns="" id="{28F71F96-B66F-7C49-9123-432C48EE5E64}"/>
                </a:ext>
              </a:extLst>
            </p:cNvPr>
            <p:cNvSpPr/>
            <p:nvPr/>
          </p:nvSpPr>
          <p:spPr>
            <a:xfrm>
              <a:off x="3230000" y="580538"/>
              <a:ext cx="1209219" cy="1168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xmlns="" id="{6DF663DF-9AB0-E343-BA9A-B58521B1FDC1}"/>
                </a:ext>
              </a:extLst>
            </p:cNvPr>
            <p:cNvPicPr>
              <a:picLocks noChangeAspect="1"/>
            </p:cNvPicPr>
            <p:nvPr>
              <p:custDataLst>
                <p:tags r:id="rId3"/>
              </p:custDataLst>
            </p:nvPr>
          </p:nvPicPr>
          <p:blipFill>
            <a:blip r:embed="rId12">
              <a:extLst>
                <a:ext uri="{BEBA8EAE-BF5A-486C-A8C5-ECC9F3942E4B}">
                  <a14:imgProps xmlns:a14="http://schemas.microsoft.com/office/drawing/2010/main">
                    <a14:imgLayer r:embed="rId13">
                      <a14:imgEffect>
                        <a14:backgroundRemoval t="0" b="95918" l="417" r="100000">
                          <a14:backgroundMark x1="73750" y1="28571" x2="73750" y2="28571"/>
                          <a14:backgroundMark x1="68750" y1="22449" x2="68750" y2="22449"/>
                        </a14:backgroundRemoval>
                      </a14:imgEffect>
                    </a14:imgLayer>
                  </a14:imgProps>
                </a:ext>
              </a:extLst>
            </a:blip>
            <a:stretch>
              <a:fillRect/>
            </a:stretch>
          </p:blipFill>
          <p:spPr>
            <a:xfrm>
              <a:off x="3306042" y="865116"/>
              <a:ext cx="1057905" cy="643559"/>
            </a:xfrm>
            <a:prstGeom prst="rect">
              <a:avLst/>
            </a:prstGeom>
          </p:spPr>
        </p:pic>
      </p:grpSp>
      <p:sp>
        <p:nvSpPr>
          <p:cNvPr id="63" name="TextBox 62">
            <a:extLst>
              <a:ext uri="{FF2B5EF4-FFF2-40B4-BE49-F238E27FC236}">
                <a16:creationId xmlns:a16="http://schemas.microsoft.com/office/drawing/2014/main" xmlns="" id="{9EDBB0FA-DD76-974C-82F8-E08D748285B6}"/>
              </a:ext>
            </a:extLst>
          </p:cNvPr>
          <p:cNvSpPr txBox="1"/>
          <p:nvPr/>
        </p:nvSpPr>
        <p:spPr>
          <a:xfrm>
            <a:off x="1819920" y="3041808"/>
            <a:ext cx="2230634" cy="553998"/>
          </a:xfrm>
          <a:prstGeom prst="rect">
            <a:avLst/>
          </a:prstGeom>
          <a:solidFill>
            <a:schemeClr val="bg1"/>
          </a:solidFill>
        </p:spPr>
        <p:txBody>
          <a:bodyPr wrap="square" rtlCol="0">
            <a:spAutoFit/>
          </a:bodyPr>
          <a:lstStyle/>
          <a:p>
            <a:r>
              <a:rPr lang="en-US" sz="1600" dirty="0">
                <a:solidFill>
                  <a:schemeClr val="tx1">
                    <a:lumMod val="50000"/>
                    <a:lumOff val="50000"/>
                  </a:schemeClr>
                </a:solidFill>
              </a:rPr>
              <a:t>Flowering dogwood</a:t>
            </a:r>
          </a:p>
          <a:p>
            <a:r>
              <a:rPr lang="en-US" sz="1400" i="1" dirty="0" err="1">
                <a:solidFill>
                  <a:schemeClr val="tx1">
                    <a:lumMod val="50000"/>
                    <a:lumOff val="50000"/>
                  </a:schemeClr>
                </a:solidFill>
              </a:rPr>
              <a:t>Comus</a:t>
            </a:r>
            <a:r>
              <a:rPr lang="en-US" sz="1400" i="1" dirty="0">
                <a:solidFill>
                  <a:schemeClr val="tx1">
                    <a:lumMod val="50000"/>
                    <a:lumOff val="50000"/>
                  </a:schemeClr>
                </a:solidFill>
              </a:rPr>
              <a:t> </a:t>
            </a:r>
            <a:r>
              <a:rPr lang="en-US" sz="1400" i="1" dirty="0" err="1">
                <a:solidFill>
                  <a:schemeClr val="tx1">
                    <a:lumMod val="50000"/>
                    <a:lumOff val="50000"/>
                  </a:schemeClr>
                </a:solidFill>
              </a:rPr>
              <a:t>florida</a:t>
            </a:r>
            <a:endParaRPr lang="en-US" sz="1400" i="1" dirty="0">
              <a:solidFill>
                <a:schemeClr val="tx1">
                  <a:lumMod val="50000"/>
                  <a:lumOff val="50000"/>
                </a:schemeClr>
              </a:solidFill>
            </a:endParaRPr>
          </a:p>
        </p:txBody>
      </p:sp>
      <p:sp>
        <p:nvSpPr>
          <p:cNvPr id="64" name="TextBox 63">
            <a:extLst>
              <a:ext uri="{FF2B5EF4-FFF2-40B4-BE49-F238E27FC236}">
                <a16:creationId xmlns:a16="http://schemas.microsoft.com/office/drawing/2014/main" xmlns="" id="{03F727DD-3F5F-3747-ADBA-9A0FD581DE7B}"/>
              </a:ext>
            </a:extLst>
          </p:cNvPr>
          <p:cNvSpPr txBox="1"/>
          <p:nvPr/>
        </p:nvSpPr>
        <p:spPr>
          <a:xfrm>
            <a:off x="1785712" y="3950762"/>
            <a:ext cx="2497610" cy="553998"/>
          </a:xfrm>
          <a:prstGeom prst="rect">
            <a:avLst/>
          </a:prstGeom>
          <a:solidFill>
            <a:schemeClr val="bg1"/>
          </a:solidFill>
        </p:spPr>
        <p:txBody>
          <a:bodyPr wrap="square" rtlCol="0">
            <a:spAutoFit/>
          </a:bodyPr>
          <a:lstStyle/>
          <a:p>
            <a:r>
              <a:rPr lang="en-US" sz="1600" dirty="0" err="1">
                <a:solidFill>
                  <a:schemeClr val="tx1">
                    <a:lumMod val="50000"/>
                    <a:lumOff val="50000"/>
                  </a:schemeClr>
                </a:solidFill>
              </a:rPr>
              <a:t>Higan</a:t>
            </a:r>
            <a:r>
              <a:rPr lang="en-US" sz="1600" dirty="0">
                <a:solidFill>
                  <a:schemeClr val="tx1">
                    <a:lumMod val="50000"/>
                    <a:lumOff val="50000"/>
                  </a:schemeClr>
                </a:solidFill>
              </a:rPr>
              <a:t> cherry</a:t>
            </a:r>
          </a:p>
          <a:p>
            <a:r>
              <a:rPr lang="en-US" sz="1400" i="1" dirty="0" err="1">
                <a:solidFill>
                  <a:schemeClr val="tx1">
                    <a:lumMod val="50000"/>
                    <a:lumOff val="50000"/>
                  </a:schemeClr>
                </a:solidFill>
              </a:rPr>
              <a:t>Prunus</a:t>
            </a:r>
            <a:r>
              <a:rPr lang="en-US" sz="1400" i="1" dirty="0">
                <a:solidFill>
                  <a:schemeClr val="tx1">
                    <a:lumMod val="50000"/>
                    <a:lumOff val="50000"/>
                  </a:schemeClr>
                </a:solidFill>
              </a:rPr>
              <a:t> </a:t>
            </a:r>
            <a:r>
              <a:rPr lang="en-US" sz="1400" i="1" dirty="0" err="1">
                <a:solidFill>
                  <a:schemeClr val="tx1">
                    <a:lumMod val="50000"/>
                    <a:lumOff val="50000"/>
                  </a:schemeClr>
                </a:solidFill>
              </a:rPr>
              <a:t>subhirtella</a:t>
            </a:r>
            <a:r>
              <a:rPr lang="en-US" sz="1400" i="1" dirty="0">
                <a:solidFill>
                  <a:schemeClr val="tx1">
                    <a:lumMod val="50000"/>
                    <a:lumOff val="50000"/>
                  </a:schemeClr>
                </a:solidFill>
              </a:rPr>
              <a:t> ‘</a:t>
            </a:r>
            <a:r>
              <a:rPr lang="en-US" sz="1400" i="1" dirty="0" err="1">
                <a:solidFill>
                  <a:schemeClr val="tx1">
                    <a:lumMod val="50000"/>
                    <a:lumOff val="50000"/>
                  </a:schemeClr>
                </a:solidFill>
              </a:rPr>
              <a:t>autumnalis</a:t>
            </a:r>
            <a:r>
              <a:rPr lang="en-US" sz="1400" i="1" dirty="0">
                <a:solidFill>
                  <a:schemeClr val="tx1">
                    <a:lumMod val="50000"/>
                    <a:lumOff val="50000"/>
                  </a:schemeClr>
                </a:solidFill>
              </a:rPr>
              <a:t>’</a:t>
            </a:r>
          </a:p>
        </p:txBody>
      </p:sp>
      <p:sp>
        <p:nvSpPr>
          <p:cNvPr id="65" name="TextBox 64">
            <a:extLst>
              <a:ext uri="{FF2B5EF4-FFF2-40B4-BE49-F238E27FC236}">
                <a16:creationId xmlns:a16="http://schemas.microsoft.com/office/drawing/2014/main" xmlns="" id="{EF94899F-503F-6E43-95E3-EBD609AFF03D}"/>
              </a:ext>
            </a:extLst>
          </p:cNvPr>
          <p:cNvSpPr txBox="1"/>
          <p:nvPr/>
        </p:nvSpPr>
        <p:spPr>
          <a:xfrm>
            <a:off x="1774131" y="4887219"/>
            <a:ext cx="1847460" cy="553998"/>
          </a:xfrm>
          <a:prstGeom prst="rect">
            <a:avLst/>
          </a:prstGeom>
          <a:solidFill>
            <a:schemeClr val="bg1"/>
          </a:solidFill>
        </p:spPr>
        <p:txBody>
          <a:bodyPr wrap="square" rtlCol="0">
            <a:spAutoFit/>
          </a:bodyPr>
          <a:lstStyle/>
          <a:p>
            <a:r>
              <a:rPr lang="en-US" sz="1600" dirty="0">
                <a:solidFill>
                  <a:schemeClr val="tx1">
                    <a:lumMod val="50000"/>
                    <a:lumOff val="50000"/>
                  </a:schemeClr>
                </a:solidFill>
              </a:rPr>
              <a:t>PG Hydrangea</a:t>
            </a:r>
          </a:p>
          <a:p>
            <a:r>
              <a:rPr lang="en-US" sz="1400" i="1" dirty="0">
                <a:solidFill>
                  <a:schemeClr val="tx1">
                    <a:lumMod val="50000"/>
                    <a:lumOff val="50000"/>
                  </a:schemeClr>
                </a:solidFill>
              </a:rPr>
              <a:t>Hydrangea </a:t>
            </a:r>
            <a:r>
              <a:rPr lang="en-US" sz="1400" i="1" dirty="0" err="1">
                <a:solidFill>
                  <a:schemeClr val="tx1">
                    <a:lumMod val="50000"/>
                    <a:lumOff val="50000"/>
                  </a:schemeClr>
                </a:solidFill>
              </a:rPr>
              <a:t>paniculata</a:t>
            </a:r>
            <a:endParaRPr lang="en-US" sz="1400" dirty="0">
              <a:solidFill>
                <a:schemeClr val="tx1">
                  <a:lumMod val="50000"/>
                  <a:lumOff val="50000"/>
                </a:schemeClr>
              </a:solidFill>
            </a:endParaRPr>
          </a:p>
        </p:txBody>
      </p:sp>
      <p:pic>
        <p:nvPicPr>
          <p:cNvPr id="66" name="Picture 65">
            <a:extLst>
              <a:ext uri="{FF2B5EF4-FFF2-40B4-BE49-F238E27FC236}">
                <a16:creationId xmlns:a16="http://schemas.microsoft.com/office/drawing/2014/main" xmlns="" id="{2D9B954F-02EE-884E-B936-27E2833B326E}"/>
              </a:ext>
            </a:extLst>
          </p:cNvPr>
          <p:cNvPicPr>
            <a:picLocks noChangeAspect="1"/>
          </p:cNvPicPr>
          <p:nvPr/>
        </p:nvPicPr>
        <p:blipFill rotWithShape="1">
          <a:blip r:embed="rId14"/>
          <a:srcRect l="13118" r="10759"/>
          <a:stretch/>
        </p:blipFill>
        <p:spPr>
          <a:xfrm>
            <a:off x="786968" y="4789791"/>
            <a:ext cx="880218" cy="770873"/>
          </a:xfrm>
          <a:prstGeom prst="rect">
            <a:avLst/>
          </a:prstGeom>
        </p:spPr>
      </p:pic>
      <p:pic>
        <p:nvPicPr>
          <p:cNvPr id="67" name="Picture 66">
            <a:extLst>
              <a:ext uri="{FF2B5EF4-FFF2-40B4-BE49-F238E27FC236}">
                <a16:creationId xmlns:a16="http://schemas.microsoft.com/office/drawing/2014/main" xmlns="" id="{1E7DE2AB-5F0A-AD4B-9A21-AA8AACD1D166}"/>
              </a:ext>
            </a:extLst>
          </p:cNvPr>
          <p:cNvPicPr>
            <a:picLocks noChangeAspect="1"/>
          </p:cNvPicPr>
          <p:nvPr/>
        </p:nvPicPr>
        <p:blipFill rotWithShape="1">
          <a:blip r:embed="rId15"/>
          <a:srcRect l="9559" t="20457" r="37022" b="18336"/>
          <a:stretch/>
        </p:blipFill>
        <p:spPr>
          <a:xfrm>
            <a:off x="819488" y="3893475"/>
            <a:ext cx="880219" cy="756420"/>
          </a:xfrm>
          <a:prstGeom prst="rect">
            <a:avLst/>
          </a:prstGeom>
        </p:spPr>
      </p:pic>
      <p:sp>
        <p:nvSpPr>
          <p:cNvPr id="68" name="TextBox 67">
            <a:extLst>
              <a:ext uri="{FF2B5EF4-FFF2-40B4-BE49-F238E27FC236}">
                <a16:creationId xmlns:a16="http://schemas.microsoft.com/office/drawing/2014/main" xmlns="" id="{60DC784A-4D9A-8E4F-A8DA-9B8817024B8B}"/>
              </a:ext>
            </a:extLst>
          </p:cNvPr>
          <p:cNvSpPr txBox="1"/>
          <p:nvPr/>
        </p:nvSpPr>
        <p:spPr>
          <a:xfrm>
            <a:off x="1785712" y="5805300"/>
            <a:ext cx="2230634" cy="553998"/>
          </a:xfrm>
          <a:prstGeom prst="rect">
            <a:avLst/>
          </a:prstGeom>
          <a:solidFill>
            <a:schemeClr val="bg1"/>
          </a:solidFill>
        </p:spPr>
        <p:txBody>
          <a:bodyPr wrap="square" rtlCol="0">
            <a:spAutoFit/>
          </a:bodyPr>
          <a:lstStyle/>
          <a:p>
            <a:r>
              <a:rPr lang="en-US" sz="1600" dirty="0">
                <a:solidFill>
                  <a:schemeClr val="tx1">
                    <a:lumMod val="50000"/>
                    <a:lumOff val="50000"/>
                  </a:schemeClr>
                </a:solidFill>
              </a:rPr>
              <a:t>Cherry laurel</a:t>
            </a:r>
          </a:p>
          <a:p>
            <a:r>
              <a:rPr lang="en-US" sz="1400" i="1" dirty="0" err="1">
                <a:solidFill>
                  <a:schemeClr val="tx1">
                    <a:lumMod val="50000"/>
                    <a:lumOff val="50000"/>
                  </a:schemeClr>
                </a:solidFill>
              </a:rPr>
              <a:t>Prunus</a:t>
            </a:r>
            <a:r>
              <a:rPr lang="en-US" sz="1400" i="1" dirty="0">
                <a:solidFill>
                  <a:schemeClr val="tx1">
                    <a:lumMod val="50000"/>
                    <a:lumOff val="50000"/>
                  </a:schemeClr>
                </a:solidFill>
              </a:rPr>
              <a:t> </a:t>
            </a:r>
            <a:r>
              <a:rPr lang="en-US" sz="1400" i="1" dirty="0" err="1">
                <a:solidFill>
                  <a:schemeClr val="tx1">
                    <a:lumMod val="50000"/>
                    <a:lumOff val="50000"/>
                  </a:schemeClr>
                </a:solidFill>
              </a:rPr>
              <a:t>laurocerasus</a:t>
            </a:r>
            <a:endParaRPr lang="en-US" sz="1400" i="1" dirty="0">
              <a:solidFill>
                <a:schemeClr val="tx1">
                  <a:lumMod val="50000"/>
                  <a:lumOff val="50000"/>
                </a:schemeClr>
              </a:solidFill>
            </a:endParaRPr>
          </a:p>
        </p:txBody>
      </p:sp>
      <p:pic>
        <p:nvPicPr>
          <p:cNvPr id="69" name="Picture 68">
            <a:extLst>
              <a:ext uri="{FF2B5EF4-FFF2-40B4-BE49-F238E27FC236}">
                <a16:creationId xmlns:a16="http://schemas.microsoft.com/office/drawing/2014/main" xmlns="" id="{0F2C824B-11F9-F448-8089-CDDE9FA33064}"/>
              </a:ext>
            </a:extLst>
          </p:cNvPr>
          <p:cNvPicPr>
            <a:picLocks noChangeAspect="1"/>
          </p:cNvPicPr>
          <p:nvPr/>
        </p:nvPicPr>
        <p:blipFill rotWithShape="1">
          <a:blip r:embed="rId16"/>
          <a:srcRect l="512" t="32093" r="-512" b="1551"/>
          <a:stretch/>
        </p:blipFill>
        <p:spPr>
          <a:xfrm>
            <a:off x="801021" y="5709058"/>
            <a:ext cx="871292" cy="770873"/>
          </a:xfrm>
          <a:prstGeom prst="rect">
            <a:avLst/>
          </a:prstGeom>
        </p:spPr>
      </p:pic>
      <p:sp>
        <p:nvSpPr>
          <p:cNvPr id="59" name="Freeform 58">
            <a:extLst>
              <a:ext uri="{FF2B5EF4-FFF2-40B4-BE49-F238E27FC236}">
                <a16:creationId xmlns:a16="http://schemas.microsoft.com/office/drawing/2014/main" xmlns="" id="{76E7AC9A-F65E-AE44-997B-7D074CC46FFE}"/>
              </a:ext>
            </a:extLst>
          </p:cNvPr>
          <p:cNvSpPr/>
          <p:nvPr/>
        </p:nvSpPr>
        <p:spPr>
          <a:xfrm flipV="1">
            <a:off x="3646397" y="4565295"/>
            <a:ext cx="2481917" cy="704383"/>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11112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1" name="Freeform 70">
            <a:extLst>
              <a:ext uri="{FF2B5EF4-FFF2-40B4-BE49-F238E27FC236}">
                <a16:creationId xmlns:a16="http://schemas.microsoft.com/office/drawing/2014/main" xmlns="" id="{25CEF9D4-8BFE-6E49-A41E-AA3CDAC9C7C0}"/>
              </a:ext>
            </a:extLst>
          </p:cNvPr>
          <p:cNvSpPr/>
          <p:nvPr/>
        </p:nvSpPr>
        <p:spPr>
          <a:xfrm flipV="1">
            <a:off x="3663672" y="6119247"/>
            <a:ext cx="2520402" cy="45719"/>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2" name="Freeform 71">
            <a:extLst>
              <a:ext uri="{FF2B5EF4-FFF2-40B4-BE49-F238E27FC236}">
                <a16:creationId xmlns:a16="http://schemas.microsoft.com/office/drawing/2014/main" xmlns="" id="{2859CC57-603D-1645-9C1C-0502D47319D4}"/>
              </a:ext>
            </a:extLst>
          </p:cNvPr>
          <p:cNvSpPr/>
          <p:nvPr/>
        </p:nvSpPr>
        <p:spPr>
          <a:xfrm>
            <a:off x="3653715" y="3332360"/>
            <a:ext cx="2359425" cy="932754"/>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3" name="Freeform 72">
            <a:extLst>
              <a:ext uri="{FF2B5EF4-FFF2-40B4-BE49-F238E27FC236}">
                <a16:creationId xmlns:a16="http://schemas.microsoft.com/office/drawing/2014/main" xmlns="" id="{66454326-4AC3-BE4C-AE2F-20773B07D329}"/>
              </a:ext>
            </a:extLst>
          </p:cNvPr>
          <p:cNvSpPr/>
          <p:nvPr/>
        </p:nvSpPr>
        <p:spPr>
          <a:xfrm>
            <a:off x="3648777" y="3326941"/>
            <a:ext cx="2479537" cy="138795"/>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4" name="Freeform 73">
            <a:extLst>
              <a:ext uri="{FF2B5EF4-FFF2-40B4-BE49-F238E27FC236}">
                <a16:creationId xmlns:a16="http://schemas.microsoft.com/office/drawing/2014/main" xmlns="" id="{641BF932-F40E-C844-85B3-3A3504C20579}"/>
              </a:ext>
            </a:extLst>
          </p:cNvPr>
          <p:cNvSpPr/>
          <p:nvPr/>
        </p:nvSpPr>
        <p:spPr>
          <a:xfrm flipV="1">
            <a:off x="3657625" y="5244676"/>
            <a:ext cx="2526449" cy="932754"/>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50800">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5" name="Freeform 74">
            <a:extLst>
              <a:ext uri="{FF2B5EF4-FFF2-40B4-BE49-F238E27FC236}">
                <a16:creationId xmlns:a16="http://schemas.microsoft.com/office/drawing/2014/main" xmlns="" id="{D6481DE8-82BD-F748-8677-3A55F06869EE}"/>
              </a:ext>
            </a:extLst>
          </p:cNvPr>
          <p:cNvSpPr/>
          <p:nvPr/>
        </p:nvSpPr>
        <p:spPr>
          <a:xfrm flipV="1">
            <a:off x="3668369" y="4497276"/>
            <a:ext cx="2526449" cy="1662100"/>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6" name="Freeform 75">
            <a:extLst>
              <a:ext uri="{FF2B5EF4-FFF2-40B4-BE49-F238E27FC236}">
                <a16:creationId xmlns:a16="http://schemas.microsoft.com/office/drawing/2014/main" xmlns="" id="{B3C84FD8-1424-7141-9BA1-C9A2DC856066}"/>
              </a:ext>
            </a:extLst>
          </p:cNvPr>
          <p:cNvSpPr/>
          <p:nvPr/>
        </p:nvSpPr>
        <p:spPr>
          <a:xfrm>
            <a:off x="3638111" y="3312126"/>
            <a:ext cx="2527430" cy="2051490"/>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7" name="Freeform 76">
            <a:extLst>
              <a:ext uri="{FF2B5EF4-FFF2-40B4-BE49-F238E27FC236}">
                <a16:creationId xmlns:a16="http://schemas.microsoft.com/office/drawing/2014/main" xmlns="" id="{387E8C99-3235-8C43-8EF2-5A51817073BE}"/>
              </a:ext>
            </a:extLst>
          </p:cNvPr>
          <p:cNvSpPr/>
          <p:nvPr/>
        </p:nvSpPr>
        <p:spPr>
          <a:xfrm>
            <a:off x="3648855" y="3322058"/>
            <a:ext cx="2527430" cy="2855372"/>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8575">
            <a:solidFill>
              <a:schemeClr val="tx1">
                <a:lumMod val="50000"/>
                <a:lumOff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4" name="Rectangle 53">
            <a:extLst>
              <a:ext uri="{FF2B5EF4-FFF2-40B4-BE49-F238E27FC236}">
                <a16:creationId xmlns:a16="http://schemas.microsoft.com/office/drawing/2014/main" xmlns="" id="{86CE0C0C-10F9-FD43-B120-0B870D5DC3BD}"/>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E5A2F9DB-6974-3840-9699-44EB8C20195A}"/>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81" name="TextBox 80">
            <a:extLst>
              <a:ext uri="{FF2B5EF4-FFF2-40B4-BE49-F238E27FC236}">
                <a16:creationId xmlns:a16="http://schemas.microsoft.com/office/drawing/2014/main" xmlns="" id="{A749814C-A30F-C04F-B44F-4610CC881901}"/>
              </a:ext>
            </a:extLst>
          </p:cNvPr>
          <p:cNvSpPr txBox="1"/>
          <p:nvPr/>
        </p:nvSpPr>
        <p:spPr>
          <a:xfrm>
            <a:off x="1933145" y="-7728"/>
            <a:ext cx="1394934" cy="338554"/>
          </a:xfrm>
          <a:prstGeom prst="rect">
            <a:avLst/>
          </a:prstGeom>
          <a:noFill/>
        </p:spPr>
        <p:txBody>
          <a:bodyPr wrap="none" rtlCol="0">
            <a:spAutoFit/>
          </a:bodyPr>
          <a:lstStyle/>
          <a:p>
            <a:pPr algn="ctr"/>
            <a:r>
              <a:rPr lang="en-US" sz="1600" b="1"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82" name="TextBox 81">
            <a:extLst>
              <a:ext uri="{FF2B5EF4-FFF2-40B4-BE49-F238E27FC236}">
                <a16:creationId xmlns:a16="http://schemas.microsoft.com/office/drawing/2014/main" xmlns="" id="{D7F5FEC2-6901-A147-BB5F-E3CB23A6339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83" name="TextBox 82">
            <a:extLst>
              <a:ext uri="{FF2B5EF4-FFF2-40B4-BE49-F238E27FC236}">
                <a16:creationId xmlns:a16="http://schemas.microsoft.com/office/drawing/2014/main" xmlns="" id="{8318F510-7F77-AF4E-9E7F-B440EC446F38}"/>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84" name="TextBox 83">
            <a:extLst>
              <a:ext uri="{FF2B5EF4-FFF2-40B4-BE49-F238E27FC236}">
                <a16:creationId xmlns:a16="http://schemas.microsoft.com/office/drawing/2014/main" xmlns="" id="{B142F58A-59F7-BF4D-89DD-CC25EC823378}"/>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pic>
        <p:nvPicPr>
          <p:cNvPr id="60" name="Picture 59">
            <a:extLst>
              <a:ext uri="{FF2B5EF4-FFF2-40B4-BE49-F238E27FC236}">
                <a16:creationId xmlns:a16="http://schemas.microsoft.com/office/drawing/2014/main" xmlns="" id="{A5682D85-BE29-5641-9422-82DB05E7B2DC}"/>
              </a:ext>
            </a:extLst>
          </p:cNvPr>
          <p:cNvPicPr>
            <a:picLocks noChangeAspect="1"/>
          </p:cNvPicPr>
          <p:nvPr/>
        </p:nvPicPr>
        <p:blipFill>
          <a:blip r:embed="rId17"/>
          <a:stretch>
            <a:fillRect/>
          </a:stretch>
        </p:blipFill>
        <p:spPr>
          <a:xfrm rot="16200000">
            <a:off x="881405" y="2926338"/>
            <a:ext cx="756421" cy="880183"/>
          </a:xfrm>
          <a:prstGeom prst="rect">
            <a:avLst/>
          </a:prstGeom>
        </p:spPr>
      </p:pic>
      <p:sp>
        <p:nvSpPr>
          <p:cNvPr id="4" name="TextBox 3">
            <a:extLst>
              <a:ext uri="{FF2B5EF4-FFF2-40B4-BE49-F238E27FC236}">
                <a16:creationId xmlns:a16="http://schemas.microsoft.com/office/drawing/2014/main" xmlns="" id="{72D22CBD-45B7-BA43-AE65-9D26E317DD87}"/>
              </a:ext>
            </a:extLst>
          </p:cNvPr>
          <p:cNvSpPr txBox="1"/>
          <p:nvPr/>
        </p:nvSpPr>
        <p:spPr>
          <a:xfrm>
            <a:off x="4764103" y="3780465"/>
            <a:ext cx="755335" cy="1569660"/>
          </a:xfrm>
          <a:prstGeom prst="rect">
            <a:avLst/>
          </a:prstGeom>
          <a:noFill/>
        </p:spPr>
        <p:txBody>
          <a:bodyPr wrap="none" rtlCol="0">
            <a:spAutoFit/>
          </a:bodyPr>
          <a:lstStyle/>
          <a:p>
            <a:r>
              <a:rPr lang="en-US" sz="9600" dirty="0"/>
              <a:t>?</a:t>
            </a:r>
          </a:p>
        </p:txBody>
      </p:sp>
      <p:sp>
        <p:nvSpPr>
          <p:cNvPr id="2" name="Rectangle 1"/>
          <p:cNvSpPr/>
          <p:nvPr/>
        </p:nvSpPr>
        <p:spPr>
          <a:xfrm>
            <a:off x="6487790" y="2988219"/>
            <a:ext cx="413918" cy="54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xmlns="" id="{2A98BED9-D7DE-1B44-BFF0-9B20A21FC971}"/>
              </a:ext>
            </a:extLst>
          </p:cNvPr>
          <p:cNvGrpSpPr/>
          <p:nvPr/>
        </p:nvGrpSpPr>
        <p:grpSpPr>
          <a:xfrm>
            <a:off x="6014216" y="3200398"/>
            <a:ext cx="798186" cy="750364"/>
            <a:chOff x="3612688" y="1967266"/>
            <a:chExt cx="1270861" cy="1194720"/>
          </a:xfrm>
        </p:grpSpPr>
        <p:sp>
          <p:nvSpPr>
            <p:cNvPr id="48" name="Oval 47">
              <a:extLst>
                <a:ext uri="{FF2B5EF4-FFF2-40B4-BE49-F238E27FC236}">
                  <a16:creationId xmlns:a16="http://schemas.microsoft.com/office/drawing/2014/main" xmlns="" id="{11C37334-0D97-FD41-B766-4DF9EB1268D4}"/>
                </a:ext>
              </a:extLst>
            </p:cNvPr>
            <p:cNvSpPr/>
            <p:nvPr/>
          </p:nvSpPr>
          <p:spPr>
            <a:xfrm>
              <a:off x="3612688" y="1967266"/>
              <a:ext cx="1209219" cy="1168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xmlns="" id="{C846465D-D8F3-8441-B74F-85309280EF72}"/>
                </a:ext>
              </a:extLst>
            </p:cNvPr>
            <p:cNvPicPr>
              <a:picLocks noChangeAspect="1"/>
            </p:cNvPicPr>
            <p:nvPr>
              <p:custDataLst>
                <p:tags r:id="rId2"/>
              </p:custDataLst>
            </p:nvPr>
          </p:nvPicPr>
          <p:blipFill>
            <a:blip r:embed="rId18">
              <a:extLst>
                <a:ext uri="{BEBA8EAE-BF5A-486C-A8C5-ECC9F3942E4B}">
                  <a14:imgProps xmlns:a14="http://schemas.microsoft.com/office/drawing/2010/main">
                    <a14:imgLayer r:embed="rId19">
                      <a14:imgEffect>
                        <a14:backgroundRemoval t="0" b="100000" l="10000" r="99167"/>
                      </a14:imgEffect>
                    </a14:imgLayer>
                  </a14:imgProps>
                </a:ext>
              </a:extLst>
            </a:blip>
            <a:stretch>
              <a:fillRect/>
            </a:stretch>
          </p:blipFill>
          <p:spPr>
            <a:xfrm flipH="1">
              <a:off x="3710102" y="1998317"/>
              <a:ext cx="1173447" cy="1163669"/>
            </a:xfrm>
            <a:prstGeom prst="rect">
              <a:avLst/>
            </a:prstGeom>
          </p:spPr>
        </p:pic>
      </p:grpSp>
    </p:spTree>
    <p:custDataLst>
      <p:tags r:id="rId1"/>
    </p:custDataLst>
    <p:extLst>
      <p:ext uri="{BB962C8B-B14F-4D97-AF65-F5344CB8AC3E}">
        <p14:creationId xmlns:p14="http://schemas.microsoft.com/office/powerpoint/2010/main" val="4027307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a:xfrm>
            <a:off x="350574" y="302577"/>
            <a:ext cx="8222876" cy="1325563"/>
          </a:xfrm>
        </p:spPr>
        <p:txBody>
          <a:bodyPr/>
          <a:lstStyle/>
          <a:p>
            <a:r>
              <a:rPr lang="en-US" dirty="0"/>
              <a:t>Details of Data Collection</a:t>
            </a:r>
          </a:p>
        </p:txBody>
      </p:sp>
      <p:sp>
        <p:nvSpPr>
          <p:cNvPr id="20" name="TextBox 19">
            <a:extLst>
              <a:ext uri="{FF2B5EF4-FFF2-40B4-BE49-F238E27FC236}">
                <a16:creationId xmlns:a16="http://schemas.microsoft.com/office/drawing/2014/main" xmlns="" id="{1214F102-AF76-3447-A92A-B9FAA53D9007}"/>
              </a:ext>
            </a:extLst>
          </p:cNvPr>
          <p:cNvSpPr txBox="1"/>
          <p:nvPr/>
        </p:nvSpPr>
        <p:spPr>
          <a:xfrm>
            <a:off x="331066" y="1302337"/>
            <a:ext cx="8480786" cy="523220"/>
          </a:xfrm>
          <a:prstGeom prst="rect">
            <a:avLst/>
          </a:prstGeom>
          <a:noFill/>
        </p:spPr>
        <p:txBody>
          <a:bodyPr wrap="square" rtlCol="0">
            <a:spAutoFit/>
          </a:bodyPr>
          <a:lstStyle/>
          <a:p>
            <a:r>
              <a:rPr lang="en-US" sz="2800" dirty="0"/>
              <a:t>72 woody plant species, 5 separate sample sites for each</a:t>
            </a:r>
          </a:p>
        </p:txBody>
      </p:sp>
      <p:grpSp>
        <p:nvGrpSpPr>
          <p:cNvPr id="13" name="Group 12">
            <a:extLst>
              <a:ext uri="{FF2B5EF4-FFF2-40B4-BE49-F238E27FC236}">
                <a16:creationId xmlns:a16="http://schemas.microsoft.com/office/drawing/2014/main" xmlns="" id="{083DF39F-A8A0-8F4C-93EA-ADFB49D7DAFB}"/>
              </a:ext>
            </a:extLst>
          </p:cNvPr>
          <p:cNvGrpSpPr/>
          <p:nvPr/>
        </p:nvGrpSpPr>
        <p:grpSpPr>
          <a:xfrm>
            <a:off x="326764" y="2012676"/>
            <a:ext cx="8485088" cy="4187530"/>
            <a:chOff x="473406" y="2012676"/>
            <a:chExt cx="8485088" cy="4187530"/>
          </a:xfrm>
        </p:grpSpPr>
        <p:grpSp>
          <p:nvGrpSpPr>
            <p:cNvPr id="12" name="Group 11">
              <a:extLst>
                <a:ext uri="{FF2B5EF4-FFF2-40B4-BE49-F238E27FC236}">
                  <a16:creationId xmlns:a16="http://schemas.microsoft.com/office/drawing/2014/main" xmlns="" id="{36FE0F7F-BDED-9F4B-ACB8-AF49932881BD}"/>
                </a:ext>
              </a:extLst>
            </p:cNvPr>
            <p:cNvGrpSpPr/>
            <p:nvPr/>
          </p:nvGrpSpPr>
          <p:grpSpPr>
            <a:xfrm>
              <a:off x="473406" y="2012676"/>
              <a:ext cx="8485088" cy="988710"/>
              <a:chOff x="473406" y="2161531"/>
              <a:chExt cx="8485088" cy="988710"/>
            </a:xfrm>
          </p:grpSpPr>
          <p:pic>
            <p:nvPicPr>
              <p:cNvPr id="23" name="Picture 3">
                <a:extLst>
                  <a:ext uri="{FF2B5EF4-FFF2-40B4-BE49-F238E27FC236}">
                    <a16:creationId xmlns:a16="http://schemas.microsoft.com/office/drawing/2014/main" xmlns="" id="{617BD331-0FCF-5D41-9E1C-3AD2B851B3E8}"/>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06" y="2171833"/>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a:extLst>
                  <a:ext uri="{FF2B5EF4-FFF2-40B4-BE49-F238E27FC236}">
                    <a16:creationId xmlns:a16="http://schemas.microsoft.com/office/drawing/2014/main" xmlns="" id="{0DA74FC4-672D-5E4A-A3BF-3D5412F41A40}"/>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870" y="2171833"/>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a:extLst>
                  <a:ext uri="{FF2B5EF4-FFF2-40B4-BE49-F238E27FC236}">
                    <a16:creationId xmlns:a16="http://schemas.microsoft.com/office/drawing/2014/main" xmlns="" id="{1A208D9E-B22B-464E-B771-164457CDEC6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0334" y="217183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a:extLst>
                  <a:ext uri="{FF2B5EF4-FFF2-40B4-BE49-F238E27FC236}">
                    <a16:creationId xmlns:a16="http://schemas.microsoft.com/office/drawing/2014/main" xmlns="" id="{DE0BA529-B2E9-BB41-A981-B344AFE090AC}"/>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8798" y="217183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7">
                <a:extLst>
                  <a:ext uri="{FF2B5EF4-FFF2-40B4-BE49-F238E27FC236}">
                    <a16:creationId xmlns:a16="http://schemas.microsoft.com/office/drawing/2014/main" xmlns="" id="{E7F1036F-A81B-214F-B02A-EFF37738E73D}"/>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7262" y="2171831"/>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10">
                <a:extLst>
                  <a:ext uri="{FF2B5EF4-FFF2-40B4-BE49-F238E27FC236}">
                    <a16:creationId xmlns:a16="http://schemas.microsoft.com/office/drawing/2014/main" xmlns="" id="{4F6DB60A-B066-7045-9479-F0C0A4C6D4EE}"/>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5726" y="2171831"/>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11">
                <a:extLst>
                  <a:ext uri="{FF2B5EF4-FFF2-40B4-BE49-F238E27FC236}">
                    <a16:creationId xmlns:a16="http://schemas.microsoft.com/office/drawing/2014/main" xmlns="" id="{1FCADB78-7B90-554A-83F8-45B1563F7D7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84190" y="2171831"/>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3">
                <a:extLst>
                  <a:ext uri="{FF2B5EF4-FFF2-40B4-BE49-F238E27FC236}">
                    <a16:creationId xmlns:a16="http://schemas.microsoft.com/office/drawing/2014/main" xmlns="" id="{8D8B2ECB-ACC2-A34A-9C0B-49A2561E2CC6}"/>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52654" y="2161531"/>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a:extLst>
                <a:ext uri="{FF2B5EF4-FFF2-40B4-BE49-F238E27FC236}">
                  <a16:creationId xmlns:a16="http://schemas.microsoft.com/office/drawing/2014/main" xmlns="" id="{90C40EAB-1873-CE4F-8966-3174C2816F5E}"/>
                </a:ext>
              </a:extLst>
            </p:cNvPr>
            <p:cNvGrpSpPr/>
            <p:nvPr/>
          </p:nvGrpSpPr>
          <p:grpSpPr>
            <a:xfrm>
              <a:off x="477707" y="5200533"/>
              <a:ext cx="8456533" cy="999673"/>
              <a:chOff x="477707" y="5434448"/>
              <a:chExt cx="8456533" cy="999673"/>
            </a:xfrm>
          </p:grpSpPr>
          <p:pic>
            <p:nvPicPr>
              <p:cNvPr id="38" name="Picture 8">
                <a:extLst>
                  <a:ext uri="{FF2B5EF4-FFF2-40B4-BE49-F238E27FC236}">
                    <a16:creationId xmlns:a16="http://schemas.microsoft.com/office/drawing/2014/main" xmlns="" id="{3687EB38-12C2-CE49-ACC6-42A3F7ADD221}"/>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7707" y="5455713"/>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9">
                <a:extLst>
                  <a:ext uri="{FF2B5EF4-FFF2-40B4-BE49-F238E27FC236}">
                    <a16:creationId xmlns:a16="http://schemas.microsoft.com/office/drawing/2014/main" xmlns="" id="{6262532B-07A8-234B-9574-D31D7FBCCAB8}"/>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42092" y="5434448"/>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2">
                <a:extLst>
                  <a:ext uri="{FF2B5EF4-FFF2-40B4-BE49-F238E27FC236}">
                    <a16:creationId xmlns:a16="http://schemas.microsoft.com/office/drawing/2014/main" xmlns="" id="{7A0140B8-6196-9740-9883-36948EC187A4}"/>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6477" y="5434449"/>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5">
                <a:extLst>
                  <a:ext uri="{FF2B5EF4-FFF2-40B4-BE49-F238E27FC236}">
                    <a16:creationId xmlns:a16="http://schemas.microsoft.com/office/drawing/2014/main" xmlns="" id="{197928DD-C951-BF4A-87CA-968E93087215}"/>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70862" y="5434449"/>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16">
                <a:extLst>
                  <a:ext uri="{FF2B5EF4-FFF2-40B4-BE49-F238E27FC236}">
                    <a16:creationId xmlns:a16="http://schemas.microsoft.com/office/drawing/2014/main" xmlns="" id="{D71DC0BA-F83E-D243-BC51-E77945065DDD}"/>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35247" y="5434449"/>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17">
                <a:extLst>
                  <a:ext uri="{FF2B5EF4-FFF2-40B4-BE49-F238E27FC236}">
                    <a16:creationId xmlns:a16="http://schemas.microsoft.com/office/drawing/2014/main" xmlns="" id="{BBAFB17F-50AC-9040-8A1E-045D60713BE7}"/>
                  </a:ext>
                </a:extLst>
              </p:cNvPr>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99632" y="5434448"/>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19">
                <a:extLst>
                  <a:ext uri="{FF2B5EF4-FFF2-40B4-BE49-F238E27FC236}">
                    <a16:creationId xmlns:a16="http://schemas.microsoft.com/office/drawing/2014/main" xmlns="" id="{84B44D1D-C4D8-0D42-99B5-C46D27F2C7DF}"/>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64017" y="5434448"/>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6">
                <a:extLst>
                  <a:ext uri="{FF2B5EF4-FFF2-40B4-BE49-F238E27FC236}">
                    <a16:creationId xmlns:a16="http://schemas.microsoft.com/office/drawing/2014/main" xmlns="" id="{6AC74E3C-3288-A04A-BE68-FC840860BA3A}"/>
                  </a:ext>
                </a:extLst>
              </p:cNvPr>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28400" y="5455713"/>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a:extLst>
                <a:ext uri="{FF2B5EF4-FFF2-40B4-BE49-F238E27FC236}">
                  <a16:creationId xmlns:a16="http://schemas.microsoft.com/office/drawing/2014/main" xmlns="" id="{456DFD8D-81F0-BE4E-9A4A-5D08DA74327C}"/>
                </a:ext>
              </a:extLst>
            </p:cNvPr>
            <p:cNvGrpSpPr/>
            <p:nvPr/>
          </p:nvGrpSpPr>
          <p:grpSpPr>
            <a:xfrm>
              <a:off x="477708" y="4116803"/>
              <a:ext cx="8472243" cy="1004592"/>
              <a:chOff x="477708" y="4350205"/>
              <a:chExt cx="8472243" cy="1004592"/>
            </a:xfrm>
          </p:grpSpPr>
          <p:pic>
            <p:nvPicPr>
              <p:cNvPr id="56" name="Picture 27">
                <a:extLst>
                  <a:ext uri="{FF2B5EF4-FFF2-40B4-BE49-F238E27FC236}">
                    <a16:creationId xmlns:a16="http://schemas.microsoft.com/office/drawing/2014/main" xmlns="" id="{CCEEFDBF-4069-BA45-9275-CABB177635E2}"/>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7708" y="4350205"/>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9">
                <a:extLst>
                  <a:ext uri="{FF2B5EF4-FFF2-40B4-BE49-F238E27FC236}">
                    <a16:creationId xmlns:a16="http://schemas.microsoft.com/office/drawing/2014/main" xmlns="" id="{9F2B156B-951B-6E4F-A5F3-DE3BA0E85AFC}"/>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44337" y="4371470"/>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1">
                <a:extLst>
                  <a:ext uri="{FF2B5EF4-FFF2-40B4-BE49-F238E27FC236}">
                    <a16:creationId xmlns:a16="http://schemas.microsoft.com/office/drawing/2014/main" xmlns="" id="{5516D736-8519-6E42-B7B8-91D09D71A698}"/>
                  </a:ext>
                </a:extLst>
              </p:cNvPr>
              <p:cNvPicPr>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10966" y="4371470"/>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2">
                <a:extLst>
                  <a:ext uri="{FF2B5EF4-FFF2-40B4-BE49-F238E27FC236}">
                    <a16:creationId xmlns:a16="http://schemas.microsoft.com/office/drawing/2014/main" xmlns="" id="{92C725CA-ADBC-AC41-8E4A-117376E13D6C}"/>
                  </a:ext>
                </a:extLst>
              </p:cNvPr>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677595" y="4371470"/>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33">
                <a:extLst>
                  <a:ext uri="{FF2B5EF4-FFF2-40B4-BE49-F238E27FC236}">
                    <a16:creationId xmlns:a16="http://schemas.microsoft.com/office/drawing/2014/main" xmlns="" id="{64AC7923-DDDA-6543-9A7F-82C44C422A79}"/>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744224" y="4371470"/>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8">
                <a:extLst>
                  <a:ext uri="{FF2B5EF4-FFF2-40B4-BE49-F238E27FC236}">
                    <a16:creationId xmlns:a16="http://schemas.microsoft.com/office/drawing/2014/main" xmlns="" id="{CF91C2B2-1920-B840-8F57-38298C1656C0}"/>
                  </a:ext>
                </a:extLst>
              </p:cNvPr>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810853" y="4376389"/>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9">
                <a:extLst>
                  <a:ext uri="{FF2B5EF4-FFF2-40B4-BE49-F238E27FC236}">
                    <a16:creationId xmlns:a16="http://schemas.microsoft.com/office/drawing/2014/main" xmlns="" id="{4922F7A8-9485-124E-808D-48A392F049F9}"/>
                  </a:ext>
                </a:extLst>
              </p:cNvPr>
              <p:cNvPicPr>
                <a:picLocks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877482" y="4376389"/>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41">
                <a:extLst>
                  <a:ext uri="{FF2B5EF4-FFF2-40B4-BE49-F238E27FC236}">
                    <a16:creationId xmlns:a16="http://schemas.microsoft.com/office/drawing/2014/main" xmlns="" id="{4ACC8BBB-B2A6-D84B-A249-41243817763E}"/>
                  </a:ext>
                </a:extLst>
              </p:cNvPr>
              <p:cNvPicPr>
                <a:picLocks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944111" y="4356491"/>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a:extLst>
                <a:ext uri="{FF2B5EF4-FFF2-40B4-BE49-F238E27FC236}">
                  <a16:creationId xmlns:a16="http://schemas.microsoft.com/office/drawing/2014/main" xmlns="" id="{B4059673-2E2C-0940-9380-1263C5DF4D20}"/>
                </a:ext>
              </a:extLst>
            </p:cNvPr>
            <p:cNvGrpSpPr/>
            <p:nvPr/>
          </p:nvGrpSpPr>
          <p:grpSpPr>
            <a:xfrm>
              <a:off x="473406" y="3080523"/>
              <a:ext cx="8476547" cy="999673"/>
              <a:chOff x="473406" y="3255212"/>
              <a:chExt cx="8476547" cy="999673"/>
            </a:xfrm>
          </p:grpSpPr>
          <p:pic>
            <p:nvPicPr>
              <p:cNvPr id="44" name="Picture 14">
                <a:extLst>
                  <a:ext uri="{FF2B5EF4-FFF2-40B4-BE49-F238E27FC236}">
                    <a16:creationId xmlns:a16="http://schemas.microsoft.com/office/drawing/2014/main" xmlns="" id="{6DDCFBDB-5A80-5843-B806-B1320393E4E0}"/>
                  </a:ext>
                </a:extLst>
              </p:cNvPr>
              <p:cNvPicPr>
                <a:picLocks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73406" y="3276477"/>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0">
                <a:extLst>
                  <a:ext uri="{FF2B5EF4-FFF2-40B4-BE49-F238E27FC236}">
                    <a16:creationId xmlns:a16="http://schemas.microsoft.com/office/drawing/2014/main" xmlns="" id="{1965F8C5-119F-974F-9C29-21C7EABB1174}"/>
                  </a:ext>
                </a:extLst>
              </p:cNvPr>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40650" y="325521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5">
                <a:extLst>
                  <a:ext uri="{FF2B5EF4-FFF2-40B4-BE49-F238E27FC236}">
                    <a16:creationId xmlns:a16="http://schemas.microsoft.com/office/drawing/2014/main" xmlns="" id="{4B960959-9A79-D24A-8790-42E68B3E957B}"/>
                  </a:ext>
                </a:extLst>
              </p:cNvPr>
              <p:cNvPicPr>
                <a:picLocks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07894" y="325521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4">
                <a:extLst>
                  <a:ext uri="{FF2B5EF4-FFF2-40B4-BE49-F238E27FC236}">
                    <a16:creationId xmlns:a16="http://schemas.microsoft.com/office/drawing/2014/main" xmlns="" id="{6E4735FA-3F02-C64D-920E-0D2155CB692B}"/>
                  </a:ext>
                </a:extLst>
              </p:cNvPr>
              <p:cNvPicPr>
                <a:picLocks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675138" y="325521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5">
                <a:extLst>
                  <a:ext uri="{FF2B5EF4-FFF2-40B4-BE49-F238E27FC236}">
                    <a16:creationId xmlns:a16="http://schemas.microsoft.com/office/drawing/2014/main" xmlns="" id="{3D70C3FF-4E12-7541-B337-0435AD24BC9F}"/>
                  </a:ext>
                </a:extLst>
              </p:cNvPr>
              <p:cNvPicPr>
                <a:picLocks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742382" y="325521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7">
                <a:extLst>
                  <a:ext uri="{FF2B5EF4-FFF2-40B4-BE49-F238E27FC236}">
                    <a16:creationId xmlns:a16="http://schemas.microsoft.com/office/drawing/2014/main" xmlns="" id="{009036DA-D1E0-3242-B2DF-7B9A05B6B8EA}"/>
                  </a:ext>
                </a:extLst>
              </p:cNvPr>
              <p:cNvPicPr>
                <a:picLocks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809626" y="325521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0">
                <a:extLst>
                  <a:ext uri="{FF2B5EF4-FFF2-40B4-BE49-F238E27FC236}">
                    <a16:creationId xmlns:a16="http://schemas.microsoft.com/office/drawing/2014/main" xmlns="" id="{DB94F114-A349-8641-961A-264BF74464DE}"/>
                  </a:ext>
                </a:extLst>
              </p:cNvPr>
              <p:cNvPicPr>
                <a:picLocks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876870" y="3255212"/>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2">
                <a:extLst>
                  <a:ext uri="{FF2B5EF4-FFF2-40B4-BE49-F238E27FC236}">
                    <a16:creationId xmlns:a16="http://schemas.microsoft.com/office/drawing/2014/main" xmlns="" id="{62E5B566-A6D7-2E49-A786-2C753A926826}"/>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944113" y="3255213"/>
                <a:ext cx="1005840" cy="97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71" name="Rectangle 70">
            <a:extLst>
              <a:ext uri="{FF2B5EF4-FFF2-40B4-BE49-F238E27FC236}">
                <a16:creationId xmlns:a16="http://schemas.microsoft.com/office/drawing/2014/main" xmlns="" id="{A223713B-B70F-FD48-9EFD-089D483F5B07}"/>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xmlns="" id="{160AC7D3-DB79-AF4E-A44E-96F76EAA4E3B}"/>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73" name="TextBox 72">
            <a:extLst>
              <a:ext uri="{FF2B5EF4-FFF2-40B4-BE49-F238E27FC236}">
                <a16:creationId xmlns:a16="http://schemas.microsoft.com/office/drawing/2014/main" xmlns="" id="{3EA1424E-C462-7445-84A2-53D22E12D90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74" name="TextBox 73">
            <a:extLst>
              <a:ext uri="{FF2B5EF4-FFF2-40B4-BE49-F238E27FC236}">
                <a16:creationId xmlns:a16="http://schemas.microsoft.com/office/drawing/2014/main" xmlns="" id="{9D3085F2-80C7-6247-B0F4-55D903D3A64D}"/>
              </a:ext>
            </a:extLst>
          </p:cNvPr>
          <p:cNvSpPr txBox="1"/>
          <p:nvPr/>
        </p:nvSpPr>
        <p:spPr>
          <a:xfrm>
            <a:off x="3704226" y="-7728"/>
            <a:ext cx="1678666" cy="338554"/>
          </a:xfrm>
          <a:prstGeom prst="rect">
            <a:avLst/>
          </a:prstGeom>
          <a:noFill/>
        </p:spPr>
        <p:txBody>
          <a:bodyPr wrap="none" rtlCol="0">
            <a:spAutoFit/>
          </a:bodyPr>
          <a:lstStyle/>
          <a:p>
            <a:pPr algn="ctr"/>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Data Collection</a:t>
            </a:r>
          </a:p>
        </p:txBody>
      </p:sp>
      <p:sp>
        <p:nvSpPr>
          <p:cNvPr id="75" name="TextBox 74">
            <a:extLst>
              <a:ext uri="{FF2B5EF4-FFF2-40B4-BE49-F238E27FC236}">
                <a16:creationId xmlns:a16="http://schemas.microsoft.com/office/drawing/2014/main" xmlns="" id="{3F7CCD04-91DE-6F4E-992F-3E7AD97DD6A1}"/>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76" name="TextBox 75">
            <a:extLst>
              <a:ext uri="{FF2B5EF4-FFF2-40B4-BE49-F238E27FC236}">
                <a16:creationId xmlns:a16="http://schemas.microsoft.com/office/drawing/2014/main" xmlns="" id="{1D6DAAF4-CD08-4D46-A5CF-9F9FC363C260}"/>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1868921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a:xfrm>
            <a:off x="473406" y="302577"/>
            <a:ext cx="8222876" cy="1325563"/>
          </a:xfrm>
        </p:spPr>
        <p:txBody>
          <a:bodyPr/>
          <a:lstStyle/>
          <a:p>
            <a:r>
              <a:rPr lang="en-US" dirty="0"/>
              <a:t>Details of Data Collection</a:t>
            </a:r>
          </a:p>
        </p:txBody>
      </p:sp>
      <p:sp>
        <p:nvSpPr>
          <p:cNvPr id="28" name="TextBox 27">
            <a:extLst>
              <a:ext uri="{FF2B5EF4-FFF2-40B4-BE49-F238E27FC236}">
                <a16:creationId xmlns:a16="http://schemas.microsoft.com/office/drawing/2014/main" xmlns="" id="{D95093CA-D030-D74B-B6B0-5F8F169FCAF7}"/>
              </a:ext>
            </a:extLst>
          </p:cNvPr>
          <p:cNvSpPr txBox="1"/>
          <p:nvPr/>
        </p:nvSpPr>
        <p:spPr>
          <a:xfrm>
            <a:off x="328234" y="1335568"/>
            <a:ext cx="2312328" cy="523220"/>
          </a:xfrm>
          <a:prstGeom prst="rect">
            <a:avLst/>
          </a:prstGeom>
          <a:noFill/>
        </p:spPr>
        <p:txBody>
          <a:bodyPr wrap="square" rtlCol="0">
            <a:spAutoFit/>
          </a:bodyPr>
          <a:lstStyle/>
          <a:p>
            <a:pPr algn="ctr"/>
            <a:r>
              <a:rPr lang="en-US" sz="2800" b="1" dirty="0">
                <a:solidFill>
                  <a:srgbClr val="A2818C"/>
                </a:solidFill>
              </a:rPr>
              <a:t>Urban Areas:</a:t>
            </a:r>
          </a:p>
        </p:txBody>
      </p:sp>
      <p:sp>
        <p:nvSpPr>
          <p:cNvPr id="20" name="TextBox 19">
            <a:extLst>
              <a:ext uri="{FF2B5EF4-FFF2-40B4-BE49-F238E27FC236}">
                <a16:creationId xmlns:a16="http://schemas.microsoft.com/office/drawing/2014/main" xmlns="" id="{1214F102-AF76-3447-A92A-B9FAA53D9007}"/>
              </a:ext>
            </a:extLst>
          </p:cNvPr>
          <p:cNvSpPr txBox="1"/>
          <p:nvPr/>
        </p:nvSpPr>
        <p:spPr>
          <a:xfrm>
            <a:off x="2432215" y="1335568"/>
            <a:ext cx="5112618" cy="523220"/>
          </a:xfrm>
          <a:prstGeom prst="rect">
            <a:avLst/>
          </a:prstGeom>
          <a:noFill/>
        </p:spPr>
        <p:txBody>
          <a:bodyPr wrap="none" rtlCol="0">
            <a:spAutoFit/>
          </a:bodyPr>
          <a:lstStyle/>
          <a:p>
            <a:r>
              <a:rPr lang="en-US" sz="2800" dirty="0"/>
              <a:t>central Kentucky &amp; southern Ohio</a:t>
            </a:r>
          </a:p>
        </p:txBody>
      </p:sp>
      <p:pic>
        <p:nvPicPr>
          <p:cNvPr id="24" name="Picture 7">
            <a:extLst>
              <a:ext uri="{FF2B5EF4-FFF2-40B4-BE49-F238E27FC236}">
                <a16:creationId xmlns:a16="http://schemas.microsoft.com/office/drawing/2014/main" xmlns="" id="{E048D5E9-05A8-244D-B6F1-0043615002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 t="-1559" r="1329" b="893"/>
          <a:stretch/>
        </p:blipFill>
        <p:spPr bwMode="auto">
          <a:xfrm>
            <a:off x="1587990" y="1886084"/>
            <a:ext cx="5843326" cy="445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xmlns="" id="{A223713B-B70F-FD48-9EFD-089D483F5B07}"/>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160AC7D3-DB79-AF4E-A44E-96F76EAA4E3B}"/>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3EA1424E-C462-7445-84A2-53D22E12D90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9D3085F2-80C7-6247-B0F4-55D903D3A64D}"/>
              </a:ext>
            </a:extLst>
          </p:cNvPr>
          <p:cNvSpPr txBox="1"/>
          <p:nvPr/>
        </p:nvSpPr>
        <p:spPr>
          <a:xfrm>
            <a:off x="3704226" y="-7728"/>
            <a:ext cx="1678666" cy="338554"/>
          </a:xfrm>
          <a:prstGeom prst="rect">
            <a:avLst/>
          </a:prstGeom>
          <a:noFill/>
        </p:spPr>
        <p:txBody>
          <a:bodyPr wrap="none" rtlCol="0">
            <a:spAutoFit/>
          </a:bodyPr>
          <a:lstStyle/>
          <a:p>
            <a:pPr algn="ctr"/>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Data Collection</a:t>
            </a:r>
          </a:p>
        </p:txBody>
      </p:sp>
      <p:sp>
        <p:nvSpPr>
          <p:cNvPr id="23" name="TextBox 22">
            <a:extLst>
              <a:ext uri="{FF2B5EF4-FFF2-40B4-BE49-F238E27FC236}">
                <a16:creationId xmlns:a16="http://schemas.microsoft.com/office/drawing/2014/main" xmlns="" id="{3F7CCD04-91DE-6F4E-992F-3E7AD97DD6A1}"/>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25" name="TextBox 24">
            <a:extLst>
              <a:ext uri="{FF2B5EF4-FFF2-40B4-BE49-F238E27FC236}">
                <a16:creationId xmlns:a16="http://schemas.microsoft.com/office/drawing/2014/main" xmlns="" id="{1D6DAAF4-CD08-4D46-A5CF-9F9FC363C260}"/>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
        <p:nvSpPr>
          <p:cNvPr id="2" name="Oval 1"/>
          <p:cNvSpPr/>
          <p:nvPr/>
        </p:nvSpPr>
        <p:spPr>
          <a:xfrm>
            <a:off x="4393886" y="2532280"/>
            <a:ext cx="1701178" cy="16842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41984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a:xfrm>
            <a:off x="473406" y="302577"/>
            <a:ext cx="8222876" cy="1325563"/>
          </a:xfrm>
        </p:spPr>
        <p:txBody>
          <a:bodyPr/>
          <a:lstStyle/>
          <a:p>
            <a:r>
              <a:rPr lang="en-US" dirty="0"/>
              <a:t>Details of Data Collection</a:t>
            </a:r>
          </a:p>
        </p:txBody>
      </p:sp>
      <p:sp>
        <p:nvSpPr>
          <p:cNvPr id="28" name="TextBox 27">
            <a:extLst>
              <a:ext uri="{FF2B5EF4-FFF2-40B4-BE49-F238E27FC236}">
                <a16:creationId xmlns:a16="http://schemas.microsoft.com/office/drawing/2014/main" xmlns="" id="{D95093CA-D030-D74B-B6B0-5F8F169FCAF7}"/>
              </a:ext>
            </a:extLst>
          </p:cNvPr>
          <p:cNvSpPr txBox="1"/>
          <p:nvPr/>
        </p:nvSpPr>
        <p:spPr>
          <a:xfrm>
            <a:off x="219050" y="1335568"/>
            <a:ext cx="2312328" cy="523220"/>
          </a:xfrm>
          <a:prstGeom prst="rect">
            <a:avLst/>
          </a:prstGeom>
          <a:noFill/>
        </p:spPr>
        <p:txBody>
          <a:bodyPr wrap="square" rtlCol="0">
            <a:spAutoFit/>
          </a:bodyPr>
          <a:lstStyle/>
          <a:p>
            <a:pPr algn="ctr"/>
            <a:r>
              <a:rPr lang="en-US" sz="2800" b="1" dirty="0">
                <a:solidFill>
                  <a:srgbClr val="A2818C"/>
                </a:solidFill>
              </a:rPr>
              <a:t>Urban Areas:</a:t>
            </a:r>
          </a:p>
        </p:txBody>
      </p:sp>
      <p:sp>
        <p:nvSpPr>
          <p:cNvPr id="20" name="TextBox 19">
            <a:extLst>
              <a:ext uri="{FF2B5EF4-FFF2-40B4-BE49-F238E27FC236}">
                <a16:creationId xmlns:a16="http://schemas.microsoft.com/office/drawing/2014/main" xmlns="" id="{1214F102-AF76-3447-A92A-B9FAA53D9007}"/>
              </a:ext>
            </a:extLst>
          </p:cNvPr>
          <p:cNvSpPr txBox="1"/>
          <p:nvPr/>
        </p:nvSpPr>
        <p:spPr>
          <a:xfrm>
            <a:off x="2323031" y="1335568"/>
            <a:ext cx="6565836" cy="523220"/>
          </a:xfrm>
          <a:prstGeom prst="rect">
            <a:avLst/>
          </a:prstGeom>
          <a:noFill/>
        </p:spPr>
        <p:txBody>
          <a:bodyPr wrap="none" rtlCol="0">
            <a:spAutoFit/>
          </a:bodyPr>
          <a:lstStyle/>
          <a:p>
            <a:r>
              <a:rPr lang="en-US" sz="2800" dirty="0"/>
              <a:t>central Kentucky &amp; southern Ohio, </a:t>
            </a:r>
            <a:r>
              <a:rPr lang="en-US" sz="2800" dirty="0" smtClean="0"/>
              <a:t>373 </a:t>
            </a:r>
            <a:r>
              <a:rPr lang="en-US" sz="2800" dirty="0"/>
              <a:t>sites</a:t>
            </a:r>
          </a:p>
        </p:txBody>
      </p:sp>
      <p:pic>
        <p:nvPicPr>
          <p:cNvPr id="21" name="Picture 3" descr="C:\Users\potterlab\Desktop\Pictures and Images\Bee Collecting\IMG_6508.JPG">
            <a:extLst>
              <a:ext uri="{FF2B5EF4-FFF2-40B4-BE49-F238E27FC236}">
                <a16:creationId xmlns:a16="http://schemas.microsoft.com/office/drawing/2014/main" xmlns="" id="{1E0C9D46-AD77-8F4B-84D2-B14867DA463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647" y="4536820"/>
            <a:ext cx="2560320" cy="18288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6EE515D3-0766-0546-90CC-111E12410420}"/>
              </a:ext>
            </a:extLst>
          </p:cNvPr>
          <p:cNvSpPr txBox="1"/>
          <p:nvPr/>
        </p:nvSpPr>
        <p:spPr>
          <a:xfrm>
            <a:off x="425853" y="3890489"/>
            <a:ext cx="2786897" cy="646331"/>
          </a:xfrm>
          <a:prstGeom prst="rect">
            <a:avLst/>
          </a:prstGeom>
          <a:noFill/>
        </p:spPr>
        <p:txBody>
          <a:bodyPr wrap="square" rtlCol="0">
            <a:spAutoFit/>
          </a:bodyPr>
          <a:lstStyle/>
          <a:p>
            <a:pPr algn="ctr"/>
            <a:r>
              <a:rPr lang="en-US" dirty="0"/>
              <a:t>Municipal and </a:t>
            </a:r>
            <a:r>
              <a:rPr lang="en-US" dirty="0" smtClean="0"/>
              <a:t>institutional </a:t>
            </a:r>
            <a:r>
              <a:rPr lang="en-US" dirty="0"/>
              <a:t>landscapes</a:t>
            </a:r>
          </a:p>
        </p:txBody>
      </p:sp>
      <p:pic>
        <p:nvPicPr>
          <p:cNvPr id="27" name="Picture 26">
            <a:extLst>
              <a:ext uri="{FF2B5EF4-FFF2-40B4-BE49-F238E27FC236}">
                <a16:creationId xmlns:a16="http://schemas.microsoft.com/office/drawing/2014/main" xmlns="" id="{673C6246-9F5A-BD41-BBD0-DFD374B3857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26100" y="4524269"/>
            <a:ext cx="2560320" cy="1828800"/>
          </a:xfrm>
          <a:prstGeom prst="rect">
            <a:avLst/>
          </a:prstGeom>
          <a:effectLst/>
        </p:spPr>
      </p:pic>
      <p:sp>
        <p:nvSpPr>
          <p:cNvPr id="29" name="TextBox 28">
            <a:extLst>
              <a:ext uri="{FF2B5EF4-FFF2-40B4-BE49-F238E27FC236}">
                <a16:creationId xmlns:a16="http://schemas.microsoft.com/office/drawing/2014/main" xmlns="" id="{2D66ACBD-755B-2E4D-B492-3373EDD220FA}"/>
              </a:ext>
            </a:extLst>
          </p:cNvPr>
          <p:cNvSpPr txBox="1"/>
          <p:nvPr/>
        </p:nvSpPr>
        <p:spPr>
          <a:xfrm>
            <a:off x="3677636" y="3932822"/>
            <a:ext cx="1941128" cy="369332"/>
          </a:xfrm>
          <a:prstGeom prst="rect">
            <a:avLst/>
          </a:prstGeom>
          <a:noFill/>
        </p:spPr>
        <p:txBody>
          <a:bodyPr wrap="square" rtlCol="0">
            <a:spAutoFit/>
          </a:bodyPr>
          <a:lstStyle/>
          <a:p>
            <a:pPr algn="ctr"/>
            <a:r>
              <a:rPr lang="en-US" dirty="0"/>
              <a:t>Cemeteries</a:t>
            </a:r>
          </a:p>
        </p:txBody>
      </p:sp>
      <p:sp>
        <p:nvSpPr>
          <p:cNvPr id="30" name="TextBox 29">
            <a:extLst>
              <a:ext uri="{FF2B5EF4-FFF2-40B4-BE49-F238E27FC236}">
                <a16:creationId xmlns:a16="http://schemas.microsoft.com/office/drawing/2014/main" xmlns="" id="{235B8CE4-6AC7-014A-AB83-DD8B937BB43D}"/>
              </a:ext>
            </a:extLst>
          </p:cNvPr>
          <p:cNvSpPr txBox="1"/>
          <p:nvPr/>
        </p:nvSpPr>
        <p:spPr>
          <a:xfrm>
            <a:off x="3777243" y="6424541"/>
            <a:ext cx="1941128" cy="369332"/>
          </a:xfrm>
          <a:prstGeom prst="rect">
            <a:avLst/>
          </a:prstGeom>
          <a:noFill/>
        </p:spPr>
        <p:txBody>
          <a:bodyPr wrap="square" rtlCol="0">
            <a:spAutoFit/>
          </a:bodyPr>
          <a:lstStyle/>
          <a:p>
            <a:pPr algn="ctr"/>
            <a:r>
              <a:rPr lang="en-US" dirty="0"/>
              <a:t>Home landscapes</a:t>
            </a:r>
          </a:p>
        </p:txBody>
      </p:sp>
      <p:sp>
        <p:nvSpPr>
          <p:cNvPr id="31" name="TextBox 30">
            <a:extLst>
              <a:ext uri="{FF2B5EF4-FFF2-40B4-BE49-F238E27FC236}">
                <a16:creationId xmlns:a16="http://schemas.microsoft.com/office/drawing/2014/main" xmlns="" id="{A54ED727-6077-564B-9646-04947BF60C00}"/>
              </a:ext>
            </a:extLst>
          </p:cNvPr>
          <p:cNvSpPr txBox="1"/>
          <p:nvPr/>
        </p:nvSpPr>
        <p:spPr>
          <a:xfrm>
            <a:off x="1298578" y="6444641"/>
            <a:ext cx="1941128" cy="369332"/>
          </a:xfrm>
          <a:prstGeom prst="rect">
            <a:avLst/>
          </a:prstGeom>
          <a:noFill/>
        </p:spPr>
        <p:txBody>
          <a:bodyPr wrap="square" rtlCol="0">
            <a:spAutoFit/>
          </a:bodyPr>
          <a:lstStyle/>
          <a:p>
            <a:r>
              <a:rPr lang="en-US" dirty="0"/>
              <a:t>Arboreta</a:t>
            </a:r>
          </a:p>
        </p:txBody>
      </p:sp>
      <p:pic>
        <p:nvPicPr>
          <p:cNvPr id="33" name="Picture 2" descr="C:\IMAGES\Bernie\IMG_4962rs.jpg">
            <a:extLst>
              <a:ext uri="{FF2B5EF4-FFF2-40B4-BE49-F238E27FC236}">
                <a16:creationId xmlns:a16="http://schemas.microsoft.com/office/drawing/2014/main" xmlns="" id="{AD689E7C-BB21-AD4F-A2AC-A3D62908DAF2}"/>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142" y="2026492"/>
            <a:ext cx="2560320" cy="1828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30378388-29BB-A94D-B659-1D78F8E16F91}"/>
              </a:ext>
            </a:extLst>
          </p:cNvPr>
          <p:cNvPicPr>
            <a:picLocks/>
          </p:cNvPicPr>
          <p:nvPr/>
        </p:nvPicPr>
        <p:blipFill rotWithShape="1">
          <a:blip r:embed="rId7" cstate="print">
            <a:extLst>
              <a:ext uri="{28A0092B-C50C-407E-A947-70E740481C1C}">
                <a14:useLocalDpi xmlns:a14="http://schemas.microsoft.com/office/drawing/2010/main" val="0"/>
              </a:ext>
            </a:extLst>
          </a:blip>
          <a:srcRect l="41165" r="15586" b="6387"/>
          <a:stretch/>
        </p:blipFill>
        <p:spPr>
          <a:xfrm>
            <a:off x="6396152" y="2029459"/>
            <a:ext cx="2163066" cy="3081465"/>
          </a:xfrm>
          <a:prstGeom prst="rect">
            <a:avLst/>
          </a:prstGeom>
          <a:effectLst/>
        </p:spPr>
      </p:pic>
      <p:sp>
        <p:nvSpPr>
          <p:cNvPr id="35" name="TextBox 34">
            <a:extLst>
              <a:ext uri="{FF2B5EF4-FFF2-40B4-BE49-F238E27FC236}">
                <a16:creationId xmlns:a16="http://schemas.microsoft.com/office/drawing/2014/main" xmlns="" id="{00CD35AD-AF93-A342-861E-EE6932311BBA}"/>
              </a:ext>
            </a:extLst>
          </p:cNvPr>
          <p:cNvSpPr txBox="1"/>
          <p:nvPr/>
        </p:nvSpPr>
        <p:spPr>
          <a:xfrm>
            <a:off x="6429254" y="5224268"/>
            <a:ext cx="1941128" cy="369332"/>
          </a:xfrm>
          <a:prstGeom prst="rect">
            <a:avLst/>
          </a:prstGeom>
          <a:noFill/>
        </p:spPr>
        <p:txBody>
          <a:bodyPr wrap="square" rtlCol="0">
            <a:spAutoFit/>
          </a:bodyPr>
          <a:lstStyle/>
          <a:p>
            <a:pPr algn="ctr"/>
            <a:r>
              <a:rPr lang="en-US" dirty="0"/>
              <a:t>Street trees</a:t>
            </a:r>
          </a:p>
        </p:txBody>
      </p:sp>
      <p:pic>
        <p:nvPicPr>
          <p:cNvPr id="36" name="Picture 4" descr="http://www.kentucky.com/latest-news/n9opwk/picture42481416/ALTERNATES/FREE_960/SpTgv.So.79.jpg">
            <a:extLst>
              <a:ext uri="{FF2B5EF4-FFF2-40B4-BE49-F238E27FC236}">
                <a16:creationId xmlns:a16="http://schemas.microsoft.com/office/drawing/2014/main" xmlns="" id="{74AAABF0-EA1F-AF48-A338-C3AC046C6A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7647" y="2026492"/>
            <a:ext cx="2560320" cy="18135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xmlns="" id="{A223713B-B70F-FD48-9EFD-089D483F5B07}"/>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160AC7D3-DB79-AF4E-A44E-96F76EAA4E3B}"/>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40" name="TextBox 39">
            <a:extLst>
              <a:ext uri="{FF2B5EF4-FFF2-40B4-BE49-F238E27FC236}">
                <a16:creationId xmlns:a16="http://schemas.microsoft.com/office/drawing/2014/main" xmlns="" id="{3EA1424E-C462-7445-84A2-53D22E12D90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41" name="TextBox 40">
            <a:extLst>
              <a:ext uri="{FF2B5EF4-FFF2-40B4-BE49-F238E27FC236}">
                <a16:creationId xmlns:a16="http://schemas.microsoft.com/office/drawing/2014/main" xmlns="" id="{9D3085F2-80C7-6247-B0F4-55D903D3A64D}"/>
              </a:ext>
            </a:extLst>
          </p:cNvPr>
          <p:cNvSpPr txBox="1"/>
          <p:nvPr/>
        </p:nvSpPr>
        <p:spPr>
          <a:xfrm>
            <a:off x="3704226" y="-7728"/>
            <a:ext cx="1678666" cy="338554"/>
          </a:xfrm>
          <a:prstGeom prst="rect">
            <a:avLst/>
          </a:prstGeom>
          <a:noFill/>
        </p:spPr>
        <p:txBody>
          <a:bodyPr wrap="none" rtlCol="0">
            <a:spAutoFit/>
          </a:bodyPr>
          <a:lstStyle/>
          <a:p>
            <a:pPr algn="ctr"/>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Data Collection</a:t>
            </a:r>
          </a:p>
        </p:txBody>
      </p:sp>
      <p:sp>
        <p:nvSpPr>
          <p:cNvPr id="42" name="TextBox 41">
            <a:extLst>
              <a:ext uri="{FF2B5EF4-FFF2-40B4-BE49-F238E27FC236}">
                <a16:creationId xmlns:a16="http://schemas.microsoft.com/office/drawing/2014/main" xmlns="" id="{3F7CCD04-91DE-6F4E-992F-3E7AD97DD6A1}"/>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43" name="TextBox 42">
            <a:extLst>
              <a:ext uri="{FF2B5EF4-FFF2-40B4-BE49-F238E27FC236}">
                <a16:creationId xmlns:a16="http://schemas.microsoft.com/office/drawing/2014/main" xmlns="" id="{1D6DAAF4-CD08-4D46-A5CF-9F9FC363C260}"/>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2491746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a:xfrm>
            <a:off x="473406" y="302577"/>
            <a:ext cx="8222876" cy="1325563"/>
          </a:xfrm>
        </p:spPr>
        <p:txBody>
          <a:bodyPr/>
          <a:lstStyle/>
          <a:p>
            <a:r>
              <a:rPr lang="en-US" dirty="0"/>
              <a:t>Details of Data Collection</a:t>
            </a:r>
          </a:p>
        </p:txBody>
      </p:sp>
      <p:sp>
        <p:nvSpPr>
          <p:cNvPr id="53" name="Rectangle 52">
            <a:extLst>
              <a:ext uri="{FF2B5EF4-FFF2-40B4-BE49-F238E27FC236}">
                <a16:creationId xmlns:a16="http://schemas.microsoft.com/office/drawing/2014/main" xmlns="" id="{A223713B-B70F-FD48-9EFD-089D483F5B07}"/>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xmlns="" id="{160AC7D3-DB79-AF4E-A44E-96F76EAA4E3B}"/>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55" name="TextBox 54">
            <a:extLst>
              <a:ext uri="{FF2B5EF4-FFF2-40B4-BE49-F238E27FC236}">
                <a16:creationId xmlns:a16="http://schemas.microsoft.com/office/drawing/2014/main" xmlns="" id="{3EA1424E-C462-7445-84A2-53D22E12D90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56" name="TextBox 55">
            <a:extLst>
              <a:ext uri="{FF2B5EF4-FFF2-40B4-BE49-F238E27FC236}">
                <a16:creationId xmlns:a16="http://schemas.microsoft.com/office/drawing/2014/main" xmlns="" id="{9D3085F2-80C7-6247-B0F4-55D903D3A64D}"/>
              </a:ext>
            </a:extLst>
          </p:cNvPr>
          <p:cNvSpPr txBox="1"/>
          <p:nvPr/>
        </p:nvSpPr>
        <p:spPr>
          <a:xfrm>
            <a:off x="3704226" y="-7728"/>
            <a:ext cx="1678666" cy="338554"/>
          </a:xfrm>
          <a:prstGeom prst="rect">
            <a:avLst/>
          </a:prstGeom>
          <a:noFill/>
        </p:spPr>
        <p:txBody>
          <a:bodyPr wrap="none" rtlCol="0">
            <a:spAutoFit/>
          </a:bodyPr>
          <a:lstStyle/>
          <a:p>
            <a:pPr algn="ctr"/>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Data Collection</a:t>
            </a:r>
          </a:p>
        </p:txBody>
      </p:sp>
      <p:sp>
        <p:nvSpPr>
          <p:cNvPr id="57" name="TextBox 56">
            <a:extLst>
              <a:ext uri="{FF2B5EF4-FFF2-40B4-BE49-F238E27FC236}">
                <a16:creationId xmlns:a16="http://schemas.microsoft.com/office/drawing/2014/main" xmlns="" id="{3F7CCD04-91DE-6F4E-992F-3E7AD97DD6A1}"/>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58" name="TextBox 57">
            <a:extLst>
              <a:ext uri="{FF2B5EF4-FFF2-40B4-BE49-F238E27FC236}">
                <a16:creationId xmlns:a16="http://schemas.microsoft.com/office/drawing/2014/main" xmlns="" id="{1D6DAAF4-CD08-4D46-A5CF-9F9FC363C260}"/>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pic>
        <p:nvPicPr>
          <p:cNvPr id="2" name="Picture 1"/>
          <p:cNvPicPr>
            <a:picLocks noChangeAspect="1"/>
          </p:cNvPicPr>
          <p:nvPr/>
        </p:nvPicPr>
        <p:blipFill>
          <a:blip r:embed="rId4"/>
          <a:stretch>
            <a:fillRect/>
          </a:stretch>
        </p:blipFill>
        <p:spPr>
          <a:xfrm>
            <a:off x="370128" y="1628140"/>
            <a:ext cx="2378942" cy="1593042"/>
          </a:xfrm>
          <a:prstGeom prst="rect">
            <a:avLst/>
          </a:prstGeom>
        </p:spPr>
      </p:pic>
      <p:pic>
        <p:nvPicPr>
          <p:cNvPr id="4" name="Picture 3"/>
          <p:cNvPicPr>
            <a:picLocks noChangeAspect="1"/>
          </p:cNvPicPr>
          <p:nvPr/>
        </p:nvPicPr>
        <p:blipFill>
          <a:blip r:embed="rId5"/>
          <a:stretch>
            <a:fillRect/>
          </a:stretch>
        </p:blipFill>
        <p:spPr>
          <a:xfrm>
            <a:off x="5486400" y="3221182"/>
            <a:ext cx="2064601" cy="3505319"/>
          </a:xfrm>
          <a:prstGeom prst="rect">
            <a:avLst/>
          </a:prstGeom>
        </p:spPr>
      </p:pic>
      <p:sp>
        <p:nvSpPr>
          <p:cNvPr id="5" name="TextBox 4"/>
          <p:cNvSpPr txBox="1"/>
          <p:nvPr/>
        </p:nvSpPr>
        <p:spPr>
          <a:xfrm>
            <a:off x="2817774" y="1740580"/>
            <a:ext cx="6210089" cy="1077218"/>
          </a:xfrm>
          <a:prstGeom prst="rect">
            <a:avLst/>
          </a:prstGeom>
          <a:noFill/>
        </p:spPr>
        <p:txBody>
          <a:bodyPr wrap="square" rtlCol="0">
            <a:spAutoFit/>
          </a:bodyPr>
          <a:lstStyle/>
          <a:p>
            <a:r>
              <a:rPr lang="en-US" sz="3200" dirty="0"/>
              <a:t>We compared plants’ attractiveness to bees by timed “snapshot” counts</a:t>
            </a:r>
          </a:p>
        </p:txBody>
      </p:sp>
      <p:sp>
        <p:nvSpPr>
          <p:cNvPr id="13" name="Title 1"/>
          <p:cNvSpPr txBox="1">
            <a:spLocks/>
          </p:cNvSpPr>
          <p:nvPr/>
        </p:nvSpPr>
        <p:spPr>
          <a:xfrm>
            <a:off x="381001" y="3657600"/>
            <a:ext cx="5441614" cy="22026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mn-lt"/>
              </a:rPr>
              <a:t>Then we collected 50-bee sample from each of 5 sites (250 bees) per plant species </a:t>
            </a:r>
          </a:p>
        </p:txBody>
      </p:sp>
    </p:spTree>
    <p:custDataLst>
      <p:tags r:id="rId1"/>
    </p:custDataLst>
    <p:extLst>
      <p:ext uri="{BB962C8B-B14F-4D97-AF65-F5344CB8AC3E}">
        <p14:creationId xmlns:p14="http://schemas.microsoft.com/office/powerpoint/2010/main" val="3501519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a:xfrm>
            <a:off x="432121" y="51403"/>
            <a:ext cx="8222876" cy="1325563"/>
          </a:xfrm>
        </p:spPr>
        <p:txBody>
          <a:bodyPr>
            <a:normAutofit/>
          </a:bodyPr>
          <a:lstStyle/>
          <a:p>
            <a:r>
              <a:rPr lang="en-US" sz="3600" dirty="0"/>
              <a:t>Details of Data Collection</a:t>
            </a:r>
          </a:p>
        </p:txBody>
      </p:sp>
      <p:sp>
        <p:nvSpPr>
          <p:cNvPr id="20" name="TextBox 19">
            <a:extLst>
              <a:ext uri="{FF2B5EF4-FFF2-40B4-BE49-F238E27FC236}">
                <a16:creationId xmlns:a16="http://schemas.microsoft.com/office/drawing/2014/main" xmlns="" id="{1214F102-AF76-3447-A92A-B9FAA53D9007}"/>
              </a:ext>
            </a:extLst>
          </p:cNvPr>
          <p:cNvSpPr txBox="1"/>
          <p:nvPr/>
        </p:nvSpPr>
        <p:spPr>
          <a:xfrm>
            <a:off x="745943" y="1263187"/>
            <a:ext cx="8198636" cy="1723549"/>
          </a:xfrm>
          <a:prstGeom prst="rect">
            <a:avLst/>
          </a:prstGeom>
          <a:noFill/>
        </p:spPr>
        <p:txBody>
          <a:bodyPr wrap="square" rtlCol="0">
            <a:spAutoFit/>
          </a:bodyPr>
          <a:lstStyle/>
          <a:p>
            <a:r>
              <a:rPr lang="en-US" sz="3200" dirty="0"/>
              <a:t>11,275 bees were collected and identified</a:t>
            </a:r>
          </a:p>
          <a:p>
            <a:endParaRPr lang="en-US" sz="1000" dirty="0"/>
          </a:p>
          <a:p>
            <a:r>
              <a:rPr lang="en-US" sz="3200" dirty="0"/>
              <a:t>Bee numbers and diversity were compared between woody plant species</a:t>
            </a:r>
          </a:p>
        </p:txBody>
      </p:sp>
      <p:pic>
        <p:nvPicPr>
          <p:cNvPr id="22" name="Picture 21">
            <a:extLst>
              <a:ext uri="{FF2B5EF4-FFF2-40B4-BE49-F238E27FC236}">
                <a16:creationId xmlns:a16="http://schemas.microsoft.com/office/drawing/2014/main" xmlns="" id="{FC5407DD-9D77-954C-A401-F9C96860DC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450" y="3367317"/>
            <a:ext cx="3658636" cy="2743977"/>
          </a:xfrm>
          <a:prstGeom prst="rect">
            <a:avLst/>
          </a:prstGeom>
        </p:spPr>
      </p:pic>
      <p:pic>
        <p:nvPicPr>
          <p:cNvPr id="31" name="Picture 2" descr="G:\Bee Pics\BEE BOX PICS\IMG_0406.JPG">
            <a:extLst>
              <a:ext uri="{FF2B5EF4-FFF2-40B4-BE49-F238E27FC236}">
                <a16:creationId xmlns:a16="http://schemas.microsoft.com/office/drawing/2014/main" xmlns="" id="{2B5049A3-7248-184B-B803-3A9A5FFC10F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132"/>
          <a:stretch/>
        </p:blipFill>
        <p:spPr bwMode="auto">
          <a:xfrm>
            <a:off x="4974343" y="3570217"/>
            <a:ext cx="3281664" cy="254107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xmlns="" id="{A223713B-B70F-FD48-9EFD-089D483F5B07}"/>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xmlns="" id="{160AC7D3-DB79-AF4E-A44E-96F76EAA4E3B}"/>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55" name="TextBox 54">
            <a:extLst>
              <a:ext uri="{FF2B5EF4-FFF2-40B4-BE49-F238E27FC236}">
                <a16:creationId xmlns:a16="http://schemas.microsoft.com/office/drawing/2014/main" xmlns="" id="{3EA1424E-C462-7445-84A2-53D22E12D90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56" name="TextBox 55">
            <a:extLst>
              <a:ext uri="{FF2B5EF4-FFF2-40B4-BE49-F238E27FC236}">
                <a16:creationId xmlns:a16="http://schemas.microsoft.com/office/drawing/2014/main" xmlns="" id="{9D3085F2-80C7-6247-B0F4-55D903D3A64D}"/>
              </a:ext>
            </a:extLst>
          </p:cNvPr>
          <p:cNvSpPr txBox="1"/>
          <p:nvPr/>
        </p:nvSpPr>
        <p:spPr>
          <a:xfrm>
            <a:off x="3704226" y="-7728"/>
            <a:ext cx="1678666" cy="338554"/>
          </a:xfrm>
          <a:prstGeom prst="rect">
            <a:avLst/>
          </a:prstGeom>
          <a:noFill/>
        </p:spPr>
        <p:txBody>
          <a:bodyPr wrap="none" rtlCol="0">
            <a:spAutoFit/>
          </a:bodyPr>
          <a:lstStyle/>
          <a:p>
            <a:pPr algn="ctr"/>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Data Collection</a:t>
            </a:r>
          </a:p>
        </p:txBody>
      </p:sp>
      <p:sp>
        <p:nvSpPr>
          <p:cNvPr id="57" name="TextBox 56">
            <a:extLst>
              <a:ext uri="{FF2B5EF4-FFF2-40B4-BE49-F238E27FC236}">
                <a16:creationId xmlns:a16="http://schemas.microsoft.com/office/drawing/2014/main" xmlns="" id="{3F7CCD04-91DE-6F4E-992F-3E7AD97DD6A1}"/>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58" name="TextBox 57">
            <a:extLst>
              <a:ext uri="{FF2B5EF4-FFF2-40B4-BE49-F238E27FC236}">
                <a16:creationId xmlns:a16="http://schemas.microsoft.com/office/drawing/2014/main" xmlns="" id="{1D6DAAF4-CD08-4D46-A5CF-9F9FC363C260}"/>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687332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473406" y="1807529"/>
            <a:ext cx="8222876" cy="878522"/>
          </a:xfrm>
        </p:spPr>
        <p:txBody>
          <a:bodyPr/>
          <a:lstStyle/>
          <a:p>
            <a:pPr marL="0" indent="0">
              <a:buNone/>
            </a:pPr>
            <a:r>
              <a:rPr lang="en-US" dirty="0"/>
              <a:t>1. Different woody plants attract different bee communities </a:t>
            </a:r>
          </a:p>
          <a:p>
            <a:pPr marL="0" indent="0">
              <a:buNone/>
            </a:pPr>
            <a:endParaRPr lang="en-US" dirty="0"/>
          </a:p>
        </p:txBody>
      </p:sp>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p:txBody>
          <a:bodyPr/>
          <a:lstStyle/>
          <a:p>
            <a:r>
              <a:rPr lang="en-US" dirty="0"/>
              <a:t>What did we find?</a:t>
            </a:r>
          </a:p>
        </p:txBody>
      </p:sp>
      <p:sp>
        <p:nvSpPr>
          <p:cNvPr id="10" name="Content Placeholder 1">
            <a:extLst>
              <a:ext uri="{FF2B5EF4-FFF2-40B4-BE49-F238E27FC236}">
                <a16:creationId xmlns:a16="http://schemas.microsoft.com/office/drawing/2014/main" xmlns="" id="{41763D21-C5A4-3840-98D9-F7F96C5271F8}"/>
              </a:ext>
            </a:extLst>
          </p:cNvPr>
          <p:cNvSpPr txBox="1">
            <a:spLocks/>
          </p:cNvSpPr>
          <p:nvPr/>
        </p:nvSpPr>
        <p:spPr>
          <a:xfrm>
            <a:off x="473406" y="337501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2. Flower form matters</a:t>
            </a:r>
          </a:p>
          <a:p>
            <a:pPr marL="0" indent="0">
              <a:buFont typeface="Arial" panose="020B0604020202020204" pitchFamily="34" charset="0"/>
              <a:buNone/>
            </a:pPr>
            <a:endParaRPr lang="en-US" dirty="0">
              <a:latin typeface="+mn-lt"/>
            </a:endParaRPr>
          </a:p>
        </p:txBody>
      </p:sp>
      <p:sp>
        <p:nvSpPr>
          <p:cNvPr id="11" name="Content Placeholder 1">
            <a:extLst>
              <a:ext uri="{FF2B5EF4-FFF2-40B4-BE49-F238E27FC236}">
                <a16:creationId xmlns:a16="http://schemas.microsoft.com/office/drawing/2014/main" xmlns="" id="{DF34A5C6-A974-1D4B-B0A3-499622BBA527}"/>
              </a:ext>
            </a:extLst>
          </p:cNvPr>
          <p:cNvSpPr txBox="1">
            <a:spLocks/>
          </p:cNvSpPr>
          <p:nvPr/>
        </p:nvSpPr>
        <p:spPr>
          <a:xfrm>
            <a:off x="460562" y="468407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3. Native and non-native plants </a:t>
            </a:r>
            <a:r>
              <a:rPr lang="en-US" u="sng" dirty="0">
                <a:latin typeface="+mn-lt"/>
              </a:rPr>
              <a:t>both</a:t>
            </a:r>
            <a:r>
              <a:rPr lang="en-US" dirty="0">
                <a:latin typeface="+mn-lt"/>
              </a:rPr>
              <a:t> attract diverse communities of bees</a:t>
            </a:r>
          </a:p>
          <a:p>
            <a:pPr marL="0" indent="0">
              <a:buFont typeface="Arial" panose="020B0604020202020204" pitchFamily="34" charset="0"/>
              <a:buNone/>
            </a:pPr>
            <a:endParaRPr lang="en-US" dirty="0">
              <a:latin typeface="+mn-lt"/>
            </a:endParaRPr>
          </a:p>
        </p:txBody>
      </p:sp>
      <p:sp>
        <p:nvSpPr>
          <p:cNvPr id="12" name="Rectangle 11">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14" name="TextBox 13">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15" name="TextBox 14">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16" name="TextBox 15">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17" name="TextBox 16">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1293621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265740" y="1147975"/>
            <a:ext cx="9054905" cy="878522"/>
          </a:xfrm>
        </p:spPr>
        <p:txBody>
          <a:bodyPr>
            <a:normAutofit lnSpcReduction="10000"/>
          </a:bodyPr>
          <a:lstStyle/>
          <a:p>
            <a:pPr marL="400050" indent="-400050">
              <a:buNone/>
            </a:pPr>
            <a:r>
              <a:rPr lang="en-US" sz="3200" dirty="0"/>
              <a:t>1. Different woody plants attract different bee assemblages </a:t>
            </a:r>
          </a:p>
          <a:p>
            <a:pPr marL="0" indent="0">
              <a:buNone/>
            </a:pPr>
            <a:endParaRPr lang="en-US" dirty="0"/>
          </a:p>
        </p:txBody>
      </p:sp>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473406" y="302578"/>
            <a:ext cx="8222876" cy="923550"/>
          </a:xfrm>
        </p:spPr>
        <p:txBody>
          <a:bodyPr>
            <a:normAutofit/>
          </a:bodyPr>
          <a:lstStyle/>
          <a:p>
            <a:r>
              <a:rPr lang="en-US" sz="3200" dirty="0"/>
              <a:t>What did we find?</a:t>
            </a:r>
          </a:p>
        </p:txBody>
      </p:sp>
      <p:sp>
        <p:nvSpPr>
          <p:cNvPr id="12" name="Rectangle 11">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15" name="TextBox 14">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16" name="TextBox 15">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17" name="TextBox 16">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18" name="TextBox 17">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grpSp>
        <p:nvGrpSpPr>
          <p:cNvPr id="20" name="Group 19"/>
          <p:cNvGrpSpPr/>
          <p:nvPr/>
        </p:nvGrpSpPr>
        <p:grpSpPr>
          <a:xfrm>
            <a:off x="771797" y="2104439"/>
            <a:ext cx="3712840" cy="4412284"/>
            <a:chOff x="694667" y="2204275"/>
            <a:chExt cx="3712840" cy="4412284"/>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667" y="4170029"/>
              <a:ext cx="3262039" cy="2446530"/>
            </a:xfrm>
            <a:prstGeom prst="rect">
              <a:avLst/>
            </a:prstGeom>
          </p:spPr>
        </p:pic>
        <p:pic>
          <p:nvPicPr>
            <p:cNvPr id="22" name="Picture 2" descr="http://www.donnan.com/images/Crabapple_pink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333" y="2204275"/>
              <a:ext cx="1748722" cy="15447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30907" y="3766219"/>
              <a:ext cx="327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Flowering crabapple</a:t>
              </a:r>
            </a:p>
          </p:txBody>
        </p:sp>
      </p:gr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720" y="4040015"/>
            <a:ext cx="3302277" cy="2476708"/>
          </a:xfrm>
          <a:prstGeom prst="rect">
            <a:avLst/>
          </a:prstGeom>
        </p:spPr>
      </p:pic>
      <p:sp>
        <p:nvSpPr>
          <p:cNvPr id="25" name="TextBox 24"/>
          <p:cNvSpPr txBox="1"/>
          <p:nvPr/>
        </p:nvSpPr>
        <p:spPr>
          <a:xfrm>
            <a:off x="5621847" y="3662597"/>
            <a:ext cx="2057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Fuzzy Deutzia</a:t>
            </a:r>
          </a:p>
        </p:txBody>
      </p:sp>
      <p:pic>
        <p:nvPicPr>
          <p:cNvPr id="26" name="Picture 4" descr="http://www.igarden.com.au/img.jsp?l=deutzia-scabra-lr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087" y="2068233"/>
            <a:ext cx="2157541" cy="1617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3477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8309" y="949036"/>
            <a:ext cx="8001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F7128"/>
                </a:solidFill>
                <a:effectLst/>
                <a:uLnTx/>
                <a:uFillTx/>
                <a:latin typeface="Arial" panose="020B0604020202020204" pitchFamily="34" charset="0"/>
                <a:cs typeface="Arial" panose="020B0604020202020204" pitchFamily="34" charset="0"/>
              </a:rPr>
              <a:t>This study </a:t>
            </a:r>
            <a:r>
              <a:rPr lang="en-US" sz="2800" b="1" dirty="0">
                <a:solidFill>
                  <a:srgbClr val="AF7128"/>
                </a:solidFill>
                <a:latin typeface="Arial" panose="020B0604020202020204" pitchFamily="34" charset="0"/>
                <a:cs typeface="Arial" panose="020B0604020202020204" pitchFamily="34" charset="0"/>
              </a:rPr>
              <a:t>was part of the doctoral research of </a:t>
            </a:r>
            <a:r>
              <a:rPr kumimoji="0" lang="en-US" sz="2800" b="1" i="0" u="none" strike="noStrike" kern="1200" cap="none" spc="0" normalizeH="0" baseline="0" noProof="0" dirty="0">
                <a:ln>
                  <a:noFill/>
                </a:ln>
                <a:solidFill>
                  <a:srgbClr val="AF7128"/>
                </a:solidFill>
                <a:effectLst/>
                <a:uLnTx/>
                <a:uFillTx/>
                <a:latin typeface="Arial" panose="020B0604020202020204" pitchFamily="34" charset="0"/>
                <a:cs typeface="Arial" panose="020B0604020202020204" pitchFamily="34" charset="0"/>
              </a:rPr>
              <a:t>Bernadette [Bernie] Mach (PhD 2018)  </a:t>
            </a:r>
          </a:p>
        </p:txBody>
      </p:sp>
      <p:pic>
        <p:nvPicPr>
          <p:cNvPr id="4" name="Picture 3"/>
          <p:cNvPicPr>
            <a:picLocks noChangeAspect="1"/>
          </p:cNvPicPr>
          <p:nvPr/>
        </p:nvPicPr>
        <p:blipFill>
          <a:blip r:embed="rId4"/>
          <a:stretch>
            <a:fillRect/>
          </a:stretch>
        </p:blipFill>
        <p:spPr>
          <a:xfrm>
            <a:off x="2244438" y="2546598"/>
            <a:ext cx="4935681" cy="3997901"/>
          </a:xfrm>
          <a:prstGeom prst="rect">
            <a:avLst/>
          </a:prstGeom>
        </p:spPr>
      </p:pic>
    </p:spTree>
    <p:custDataLst>
      <p:tags r:id="rId1"/>
    </p:custDataLst>
    <p:extLst>
      <p:ext uri="{BB962C8B-B14F-4D97-AF65-F5344CB8AC3E}">
        <p14:creationId xmlns:p14="http://schemas.microsoft.com/office/powerpoint/2010/main" val="992383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FBF7973-CC9F-104A-AE0A-B6807380202E}"/>
              </a:ext>
            </a:extLst>
          </p:cNvPr>
          <p:cNvSpPr>
            <a:spLocks noGrp="1"/>
          </p:cNvSpPr>
          <p:nvPr>
            <p:ph type="title"/>
          </p:nvPr>
        </p:nvSpPr>
        <p:spPr>
          <a:xfrm>
            <a:off x="290849" y="326784"/>
            <a:ext cx="8556294" cy="1325563"/>
          </a:xfrm>
        </p:spPr>
        <p:txBody>
          <a:bodyPr>
            <a:normAutofit/>
          </a:bodyPr>
          <a:lstStyle/>
          <a:p>
            <a:r>
              <a:rPr lang="en-US" sz="3200" dirty="0"/>
              <a:t>Different woody plants </a:t>
            </a:r>
            <a:r>
              <a:rPr lang="en-US" sz="3200" dirty="0">
                <a:solidFill>
                  <a:srgbClr val="FF00FF"/>
                </a:solidFill>
              </a:rPr>
              <a:t/>
            </a:r>
            <a:br>
              <a:rPr lang="en-US" sz="3200" dirty="0">
                <a:solidFill>
                  <a:srgbClr val="FF00FF"/>
                </a:solidFill>
              </a:rPr>
            </a:br>
            <a:r>
              <a:rPr lang="en-US" sz="3200" dirty="0"/>
              <a:t>= different number and species of bees</a:t>
            </a:r>
          </a:p>
        </p:txBody>
      </p:sp>
      <p:grpSp>
        <p:nvGrpSpPr>
          <p:cNvPr id="13" name="Group 12">
            <a:extLst>
              <a:ext uri="{FF2B5EF4-FFF2-40B4-BE49-F238E27FC236}">
                <a16:creationId xmlns:a16="http://schemas.microsoft.com/office/drawing/2014/main" xmlns="" id="{622E5530-85B5-1F45-B3E4-811A354E269D}"/>
              </a:ext>
            </a:extLst>
          </p:cNvPr>
          <p:cNvGrpSpPr/>
          <p:nvPr/>
        </p:nvGrpSpPr>
        <p:grpSpPr>
          <a:xfrm>
            <a:off x="3349879" y="2626105"/>
            <a:ext cx="2856477" cy="2462375"/>
            <a:chOff x="3349879" y="2607817"/>
            <a:chExt cx="2856477" cy="2462375"/>
          </a:xfrm>
        </p:grpSpPr>
        <p:sp>
          <p:nvSpPr>
            <p:cNvPr id="19" name="Freeform 18">
              <a:extLst>
                <a:ext uri="{FF2B5EF4-FFF2-40B4-BE49-F238E27FC236}">
                  <a16:creationId xmlns:a16="http://schemas.microsoft.com/office/drawing/2014/main" xmlns="" id="{DAEC8960-D078-734B-B248-5B606BD4F45F}"/>
                </a:ext>
              </a:extLst>
            </p:cNvPr>
            <p:cNvSpPr/>
            <p:nvPr/>
          </p:nvSpPr>
          <p:spPr>
            <a:xfrm>
              <a:off x="3364869" y="2682768"/>
              <a:ext cx="2841487" cy="1056825"/>
            </a:xfrm>
            <a:custGeom>
              <a:avLst/>
              <a:gdLst>
                <a:gd name="connsiteX0" fmla="*/ 0 w 4313270"/>
                <a:gd name="connsiteY0" fmla="*/ 0 h 1019727"/>
                <a:gd name="connsiteX1" fmla="*/ 2668249 w 4313270"/>
                <a:gd name="connsiteY1" fmla="*/ 314794 h 1019727"/>
                <a:gd name="connsiteX2" fmla="*/ 4107305 w 4313270"/>
                <a:gd name="connsiteY2" fmla="*/ 929390 h 1019727"/>
                <a:gd name="connsiteX3" fmla="*/ 4272197 w 4313270"/>
                <a:gd name="connsiteY3" fmla="*/ 1004341 h 1019727"/>
              </a:gdLst>
              <a:ahLst/>
              <a:cxnLst>
                <a:cxn ang="0">
                  <a:pos x="connsiteX0" y="connsiteY0"/>
                </a:cxn>
                <a:cxn ang="0">
                  <a:pos x="connsiteX1" y="connsiteY1"/>
                </a:cxn>
                <a:cxn ang="0">
                  <a:pos x="connsiteX2" y="connsiteY2"/>
                </a:cxn>
                <a:cxn ang="0">
                  <a:pos x="connsiteX3" y="connsiteY3"/>
                </a:cxn>
              </a:cxnLst>
              <a:rect l="l" t="t" r="r" b="b"/>
              <a:pathLst>
                <a:path w="4313270" h="1019727">
                  <a:moveTo>
                    <a:pt x="0" y="0"/>
                  </a:moveTo>
                  <a:cubicBezTo>
                    <a:pt x="991849" y="79948"/>
                    <a:pt x="1983698" y="159896"/>
                    <a:pt x="2668249" y="314794"/>
                  </a:cubicBezTo>
                  <a:cubicBezTo>
                    <a:pt x="3352800" y="469692"/>
                    <a:pt x="3839980" y="814466"/>
                    <a:pt x="4107305" y="929390"/>
                  </a:cubicBezTo>
                  <a:cubicBezTo>
                    <a:pt x="4374630" y="1044315"/>
                    <a:pt x="4323413" y="1024328"/>
                    <a:pt x="4272197" y="1004341"/>
                  </a:cubicBezTo>
                </a:path>
              </a:pathLst>
            </a:custGeom>
            <a:noFill/>
            <a:ln w="203200">
              <a:solidFill>
                <a:srgbClr val="0054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xmlns="" id="{066625CA-4687-6D4D-8802-EBD3286939C3}"/>
                </a:ext>
              </a:extLst>
            </p:cNvPr>
            <p:cNvSpPr/>
            <p:nvPr/>
          </p:nvSpPr>
          <p:spPr>
            <a:xfrm>
              <a:off x="3364870" y="2697758"/>
              <a:ext cx="2831866" cy="2372434"/>
            </a:xfrm>
            <a:custGeom>
              <a:avLst/>
              <a:gdLst>
                <a:gd name="connsiteX0" fmla="*/ 0 w 4419654"/>
                <a:gd name="connsiteY0" fmla="*/ 0 h 2372434"/>
                <a:gd name="connsiteX1" fmla="*/ 2788170 w 4419654"/>
                <a:gd name="connsiteY1" fmla="*/ 494676 h 2372434"/>
                <a:gd name="connsiteX2" fmla="*/ 4257206 w 4419654"/>
                <a:gd name="connsiteY2" fmla="*/ 2188564 h 2372434"/>
                <a:gd name="connsiteX3" fmla="*/ 4317167 w 4419654"/>
                <a:gd name="connsiteY3" fmla="*/ 2248525 h 2372434"/>
              </a:gdLst>
              <a:ahLst/>
              <a:cxnLst>
                <a:cxn ang="0">
                  <a:pos x="connsiteX0" y="connsiteY0"/>
                </a:cxn>
                <a:cxn ang="0">
                  <a:pos x="connsiteX1" y="connsiteY1"/>
                </a:cxn>
                <a:cxn ang="0">
                  <a:pos x="connsiteX2" y="connsiteY2"/>
                </a:cxn>
                <a:cxn ang="0">
                  <a:pos x="connsiteX3" y="connsiteY3"/>
                </a:cxn>
              </a:cxnLst>
              <a:rect l="l" t="t" r="r" b="b"/>
              <a:pathLst>
                <a:path w="4419654" h="2372434">
                  <a:moveTo>
                    <a:pt x="0" y="0"/>
                  </a:moveTo>
                  <a:cubicBezTo>
                    <a:pt x="1039318" y="64957"/>
                    <a:pt x="2078636" y="129915"/>
                    <a:pt x="2788170" y="494676"/>
                  </a:cubicBezTo>
                  <a:cubicBezTo>
                    <a:pt x="3497704" y="859437"/>
                    <a:pt x="4002373" y="1896256"/>
                    <a:pt x="4257206" y="2188564"/>
                  </a:cubicBezTo>
                  <a:cubicBezTo>
                    <a:pt x="4512039" y="2480872"/>
                    <a:pt x="4414603" y="2364698"/>
                    <a:pt x="4317167" y="2248525"/>
                  </a:cubicBezTo>
                </a:path>
              </a:pathLst>
            </a:custGeom>
            <a:noFill/>
            <a:ln w="12700">
              <a:solidFill>
                <a:srgbClr val="0054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xmlns="" id="{122696FC-CABC-5A44-B9BB-9AFAF46BCDB0}"/>
                </a:ext>
              </a:extLst>
            </p:cNvPr>
            <p:cNvSpPr/>
            <p:nvPr/>
          </p:nvSpPr>
          <p:spPr>
            <a:xfrm>
              <a:off x="3349879" y="2607817"/>
              <a:ext cx="2810095" cy="74951"/>
            </a:xfrm>
            <a:custGeom>
              <a:avLst/>
              <a:gdLst>
                <a:gd name="connsiteX0" fmla="*/ 0 w 4332158"/>
                <a:gd name="connsiteY0" fmla="*/ 74951 h 74951"/>
                <a:gd name="connsiteX1" fmla="*/ 4332158 w 4332158"/>
                <a:gd name="connsiteY1" fmla="*/ 0 h 74951"/>
              </a:gdLst>
              <a:ahLst/>
              <a:cxnLst>
                <a:cxn ang="0">
                  <a:pos x="connsiteX0" y="connsiteY0"/>
                </a:cxn>
                <a:cxn ang="0">
                  <a:pos x="connsiteX1" y="connsiteY1"/>
                </a:cxn>
              </a:cxnLst>
              <a:rect l="l" t="t" r="r" b="b"/>
              <a:pathLst>
                <a:path w="4332158" h="74951">
                  <a:moveTo>
                    <a:pt x="0" y="74951"/>
                  </a:moveTo>
                  <a:lnTo>
                    <a:pt x="4332158" y="0"/>
                  </a:lnTo>
                </a:path>
              </a:pathLst>
            </a:custGeom>
            <a:noFill/>
            <a:ln w="12700">
              <a:solidFill>
                <a:srgbClr val="0054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a:extLst>
              <a:ext uri="{FF2B5EF4-FFF2-40B4-BE49-F238E27FC236}">
                <a16:creationId xmlns:a16="http://schemas.microsoft.com/office/drawing/2014/main" xmlns="" id="{DAEEC6FA-B133-BB4D-AE3F-58F6F7F7DD9D}"/>
              </a:ext>
            </a:extLst>
          </p:cNvPr>
          <p:cNvSpPr/>
          <p:nvPr/>
        </p:nvSpPr>
        <p:spPr>
          <a:xfrm>
            <a:off x="3259938" y="2622808"/>
            <a:ext cx="2858713" cy="1229193"/>
          </a:xfrm>
          <a:custGeom>
            <a:avLst/>
            <a:gdLst>
              <a:gd name="connsiteX0" fmla="*/ 0 w 4407109"/>
              <a:gd name="connsiteY0" fmla="*/ 1229193 h 1229193"/>
              <a:gd name="connsiteX1" fmla="*/ 2638269 w 4407109"/>
              <a:gd name="connsiteY1" fmla="*/ 899409 h 1229193"/>
              <a:gd name="connsiteX2" fmla="*/ 4407109 w 4407109"/>
              <a:gd name="connsiteY2" fmla="*/ 0 h 1229193"/>
            </a:gdLst>
            <a:ahLst/>
            <a:cxnLst>
              <a:cxn ang="0">
                <a:pos x="connsiteX0" y="connsiteY0"/>
              </a:cxn>
              <a:cxn ang="0">
                <a:pos x="connsiteX1" y="connsiteY1"/>
              </a:cxn>
              <a:cxn ang="0">
                <a:pos x="connsiteX2" y="connsiteY2"/>
              </a:cxn>
            </a:cxnLst>
            <a:rect l="l" t="t" r="r" b="b"/>
            <a:pathLst>
              <a:path w="4407109" h="1229193">
                <a:moveTo>
                  <a:pt x="0" y="1229193"/>
                </a:moveTo>
                <a:cubicBezTo>
                  <a:pt x="951875" y="1166733"/>
                  <a:pt x="1903751" y="1104274"/>
                  <a:pt x="2638269" y="899409"/>
                </a:cubicBezTo>
                <a:cubicBezTo>
                  <a:pt x="3372787" y="694543"/>
                  <a:pt x="3889948" y="347271"/>
                  <a:pt x="4407109" y="0"/>
                </a:cubicBezTo>
              </a:path>
            </a:pathLst>
          </a:custGeom>
          <a:noFill/>
          <a:ln w="215900">
            <a:solidFill>
              <a:srgbClr val="0091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xmlns="" id="{828C1DB4-C9AC-1B4F-812C-B0BBC6B11C9C}"/>
              </a:ext>
            </a:extLst>
          </p:cNvPr>
          <p:cNvSpPr/>
          <p:nvPr/>
        </p:nvSpPr>
        <p:spPr>
          <a:xfrm>
            <a:off x="3244948" y="3732080"/>
            <a:ext cx="2848989" cy="119921"/>
          </a:xfrm>
          <a:custGeom>
            <a:avLst/>
            <a:gdLst>
              <a:gd name="connsiteX0" fmla="*/ 0 w 4392118"/>
              <a:gd name="connsiteY0" fmla="*/ 119921 h 119921"/>
              <a:gd name="connsiteX1" fmla="*/ 4392118 w 4392118"/>
              <a:gd name="connsiteY1" fmla="*/ 0 h 119921"/>
            </a:gdLst>
            <a:ahLst/>
            <a:cxnLst>
              <a:cxn ang="0">
                <a:pos x="connsiteX0" y="connsiteY0"/>
              </a:cxn>
              <a:cxn ang="0">
                <a:pos x="connsiteX1" y="connsiteY1"/>
              </a:cxn>
            </a:cxnLst>
            <a:rect l="l" t="t" r="r" b="b"/>
            <a:pathLst>
              <a:path w="4392118" h="119921">
                <a:moveTo>
                  <a:pt x="0" y="119921"/>
                </a:moveTo>
                <a:lnTo>
                  <a:pt x="4392118" y="0"/>
                </a:lnTo>
              </a:path>
            </a:pathLst>
          </a:custGeom>
          <a:noFill/>
          <a:ln w="12700">
            <a:solidFill>
              <a:srgbClr val="0091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xmlns="" id="{6B6DF8FC-DBC6-F348-A09D-B2CC1A547E5B}"/>
              </a:ext>
            </a:extLst>
          </p:cNvPr>
          <p:cNvSpPr/>
          <p:nvPr/>
        </p:nvSpPr>
        <p:spPr>
          <a:xfrm>
            <a:off x="3244948" y="3852001"/>
            <a:ext cx="2887883" cy="1034321"/>
          </a:xfrm>
          <a:custGeom>
            <a:avLst/>
            <a:gdLst>
              <a:gd name="connsiteX0" fmla="*/ 0 w 4452079"/>
              <a:gd name="connsiteY0" fmla="*/ 0 h 1034321"/>
              <a:gd name="connsiteX1" fmla="*/ 2848131 w 4452079"/>
              <a:gd name="connsiteY1" fmla="*/ 239843 h 1034321"/>
              <a:gd name="connsiteX2" fmla="*/ 4452079 w 4452079"/>
              <a:gd name="connsiteY2" fmla="*/ 1034321 h 1034321"/>
              <a:gd name="connsiteX3" fmla="*/ 4452079 w 4452079"/>
              <a:gd name="connsiteY3" fmla="*/ 1034321 h 1034321"/>
            </a:gdLst>
            <a:ahLst/>
            <a:cxnLst>
              <a:cxn ang="0">
                <a:pos x="connsiteX0" y="connsiteY0"/>
              </a:cxn>
              <a:cxn ang="0">
                <a:pos x="connsiteX1" y="connsiteY1"/>
              </a:cxn>
              <a:cxn ang="0">
                <a:pos x="connsiteX2" y="connsiteY2"/>
              </a:cxn>
              <a:cxn ang="0">
                <a:pos x="connsiteX3" y="connsiteY3"/>
              </a:cxn>
            </a:cxnLst>
            <a:rect l="l" t="t" r="r" b="b"/>
            <a:pathLst>
              <a:path w="4452079" h="1034321">
                <a:moveTo>
                  <a:pt x="0" y="0"/>
                </a:moveTo>
                <a:cubicBezTo>
                  <a:pt x="1053059" y="33728"/>
                  <a:pt x="2106118" y="67456"/>
                  <a:pt x="2848131" y="239843"/>
                </a:cubicBezTo>
                <a:cubicBezTo>
                  <a:pt x="3590144" y="412230"/>
                  <a:pt x="4452079" y="1034321"/>
                  <a:pt x="4452079" y="1034321"/>
                </a:cubicBezTo>
                <a:lnTo>
                  <a:pt x="4452079" y="1034321"/>
                </a:lnTo>
              </a:path>
            </a:pathLst>
          </a:custGeom>
          <a:noFill/>
          <a:ln w="12700">
            <a:solidFill>
              <a:srgbClr val="0091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xmlns="" id="{DA2DC5FB-A28A-2D4C-88D5-53A190FFF2F1}"/>
              </a:ext>
            </a:extLst>
          </p:cNvPr>
          <p:cNvSpPr/>
          <p:nvPr/>
        </p:nvSpPr>
        <p:spPr>
          <a:xfrm>
            <a:off x="3244949" y="3852001"/>
            <a:ext cx="2868436" cy="2218544"/>
          </a:xfrm>
          <a:custGeom>
            <a:avLst/>
            <a:gdLst>
              <a:gd name="connsiteX0" fmla="*/ 0 w 4422099"/>
              <a:gd name="connsiteY0" fmla="*/ 0 h 2218544"/>
              <a:gd name="connsiteX1" fmla="*/ 2953063 w 4422099"/>
              <a:gd name="connsiteY1" fmla="*/ 614597 h 2218544"/>
              <a:gd name="connsiteX2" fmla="*/ 4422099 w 4422099"/>
              <a:gd name="connsiteY2" fmla="*/ 2218544 h 2218544"/>
            </a:gdLst>
            <a:ahLst/>
            <a:cxnLst>
              <a:cxn ang="0">
                <a:pos x="connsiteX0" y="connsiteY0"/>
              </a:cxn>
              <a:cxn ang="0">
                <a:pos x="connsiteX1" y="connsiteY1"/>
              </a:cxn>
              <a:cxn ang="0">
                <a:pos x="connsiteX2" y="connsiteY2"/>
              </a:cxn>
            </a:cxnLst>
            <a:rect l="l" t="t" r="r" b="b"/>
            <a:pathLst>
              <a:path w="4422099" h="2218544">
                <a:moveTo>
                  <a:pt x="0" y="0"/>
                </a:moveTo>
                <a:cubicBezTo>
                  <a:pt x="1108023" y="122420"/>
                  <a:pt x="2216047" y="244840"/>
                  <a:pt x="2953063" y="614597"/>
                </a:cubicBezTo>
                <a:cubicBezTo>
                  <a:pt x="3690080" y="984354"/>
                  <a:pt x="4056089" y="1601449"/>
                  <a:pt x="4422099" y="2218544"/>
                </a:cubicBezTo>
              </a:path>
            </a:pathLst>
          </a:custGeom>
          <a:noFill/>
          <a:ln w="12700">
            <a:solidFill>
              <a:srgbClr val="009193">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xmlns="" id="{0A09EFC3-83F0-1F46-BFF5-FA8348A696C4}"/>
              </a:ext>
            </a:extLst>
          </p:cNvPr>
          <p:cNvSpPr/>
          <p:nvPr/>
        </p:nvSpPr>
        <p:spPr>
          <a:xfrm>
            <a:off x="3289919" y="2622808"/>
            <a:ext cx="2848989" cy="2368445"/>
          </a:xfrm>
          <a:custGeom>
            <a:avLst/>
            <a:gdLst>
              <a:gd name="connsiteX0" fmla="*/ 0 w 4392118"/>
              <a:gd name="connsiteY0" fmla="*/ 2368445 h 2368445"/>
              <a:gd name="connsiteX1" fmla="*/ 2578308 w 4392118"/>
              <a:gd name="connsiteY1" fmla="*/ 1903750 h 2368445"/>
              <a:gd name="connsiteX2" fmla="*/ 4392118 w 4392118"/>
              <a:gd name="connsiteY2" fmla="*/ 0 h 2368445"/>
            </a:gdLst>
            <a:ahLst/>
            <a:cxnLst>
              <a:cxn ang="0">
                <a:pos x="connsiteX0" y="connsiteY0"/>
              </a:cxn>
              <a:cxn ang="0">
                <a:pos x="connsiteX1" y="connsiteY1"/>
              </a:cxn>
              <a:cxn ang="0">
                <a:pos x="connsiteX2" y="connsiteY2"/>
              </a:cxn>
            </a:cxnLst>
            <a:rect l="l" t="t" r="r" b="b"/>
            <a:pathLst>
              <a:path w="4392118" h="2368445">
                <a:moveTo>
                  <a:pt x="0" y="2368445"/>
                </a:moveTo>
                <a:cubicBezTo>
                  <a:pt x="923144" y="2333468"/>
                  <a:pt x="1846288" y="2298491"/>
                  <a:pt x="2578308" y="1903750"/>
                </a:cubicBezTo>
                <a:cubicBezTo>
                  <a:pt x="3310328" y="1509009"/>
                  <a:pt x="3851223" y="754504"/>
                  <a:pt x="4392118" y="0"/>
                </a:cubicBezTo>
              </a:path>
            </a:pathLst>
          </a:custGeom>
          <a:noFill/>
          <a:ln w="63500">
            <a:solidFill>
              <a:srgbClr val="009051">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xmlns="" id="{19BC4C1F-DF51-E74D-A641-09319A2C33BC}"/>
              </a:ext>
            </a:extLst>
          </p:cNvPr>
          <p:cNvSpPr/>
          <p:nvPr/>
        </p:nvSpPr>
        <p:spPr>
          <a:xfrm>
            <a:off x="3274930" y="3747070"/>
            <a:ext cx="2819818" cy="1259174"/>
          </a:xfrm>
          <a:custGeom>
            <a:avLst/>
            <a:gdLst>
              <a:gd name="connsiteX0" fmla="*/ 0 w 4347147"/>
              <a:gd name="connsiteY0" fmla="*/ 1259174 h 1259174"/>
              <a:gd name="connsiteX1" fmla="*/ 2938072 w 4347147"/>
              <a:gd name="connsiteY1" fmla="*/ 1004341 h 1259174"/>
              <a:gd name="connsiteX2" fmla="*/ 4347147 w 4347147"/>
              <a:gd name="connsiteY2" fmla="*/ 0 h 1259174"/>
            </a:gdLst>
            <a:ahLst/>
            <a:cxnLst>
              <a:cxn ang="0">
                <a:pos x="connsiteX0" y="connsiteY0"/>
              </a:cxn>
              <a:cxn ang="0">
                <a:pos x="connsiteX1" y="connsiteY1"/>
              </a:cxn>
              <a:cxn ang="0">
                <a:pos x="connsiteX2" y="connsiteY2"/>
              </a:cxn>
            </a:cxnLst>
            <a:rect l="l" t="t" r="r" b="b"/>
            <a:pathLst>
              <a:path w="4347147" h="1259174">
                <a:moveTo>
                  <a:pt x="0" y="1259174"/>
                </a:moveTo>
                <a:cubicBezTo>
                  <a:pt x="1106774" y="1236688"/>
                  <a:pt x="2213548" y="1214203"/>
                  <a:pt x="2938072" y="1004341"/>
                </a:cubicBezTo>
                <a:cubicBezTo>
                  <a:pt x="3662596" y="794479"/>
                  <a:pt x="4004871" y="397239"/>
                  <a:pt x="4347147" y="0"/>
                </a:cubicBezTo>
              </a:path>
            </a:pathLst>
          </a:custGeom>
          <a:noFill/>
          <a:ln w="25400">
            <a:solidFill>
              <a:srgbClr val="009051">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xmlns="" id="{D54F96BB-1828-2D40-B6DD-579464B9C067}"/>
              </a:ext>
            </a:extLst>
          </p:cNvPr>
          <p:cNvSpPr/>
          <p:nvPr/>
        </p:nvSpPr>
        <p:spPr>
          <a:xfrm>
            <a:off x="3289919" y="4886322"/>
            <a:ext cx="2848989" cy="134912"/>
          </a:xfrm>
          <a:custGeom>
            <a:avLst/>
            <a:gdLst>
              <a:gd name="connsiteX0" fmla="*/ 0 w 4392118"/>
              <a:gd name="connsiteY0" fmla="*/ 134912 h 134912"/>
              <a:gd name="connsiteX1" fmla="*/ 4392118 w 4392118"/>
              <a:gd name="connsiteY1" fmla="*/ 0 h 134912"/>
            </a:gdLst>
            <a:ahLst/>
            <a:cxnLst>
              <a:cxn ang="0">
                <a:pos x="connsiteX0" y="connsiteY0"/>
              </a:cxn>
              <a:cxn ang="0">
                <a:pos x="connsiteX1" y="connsiteY1"/>
              </a:cxn>
            </a:cxnLst>
            <a:rect l="l" t="t" r="r" b="b"/>
            <a:pathLst>
              <a:path w="4392118" h="134912">
                <a:moveTo>
                  <a:pt x="0" y="134912"/>
                </a:moveTo>
                <a:lnTo>
                  <a:pt x="4392118" y="0"/>
                </a:lnTo>
              </a:path>
            </a:pathLst>
          </a:custGeom>
          <a:noFill/>
          <a:ln w="177800">
            <a:solidFill>
              <a:srgbClr val="009051">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a:extLst>
              <a:ext uri="{FF2B5EF4-FFF2-40B4-BE49-F238E27FC236}">
                <a16:creationId xmlns:a16="http://schemas.microsoft.com/office/drawing/2014/main" xmlns="" id="{06A6C884-2425-C444-9F49-A008C57E3EFC}"/>
              </a:ext>
            </a:extLst>
          </p:cNvPr>
          <p:cNvSpPr/>
          <p:nvPr/>
        </p:nvSpPr>
        <p:spPr>
          <a:xfrm>
            <a:off x="3304909" y="6055555"/>
            <a:ext cx="2829542" cy="44971"/>
          </a:xfrm>
          <a:custGeom>
            <a:avLst/>
            <a:gdLst>
              <a:gd name="connsiteX0" fmla="*/ 0 w 4362138"/>
              <a:gd name="connsiteY0" fmla="*/ 44971 h 44971"/>
              <a:gd name="connsiteX1" fmla="*/ 4362138 w 4362138"/>
              <a:gd name="connsiteY1" fmla="*/ 0 h 44971"/>
            </a:gdLst>
            <a:ahLst/>
            <a:cxnLst>
              <a:cxn ang="0">
                <a:pos x="connsiteX0" y="connsiteY0"/>
              </a:cxn>
              <a:cxn ang="0">
                <a:pos x="connsiteX1" y="connsiteY1"/>
              </a:cxn>
            </a:cxnLst>
            <a:rect l="l" t="t" r="r" b="b"/>
            <a:pathLst>
              <a:path w="4362138" h="44971">
                <a:moveTo>
                  <a:pt x="0" y="44971"/>
                </a:moveTo>
                <a:lnTo>
                  <a:pt x="4362138" y="0"/>
                </a:lnTo>
              </a:path>
            </a:pathLst>
          </a:custGeom>
          <a:noFill/>
          <a:ln w="12700">
            <a:solidFill>
              <a:srgbClr val="929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xmlns="" id="{41EB2BE9-AEB6-7947-9C92-BF51F6399205}"/>
              </a:ext>
            </a:extLst>
          </p:cNvPr>
          <p:cNvSpPr/>
          <p:nvPr/>
        </p:nvSpPr>
        <p:spPr>
          <a:xfrm>
            <a:off x="3304909" y="4916303"/>
            <a:ext cx="2839266" cy="1169232"/>
          </a:xfrm>
          <a:custGeom>
            <a:avLst/>
            <a:gdLst>
              <a:gd name="connsiteX0" fmla="*/ 0 w 4377128"/>
              <a:gd name="connsiteY0" fmla="*/ 1169232 h 1169232"/>
              <a:gd name="connsiteX1" fmla="*/ 2908092 w 4377128"/>
              <a:gd name="connsiteY1" fmla="*/ 959370 h 1169232"/>
              <a:gd name="connsiteX2" fmla="*/ 4377128 w 4377128"/>
              <a:gd name="connsiteY2" fmla="*/ 0 h 1169232"/>
            </a:gdLst>
            <a:ahLst/>
            <a:cxnLst>
              <a:cxn ang="0">
                <a:pos x="connsiteX0" y="connsiteY0"/>
              </a:cxn>
              <a:cxn ang="0">
                <a:pos x="connsiteX1" y="connsiteY1"/>
              </a:cxn>
              <a:cxn ang="0">
                <a:pos x="connsiteX2" y="connsiteY2"/>
              </a:cxn>
            </a:cxnLst>
            <a:rect l="l" t="t" r="r" b="b"/>
            <a:pathLst>
              <a:path w="4377128" h="1169232">
                <a:moveTo>
                  <a:pt x="0" y="1169232"/>
                </a:moveTo>
                <a:cubicBezTo>
                  <a:pt x="1089285" y="1161737"/>
                  <a:pt x="2178571" y="1154242"/>
                  <a:pt x="2908092" y="959370"/>
                </a:cubicBezTo>
                <a:cubicBezTo>
                  <a:pt x="3637613" y="764498"/>
                  <a:pt x="4007370" y="382249"/>
                  <a:pt x="4377128" y="0"/>
                </a:cubicBezTo>
              </a:path>
            </a:pathLst>
          </a:custGeom>
          <a:noFill/>
          <a:ln w="76200">
            <a:solidFill>
              <a:srgbClr val="929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xmlns="" id="{E090A063-30DE-F642-BE97-179E6737BDFF}"/>
              </a:ext>
            </a:extLst>
          </p:cNvPr>
          <p:cNvSpPr/>
          <p:nvPr/>
        </p:nvSpPr>
        <p:spPr>
          <a:xfrm>
            <a:off x="3274929" y="3732080"/>
            <a:ext cx="2872023" cy="2338465"/>
          </a:xfrm>
          <a:custGeom>
            <a:avLst/>
            <a:gdLst>
              <a:gd name="connsiteX0" fmla="*/ 0 w 4377127"/>
              <a:gd name="connsiteY0" fmla="*/ 2338465 h 2338465"/>
              <a:gd name="connsiteX1" fmla="*/ 3043003 w 4377127"/>
              <a:gd name="connsiteY1" fmla="*/ 1918741 h 2338465"/>
              <a:gd name="connsiteX2" fmla="*/ 4377127 w 4377127"/>
              <a:gd name="connsiteY2" fmla="*/ 0 h 2338465"/>
            </a:gdLst>
            <a:ahLst/>
            <a:cxnLst>
              <a:cxn ang="0">
                <a:pos x="connsiteX0" y="connsiteY0"/>
              </a:cxn>
              <a:cxn ang="0">
                <a:pos x="connsiteX1" y="connsiteY1"/>
              </a:cxn>
              <a:cxn ang="0">
                <a:pos x="connsiteX2" y="connsiteY2"/>
              </a:cxn>
            </a:cxnLst>
            <a:rect l="l" t="t" r="r" b="b"/>
            <a:pathLst>
              <a:path w="4377127" h="2338465">
                <a:moveTo>
                  <a:pt x="0" y="2338465"/>
                </a:moveTo>
                <a:cubicBezTo>
                  <a:pt x="1156741" y="2323475"/>
                  <a:pt x="2313482" y="2308485"/>
                  <a:pt x="3043003" y="1918741"/>
                </a:cubicBezTo>
                <a:cubicBezTo>
                  <a:pt x="3772524" y="1528997"/>
                  <a:pt x="4074825" y="764498"/>
                  <a:pt x="4377127" y="0"/>
                </a:cubicBezTo>
              </a:path>
            </a:pathLst>
          </a:custGeom>
          <a:noFill/>
          <a:ln w="152400">
            <a:solidFill>
              <a:srgbClr val="929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xmlns="" id="{88567C41-44A6-B244-A2C8-4153AB746415}"/>
              </a:ext>
            </a:extLst>
          </p:cNvPr>
          <p:cNvSpPr/>
          <p:nvPr/>
        </p:nvSpPr>
        <p:spPr>
          <a:xfrm>
            <a:off x="3319899" y="2622808"/>
            <a:ext cx="2819819" cy="3477718"/>
          </a:xfrm>
          <a:custGeom>
            <a:avLst/>
            <a:gdLst>
              <a:gd name="connsiteX0" fmla="*/ 0 w 4347148"/>
              <a:gd name="connsiteY0" fmla="*/ 3477718 h 3477718"/>
              <a:gd name="connsiteX1" fmla="*/ 2923082 w 4347148"/>
              <a:gd name="connsiteY1" fmla="*/ 2818150 h 3477718"/>
              <a:gd name="connsiteX2" fmla="*/ 4347148 w 4347148"/>
              <a:gd name="connsiteY2" fmla="*/ 0 h 3477718"/>
            </a:gdLst>
            <a:ahLst/>
            <a:cxnLst>
              <a:cxn ang="0">
                <a:pos x="connsiteX0" y="connsiteY0"/>
              </a:cxn>
              <a:cxn ang="0">
                <a:pos x="connsiteX1" y="connsiteY1"/>
              </a:cxn>
              <a:cxn ang="0">
                <a:pos x="connsiteX2" y="connsiteY2"/>
              </a:cxn>
            </a:cxnLst>
            <a:rect l="l" t="t" r="r" b="b"/>
            <a:pathLst>
              <a:path w="4347148" h="3477718">
                <a:moveTo>
                  <a:pt x="0" y="3477718"/>
                </a:moveTo>
                <a:cubicBezTo>
                  <a:pt x="1099278" y="3437744"/>
                  <a:pt x="2198557" y="3397770"/>
                  <a:pt x="2923082" y="2818150"/>
                </a:cubicBezTo>
                <a:cubicBezTo>
                  <a:pt x="3647607" y="2238530"/>
                  <a:pt x="3997377" y="1119265"/>
                  <a:pt x="4347148" y="0"/>
                </a:cubicBezTo>
              </a:path>
            </a:pathLst>
          </a:custGeom>
          <a:noFill/>
          <a:ln w="12700">
            <a:solidFill>
              <a:srgbClr val="929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BB8E87FE-EA40-C447-89BB-9C8F955D1E75}"/>
              </a:ext>
            </a:extLst>
          </p:cNvPr>
          <p:cNvSpPr txBox="1"/>
          <p:nvPr/>
        </p:nvSpPr>
        <p:spPr>
          <a:xfrm>
            <a:off x="6968615" y="2242697"/>
            <a:ext cx="1855764" cy="646331"/>
          </a:xfrm>
          <a:prstGeom prst="rect">
            <a:avLst/>
          </a:prstGeom>
          <a:noFill/>
        </p:spPr>
        <p:txBody>
          <a:bodyPr wrap="none" rtlCol="0">
            <a:spAutoFit/>
          </a:bodyPr>
          <a:lstStyle/>
          <a:p>
            <a:r>
              <a:rPr lang="en-US" dirty="0" smtClean="0">
                <a:solidFill>
                  <a:schemeClr val="bg2">
                    <a:lumMod val="50000"/>
                  </a:schemeClr>
                </a:solidFill>
              </a:rPr>
              <a:t>Honey bees</a:t>
            </a:r>
            <a:r>
              <a:rPr lang="en-US" dirty="0">
                <a:solidFill>
                  <a:schemeClr val="bg2">
                    <a:lumMod val="50000"/>
                  </a:schemeClr>
                </a:solidFill>
              </a:rPr>
              <a:t>, </a:t>
            </a:r>
          </a:p>
          <a:p>
            <a:r>
              <a:rPr lang="en-US" dirty="0" smtClean="0">
                <a:solidFill>
                  <a:schemeClr val="bg2">
                    <a:lumMod val="50000"/>
                  </a:schemeClr>
                </a:solidFill>
              </a:rPr>
              <a:t>Bumble bees</a:t>
            </a:r>
            <a:r>
              <a:rPr lang="en-US" dirty="0">
                <a:solidFill>
                  <a:schemeClr val="bg2">
                    <a:lumMod val="50000"/>
                  </a:schemeClr>
                </a:solidFill>
              </a:rPr>
              <a:t>, etc.</a:t>
            </a:r>
          </a:p>
        </p:txBody>
      </p:sp>
      <p:sp>
        <p:nvSpPr>
          <p:cNvPr id="39" name="TextBox 38">
            <a:extLst>
              <a:ext uri="{FF2B5EF4-FFF2-40B4-BE49-F238E27FC236}">
                <a16:creationId xmlns:a16="http://schemas.microsoft.com/office/drawing/2014/main" xmlns="" id="{FB5E3E8F-4FCE-9A42-AAEF-4919B264F6B8}"/>
              </a:ext>
            </a:extLst>
          </p:cNvPr>
          <p:cNvSpPr txBox="1"/>
          <p:nvPr/>
        </p:nvSpPr>
        <p:spPr>
          <a:xfrm>
            <a:off x="6968615" y="3549490"/>
            <a:ext cx="1335622" cy="369332"/>
          </a:xfrm>
          <a:prstGeom prst="rect">
            <a:avLst/>
          </a:prstGeom>
          <a:noFill/>
        </p:spPr>
        <p:txBody>
          <a:bodyPr wrap="none" rtlCol="0">
            <a:spAutoFit/>
          </a:bodyPr>
          <a:lstStyle/>
          <a:p>
            <a:r>
              <a:rPr lang="en-US" dirty="0">
                <a:solidFill>
                  <a:schemeClr val="bg2">
                    <a:lumMod val="50000"/>
                  </a:schemeClr>
                </a:solidFill>
              </a:rPr>
              <a:t>Mining bees</a:t>
            </a:r>
          </a:p>
        </p:txBody>
      </p:sp>
      <p:sp>
        <p:nvSpPr>
          <p:cNvPr id="40" name="TextBox 39">
            <a:extLst>
              <a:ext uri="{FF2B5EF4-FFF2-40B4-BE49-F238E27FC236}">
                <a16:creationId xmlns:a16="http://schemas.microsoft.com/office/drawing/2014/main" xmlns="" id="{906D74CD-2E3F-9E4D-AA1A-EAA4FCEA2636}"/>
              </a:ext>
            </a:extLst>
          </p:cNvPr>
          <p:cNvSpPr txBox="1"/>
          <p:nvPr/>
        </p:nvSpPr>
        <p:spPr>
          <a:xfrm>
            <a:off x="6968615" y="4638988"/>
            <a:ext cx="1247777" cy="369332"/>
          </a:xfrm>
          <a:prstGeom prst="rect">
            <a:avLst/>
          </a:prstGeom>
          <a:noFill/>
        </p:spPr>
        <p:txBody>
          <a:bodyPr wrap="none" rtlCol="0">
            <a:spAutoFit/>
          </a:bodyPr>
          <a:lstStyle/>
          <a:p>
            <a:r>
              <a:rPr lang="en-US" dirty="0">
                <a:solidFill>
                  <a:schemeClr val="bg2">
                    <a:lumMod val="50000"/>
                  </a:schemeClr>
                </a:solidFill>
              </a:rPr>
              <a:t>Sweat bees</a:t>
            </a:r>
          </a:p>
        </p:txBody>
      </p:sp>
      <p:sp>
        <p:nvSpPr>
          <p:cNvPr id="41" name="TextBox 40">
            <a:extLst>
              <a:ext uri="{FF2B5EF4-FFF2-40B4-BE49-F238E27FC236}">
                <a16:creationId xmlns:a16="http://schemas.microsoft.com/office/drawing/2014/main" xmlns="" id="{BC290503-3F4D-0749-960A-68785F0A721C}"/>
              </a:ext>
            </a:extLst>
          </p:cNvPr>
          <p:cNvSpPr txBox="1"/>
          <p:nvPr/>
        </p:nvSpPr>
        <p:spPr>
          <a:xfrm>
            <a:off x="6968615" y="5787954"/>
            <a:ext cx="1775614" cy="646331"/>
          </a:xfrm>
          <a:prstGeom prst="rect">
            <a:avLst/>
          </a:prstGeom>
          <a:noFill/>
        </p:spPr>
        <p:txBody>
          <a:bodyPr wrap="none" rtlCol="0">
            <a:spAutoFit/>
          </a:bodyPr>
          <a:lstStyle/>
          <a:p>
            <a:r>
              <a:rPr lang="en-US" dirty="0">
                <a:solidFill>
                  <a:schemeClr val="bg2">
                    <a:lumMod val="50000"/>
                  </a:schemeClr>
                </a:solidFill>
              </a:rPr>
              <a:t>Leaf-cutter bees,</a:t>
            </a:r>
          </a:p>
          <a:p>
            <a:r>
              <a:rPr lang="en-US" dirty="0">
                <a:solidFill>
                  <a:schemeClr val="bg2">
                    <a:lumMod val="50000"/>
                  </a:schemeClr>
                </a:solidFill>
              </a:rPr>
              <a:t>Mason bees, etc.</a:t>
            </a:r>
            <a:endParaRPr lang="en-US" sz="1400" dirty="0">
              <a:solidFill>
                <a:schemeClr val="bg2">
                  <a:lumMod val="50000"/>
                </a:schemeClr>
              </a:solidFill>
            </a:endParaRPr>
          </a:p>
        </p:txBody>
      </p:sp>
      <p:grpSp>
        <p:nvGrpSpPr>
          <p:cNvPr id="42" name="Group 41">
            <a:extLst>
              <a:ext uri="{FF2B5EF4-FFF2-40B4-BE49-F238E27FC236}">
                <a16:creationId xmlns:a16="http://schemas.microsoft.com/office/drawing/2014/main" xmlns="" id="{CBBA62CA-AC38-FE4F-BC62-4D66D42F2859}"/>
              </a:ext>
            </a:extLst>
          </p:cNvPr>
          <p:cNvGrpSpPr/>
          <p:nvPr/>
        </p:nvGrpSpPr>
        <p:grpSpPr>
          <a:xfrm>
            <a:off x="5979337" y="4446914"/>
            <a:ext cx="815568" cy="788037"/>
            <a:chOff x="3110140" y="4102789"/>
            <a:chExt cx="1209219" cy="1168400"/>
          </a:xfrm>
        </p:grpSpPr>
        <p:sp>
          <p:nvSpPr>
            <p:cNvPr id="43" name="Oval 42">
              <a:extLst>
                <a:ext uri="{FF2B5EF4-FFF2-40B4-BE49-F238E27FC236}">
                  <a16:creationId xmlns:a16="http://schemas.microsoft.com/office/drawing/2014/main" xmlns="" id="{CABDB77A-3CC0-FE4B-AFB9-A3498177500E}"/>
                </a:ext>
              </a:extLst>
            </p:cNvPr>
            <p:cNvSpPr/>
            <p:nvPr/>
          </p:nvSpPr>
          <p:spPr>
            <a:xfrm>
              <a:off x="3110140" y="4102789"/>
              <a:ext cx="1209219" cy="11684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D0A4C721-370F-C046-8E24-D91A3A200241}"/>
                </a:ext>
              </a:extLst>
            </p:cNvPr>
            <p:cNvPicPr>
              <a:picLocks noChangeAspect="1"/>
            </p:cNvPicPr>
            <p:nvPr>
              <p:custDataLst>
                <p:tags r:id="rId9"/>
              </p:custDataLst>
            </p:nvPr>
          </p:nvPicPr>
          <p:blipFill>
            <a:blip r:embed="rId12">
              <a:extLst>
                <a:ext uri="{BEBA8EAE-BF5A-486C-A8C5-ECC9F3942E4B}">
                  <a14:imgProps xmlns:a14="http://schemas.microsoft.com/office/drawing/2010/main">
                    <a14:imgLayer r:embed="rId13">
                      <a14:imgEffect>
                        <a14:backgroundRemoval t="538" b="95699" l="2917" r="97500"/>
                      </a14:imgEffect>
                    </a14:imgLayer>
                  </a14:imgProps>
                </a:ext>
              </a:extLst>
            </a:blip>
            <a:stretch>
              <a:fillRect/>
            </a:stretch>
          </p:blipFill>
          <p:spPr>
            <a:xfrm flipH="1">
              <a:off x="3186126" y="4289915"/>
              <a:ext cx="1035363" cy="802406"/>
            </a:xfrm>
            <a:prstGeom prst="rect">
              <a:avLst/>
            </a:prstGeom>
          </p:spPr>
        </p:pic>
      </p:grpSp>
      <p:grpSp>
        <p:nvGrpSpPr>
          <p:cNvPr id="45" name="Group 44">
            <a:extLst>
              <a:ext uri="{FF2B5EF4-FFF2-40B4-BE49-F238E27FC236}">
                <a16:creationId xmlns:a16="http://schemas.microsoft.com/office/drawing/2014/main" xmlns="" id="{81C4E7B2-E8FD-3B41-8991-03D3BF358E3B}"/>
              </a:ext>
            </a:extLst>
          </p:cNvPr>
          <p:cNvGrpSpPr/>
          <p:nvPr/>
        </p:nvGrpSpPr>
        <p:grpSpPr>
          <a:xfrm>
            <a:off x="5999626" y="5590915"/>
            <a:ext cx="815568" cy="788037"/>
            <a:chOff x="3020779" y="5412507"/>
            <a:chExt cx="1209219" cy="1168400"/>
          </a:xfrm>
        </p:grpSpPr>
        <p:sp>
          <p:nvSpPr>
            <p:cNvPr id="46" name="Oval 45">
              <a:extLst>
                <a:ext uri="{FF2B5EF4-FFF2-40B4-BE49-F238E27FC236}">
                  <a16:creationId xmlns:a16="http://schemas.microsoft.com/office/drawing/2014/main" xmlns="" id="{1DE151CF-0B73-DB49-8EA9-7252071D4EF3}"/>
                </a:ext>
              </a:extLst>
            </p:cNvPr>
            <p:cNvSpPr/>
            <p:nvPr/>
          </p:nvSpPr>
          <p:spPr>
            <a:xfrm>
              <a:off x="3020779" y="5412507"/>
              <a:ext cx="1209219" cy="11684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xmlns="" id="{EFBFA6AF-D052-C748-8FE3-F35CC94AE25B}"/>
                </a:ext>
              </a:extLst>
            </p:cNvPr>
            <p:cNvPicPr>
              <a:picLocks noChangeAspect="1"/>
            </p:cNvPicPr>
            <p:nvPr>
              <p:custDataLst>
                <p:tags r:id="rId8"/>
              </p:custDataLst>
            </p:nvPr>
          </p:nvPicPr>
          <p:blipFill>
            <a:blip r:embed="rId14">
              <a:extLst>
                <a:ext uri="{BEBA8EAE-BF5A-486C-A8C5-ECC9F3942E4B}">
                  <a14:imgProps xmlns:a14="http://schemas.microsoft.com/office/drawing/2010/main">
                    <a14:imgLayer r:embed="rId15">
                      <a14:imgEffect>
                        <a14:backgroundRemoval t="0" b="100000" l="10000" r="90000"/>
                      </a14:imgEffect>
                    </a14:imgLayer>
                  </a14:imgProps>
                </a:ext>
              </a:extLst>
            </a:blip>
            <a:stretch>
              <a:fillRect/>
            </a:stretch>
          </p:blipFill>
          <p:spPr>
            <a:xfrm>
              <a:off x="3020779" y="5603736"/>
              <a:ext cx="1193836" cy="785942"/>
            </a:xfrm>
            <a:prstGeom prst="rect">
              <a:avLst/>
            </a:prstGeom>
          </p:spPr>
        </p:pic>
      </p:grpSp>
      <p:grpSp>
        <p:nvGrpSpPr>
          <p:cNvPr id="48" name="Group 47">
            <a:extLst>
              <a:ext uri="{FF2B5EF4-FFF2-40B4-BE49-F238E27FC236}">
                <a16:creationId xmlns:a16="http://schemas.microsoft.com/office/drawing/2014/main" xmlns="" id="{FA29087E-AEFA-C244-8A5B-C7BE8480D16B}"/>
              </a:ext>
            </a:extLst>
          </p:cNvPr>
          <p:cNvGrpSpPr/>
          <p:nvPr/>
        </p:nvGrpSpPr>
        <p:grpSpPr>
          <a:xfrm>
            <a:off x="5986413" y="2130952"/>
            <a:ext cx="857143" cy="805789"/>
            <a:chOff x="3612688" y="1967266"/>
            <a:chExt cx="1270861" cy="1194720"/>
          </a:xfrm>
        </p:grpSpPr>
        <p:sp>
          <p:nvSpPr>
            <p:cNvPr id="49" name="Oval 48">
              <a:extLst>
                <a:ext uri="{FF2B5EF4-FFF2-40B4-BE49-F238E27FC236}">
                  <a16:creationId xmlns:a16="http://schemas.microsoft.com/office/drawing/2014/main" xmlns="" id="{82BAA453-2FE1-DB4A-AE51-3DA546CF8806}"/>
                </a:ext>
              </a:extLst>
            </p:cNvPr>
            <p:cNvSpPr/>
            <p:nvPr/>
          </p:nvSpPr>
          <p:spPr>
            <a:xfrm>
              <a:off x="3612688" y="1967266"/>
              <a:ext cx="1209219" cy="11684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xmlns="" id="{7493E3AC-88BD-D44B-BF58-FE9630CD48D8}"/>
                </a:ext>
              </a:extLst>
            </p:cNvPr>
            <p:cNvPicPr>
              <a:picLocks noChangeAspect="1"/>
            </p:cNvPicPr>
            <p:nvPr>
              <p:custDataLst>
                <p:tags r:id="rId7"/>
              </p:custDataLst>
            </p:nvPr>
          </p:nvPicPr>
          <p:blipFill>
            <a:blip r:embed="rId16">
              <a:extLst>
                <a:ext uri="{BEBA8EAE-BF5A-486C-A8C5-ECC9F3942E4B}">
                  <a14:imgProps xmlns:a14="http://schemas.microsoft.com/office/drawing/2010/main">
                    <a14:imgLayer r:embed="rId17">
                      <a14:imgEffect>
                        <a14:backgroundRemoval t="0" b="100000" l="10000" r="99167"/>
                      </a14:imgEffect>
                    </a14:imgLayer>
                  </a14:imgProps>
                </a:ext>
              </a:extLst>
            </a:blip>
            <a:stretch>
              <a:fillRect/>
            </a:stretch>
          </p:blipFill>
          <p:spPr>
            <a:xfrm flipH="1">
              <a:off x="3710102" y="1998317"/>
              <a:ext cx="1173447" cy="1163669"/>
            </a:xfrm>
            <a:prstGeom prst="rect">
              <a:avLst/>
            </a:prstGeom>
          </p:spPr>
        </p:pic>
      </p:grpSp>
      <p:sp>
        <p:nvSpPr>
          <p:cNvPr id="57" name="TextBox 56">
            <a:extLst>
              <a:ext uri="{FF2B5EF4-FFF2-40B4-BE49-F238E27FC236}">
                <a16:creationId xmlns:a16="http://schemas.microsoft.com/office/drawing/2014/main" xmlns="" id="{F57B237C-6C72-5447-9636-8D2FB2E17C28}"/>
              </a:ext>
            </a:extLst>
          </p:cNvPr>
          <p:cNvSpPr txBox="1"/>
          <p:nvPr/>
        </p:nvSpPr>
        <p:spPr>
          <a:xfrm>
            <a:off x="-52581" y="1682831"/>
            <a:ext cx="1997860" cy="400110"/>
          </a:xfrm>
          <a:prstGeom prst="rect">
            <a:avLst/>
          </a:prstGeom>
          <a:noFill/>
        </p:spPr>
        <p:txBody>
          <a:bodyPr wrap="square" rtlCol="0">
            <a:spAutoFit/>
          </a:bodyPr>
          <a:lstStyle/>
          <a:p>
            <a:pPr algn="ctr"/>
            <a:r>
              <a:rPr lang="en-US" sz="2000" b="1" dirty="0">
                <a:solidFill>
                  <a:srgbClr val="A2818C"/>
                </a:solidFill>
              </a:rPr>
              <a:t>Woody Plants</a:t>
            </a:r>
          </a:p>
        </p:txBody>
      </p:sp>
      <p:sp>
        <p:nvSpPr>
          <p:cNvPr id="58" name="TextBox 57">
            <a:extLst>
              <a:ext uri="{FF2B5EF4-FFF2-40B4-BE49-F238E27FC236}">
                <a16:creationId xmlns:a16="http://schemas.microsoft.com/office/drawing/2014/main" xmlns="" id="{5B2E3586-E526-2942-A92F-26583D2E9141}"/>
              </a:ext>
            </a:extLst>
          </p:cNvPr>
          <p:cNvSpPr txBox="1"/>
          <p:nvPr/>
        </p:nvSpPr>
        <p:spPr>
          <a:xfrm>
            <a:off x="4823730" y="1465228"/>
            <a:ext cx="3109119" cy="707886"/>
          </a:xfrm>
          <a:prstGeom prst="rect">
            <a:avLst/>
          </a:prstGeom>
          <a:noFill/>
        </p:spPr>
        <p:txBody>
          <a:bodyPr wrap="square" rtlCol="0">
            <a:spAutoFit/>
          </a:bodyPr>
          <a:lstStyle/>
          <a:p>
            <a:pPr algn="ctr"/>
            <a:r>
              <a:rPr lang="en-US" sz="2000" b="1" dirty="0">
                <a:solidFill>
                  <a:srgbClr val="A2818C"/>
                </a:solidFill>
              </a:rPr>
              <a:t>Number and Types of Bee Visitors Recorded</a:t>
            </a:r>
          </a:p>
        </p:txBody>
      </p:sp>
      <p:grpSp>
        <p:nvGrpSpPr>
          <p:cNvPr id="11" name="Group 10">
            <a:extLst>
              <a:ext uri="{FF2B5EF4-FFF2-40B4-BE49-F238E27FC236}">
                <a16:creationId xmlns:a16="http://schemas.microsoft.com/office/drawing/2014/main" xmlns="" id="{825FDE51-B2C7-B14B-A015-5CC386C9692A}"/>
              </a:ext>
            </a:extLst>
          </p:cNvPr>
          <p:cNvGrpSpPr/>
          <p:nvPr/>
        </p:nvGrpSpPr>
        <p:grpSpPr>
          <a:xfrm>
            <a:off x="451269" y="4560379"/>
            <a:ext cx="2973653" cy="867158"/>
            <a:chOff x="290849" y="4432043"/>
            <a:chExt cx="2973653" cy="867158"/>
          </a:xfrm>
        </p:grpSpPr>
        <p:sp>
          <p:nvSpPr>
            <p:cNvPr id="56" name="TextBox 55">
              <a:extLst>
                <a:ext uri="{FF2B5EF4-FFF2-40B4-BE49-F238E27FC236}">
                  <a16:creationId xmlns:a16="http://schemas.microsoft.com/office/drawing/2014/main" xmlns="" id="{05B10586-2EEE-7442-B0E9-63290B194043}"/>
                </a:ext>
              </a:extLst>
            </p:cNvPr>
            <p:cNvSpPr txBox="1"/>
            <p:nvPr/>
          </p:nvSpPr>
          <p:spPr>
            <a:xfrm>
              <a:off x="1385137" y="4588623"/>
              <a:ext cx="1879365" cy="553998"/>
            </a:xfrm>
            <a:prstGeom prst="rect">
              <a:avLst/>
            </a:prstGeom>
            <a:solidFill>
              <a:schemeClr val="bg1"/>
            </a:solidFill>
          </p:spPr>
          <p:txBody>
            <a:bodyPr wrap="square" rtlCol="0">
              <a:spAutoFit/>
            </a:bodyPr>
            <a:lstStyle/>
            <a:p>
              <a:r>
                <a:rPr lang="en-US" sz="1600" dirty="0">
                  <a:solidFill>
                    <a:srgbClr val="009051"/>
                  </a:solidFill>
                </a:rPr>
                <a:t>PG Hydrangea</a:t>
              </a:r>
            </a:p>
            <a:p>
              <a:r>
                <a:rPr lang="en-US" sz="1400" i="1" dirty="0">
                  <a:solidFill>
                    <a:srgbClr val="009051"/>
                  </a:solidFill>
                </a:rPr>
                <a:t>Hydrangea </a:t>
              </a:r>
              <a:r>
                <a:rPr lang="en-US" sz="1400" i="1" dirty="0" err="1">
                  <a:solidFill>
                    <a:srgbClr val="009051"/>
                  </a:solidFill>
                </a:rPr>
                <a:t>paniculata</a:t>
              </a:r>
              <a:endParaRPr lang="en-US" sz="1400" dirty="0">
                <a:solidFill>
                  <a:srgbClr val="009051"/>
                </a:solidFill>
              </a:endParaRPr>
            </a:p>
          </p:txBody>
        </p:sp>
        <p:pic>
          <p:nvPicPr>
            <p:cNvPr id="59" name="Picture 58">
              <a:extLst>
                <a:ext uri="{FF2B5EF4-FFF2-40B4-BE49-F238E27FC236}">
                  <a16:creationId xmlns:a16="http://schemas.microsoft.com/office/drawing/2014/main" xmlns="" id="{FBB9BDB9-011F-2841-9A48-64FAB743FDF9}"/>
                </a:ext>
              </a:extLst>
            </p:cNvPr>
            <p:cNvPicPr>
              <a:picLocks noChangeAspect="1"/>
            </p:cNvPicPr>
            <p:nvPr>
              <p:custDataLst>
                <p:tags r:id="rId6"/>
              </p:custDataLst>
            </p:nvPr>
          </p:nvPicPr>
          <p:blipFill rotWithShape="1">
            <a:blip r:embed="rId18"/>
            <a:srcRect l="13118" r="10759"/>
            <a:stretch/>
          </p:blipFill>
          <p:spPr>
            <a:xfrm>
              <a:off x="290849" y="4432043"/>
              <a:ext cx="990160" cy="867158"/>
            </a:xfrm>
            <a:prstGeom prst="rect">
              <a:avLst/>
            </a:prstGeom>
          </p:spPr>
        </p:pic>
      </p:grpSp>
      <p:grpSp>
        <p:nvGrpSpPr>
          <p:cNvPr id="10" name="Group 9">
            <a:extLst>
              <a:ext uri="{FF2B5EF4-FFF2-40B4-BE49-F238E27FC236}">
                <a16:creationId xmlns:a16="http://schemas.microsoft.com/office/drawing/2014/main" xmlns="" id="{E1E0C44A-A306-B340-BFDD-06FD3B908F27}"/>
              </a:ext>
            </a:extLst>
          </p:cNvPr>
          <p:cNvGrpSpPr/>
          <p:nvPr/>
        </p:nvGrpSpPr>
        <p:grpSpPr>
          <a:xfrm>
            <a:off x="466288" y="3417963"/>
            <a:ext cx="2958633" cy="850900"/>
            <a:chOff x="305868" y="3353795"/>
            <a:chExt cx="2958633" cy="850900"/>
          </a:xfrm>
        </p:grpSpPr>
        <p:sp>
          <p:nvSpPr>
            <p:cNvPr id="55" name="TextBox 54">
              <a:extLst>
                <a:ext uri="{FF2B5EF4-FFF2-40B4-BE49-F238E27FC236}">
                  <a16:creationId xmlns:a16="http://schemas.microsoft.com/office/drawing/2014/main" xmlns="" id="{5AC5977F-B114-2A40-97D6-6C72E1F83A05}"/>
                </a:ext>
              </a:extLst>
            </p:cNvPr>
            <p:cNvSpPr txBox="1"/>
            <p:nvPr>
              <p:custDataLst>
                <p:tags r:id="rId4"/>
              </p:custDataLst>
            </p:nvPr>
          </p:nvSpPr>
          <p:spPr>
            <a:xfrm>
              <a:off x="1385136" y="3394525"/>
              <a:ext cx="1879365" cy="769441"/>
            </a:xfrm>
            <a:prstGeom prst="rect">
              <a:avLst/>
            </a:prstGeom>
            <a:solidFill>
              <a:schemeClr val="bg1"/>
            </a:solidFill>
          </p:spPr>
          <p:txBody>
            <a:bodyPr wrap="square" rtlCol="0">
              <a:spAutoFit/>
            </a:bodyPr>
            <a:lstStyle/>
            <a:p>
              <a:r>
                <a:rPr lang="en-US" sz="1600" dirty="0" err="1">
                  <a:solidFill>
                    <a:srgbClr val="009193"/>
                  </a:solidFill>
                </a:rPr>
                <a:t>Higan</a:t>
              </a:r>
              <a:r>
                <a:rPr lang="en-US" sz="1600" dirty="0">
                  <a:solidFill>
                    <a:srgbClr val="009193"/>
                  </a:solidFill>
                </a:rPr>
                <a:t> cherry</a:t>
              </a:r>
            </a:p>
            <a:p>
              <a:r>
                <a:rPr lang="en-US" sz="1400" i="1" dirty="0" err="1">
                  <a:solidFill>
                    <a:srgbClr val="009193"/>
                  </a:solidFill>
                </a:rPr>
                <a:t>Prunus</a:t>
              </a:r>
              <a:r>
                <a:rPr lang="en-US" sz="1400" i="1" dirty="0">
                  <a:solidFill>
                    <a:srgbClr val="009193"/>
                  </a:solidFill>
                </a:rPr>
                <a:t> </a:t>
              </a:r>
              <a:r>
                <a:rPr lang="en-US" sz="1400" i="1" dirty="0" err="1">
                  <a:solidFill>
                    <a:srgbClr val="009193"/>
                  </a:solidFill>
                </a:rPr>
                <a:t>subhirtella</a:t>
              </a:r>
              <a:r>
                <a:rPr lang="en-US" sz="1400" i="1" dirty="0">
                  <a:solidFill>
                    <a:srgbClr val="009193"/>
                  </a:solidFill>
                </a:rPr>
                <a:t> ‘</a:t>
              </a:r>
              <a:r>
                <a:rPr lang="en-US" sz="1400" i="1" dirty="0" err="1">
                  <a:solidFill>
                    <a:srgbClr val="009193"/>
                  </a:solidFill>
                </a:rPr>
                <a:t>autumnalis</a:t>
              </a:r>
              <a:r>
                <a:rPr lang="en-US" sz="1400" i="1" dirty="0">
                  <a:solidFill>
                    <a:srgbClr val="009193"/>
                  </a:solidFill>
                </a:rPr>
                <a:t>’</a:t>
              </a:r>
            </a:p>
          </p:txBody>
        </p:sp>
        <p:pic>
          <p:nvPicPr>
            <p:cNvPr id="60" name="Picture 59">
              <a:extLst>
                <a:ext uri="{FF2B5EF4-FFF2-40B4-BE49-F238E27FC236}">
                  <a16:creationId xmlns:a16="http://schemas.microsoft.com/office/drawing/2014/main" xmlns="" id="{57EF552A-27D7-DD4E-8C7C-1C3F40335B41}"/>
                </a:ext>
              </a:extLst>
            </p:cNvPr>
            <p:cNvPicPr>
              <a:picLocks noChangeAspect="1"/>
            </p:cNvPicPr>
            <p:nvPr>
              <p:custDataLst>
                <p:tags r:id="rId5"/>
              </p:custDataLst>
            </p:nvPr>
          </p:nvPicPr>
          <p:blipFill rotWithShape="1">
            <a:blip r:embed="rId19"/>
            <a:srcRect l="9559" t="20457" r="37022" b="18336"/>
            <a:stretch/>
          </p:blipFill>
          <p:spPr>
            <a:xfrm>
              <a:off x="305868" y="3353795"/>
              <a:ext cx="990161" cy="850900"/>
            </a:xfrm>
            <a:prstGeom prst="rect">
              <a:avLst/>
            </a:prstGeom>
          </p:spPr>
        </p:pic>
      </p:grpSp>
      <p:grpSp>
        <p:nvGrpSpPr>
          <p:cNvPr id="12" name="Group 11">
            <a:extLst>
              <a:ext uri="{FF2B5EF4-FFF2-40B4-BE49-F238E27FC236}">
                <a16:creationId xmlns:a16="http://schemas.microsoft.com/office/drawing/2014/main" xmlns="" id="{E41E6ECB-526C-E94D-8075-929CB4DFDC46}"/>
              </a:ext>
            </a:extLst>
          </p:cNvPr>
          <p:cNvGrpSpPr/>
          <p:nvPr/>
        </p:nvGrpSpPr>
        <p:grpSpPr>
          <a:xfrm>
            <a:off x="466288" y="5628996"/>
            <a:ext cx="2958635" cy="867158"/>
            <a:chOff x="305868" y="5548786"/>
            <a:chExt cx="2958635" cy="867158"/>
          </a:xfrm>
        </p:grpSpPr>
        <p:sp>
          <p:nvSpPr>
            <p:cNvPr id="62" name="TextBox 61">
              <a:extLst>
                <a:ext uri="{FF2B5EF4-FFF2-40B4-BE49-F238E27FC236}">
                  <a16:creationId xmlns:a16="http://schemas.microsoft.com/office/drawing/2014/main" xmlns="" id="{A9E2E754-D177-F845-B555-470FE1E4CC12}"/>
                </a:ext>
              </a:extLst>
            </p:cNvPr>
            <p:cNvSpPr txBox="1"/>
            <p:nvPr/>
          </p:nvSpPr>
          <p:spPr>
            <a:xfrm>
              <a:off x="1385137" y="5705366"/>
              <a:ext cx="1879366" cy="553998"/>
            </a:xfrm>
            <a:prstGeom prst="rect">
              <a:avLst/>
            </a:prstGeom>
            <a:solidFill>
              <a:schemeClr val="bg1"/>
            </a:solidFill>
          </p:spPr>
          <p:txBody>
            <a:bodyPr wrap="square" rtlCol="0">
              <a:spAutoFit/>
            </a:bodyPr>
            <a:lstStyle/>
            <a:p>
              <a:r>
                <a:rPr lang="en-US" sz="1600" dirty="0">
                  <a:solidFill>
                    <a:srgbClr val="929000"/>
                  </a:solidFill>
                </a:rPr>
                <a:t>Cherry laurel</a:t>
              </a:r>
            </a:p>
            <a:p>
              <a:r>
                <a:rPr lang="en-US" sz="1400" i="1" dirty="0" err="1">
                  <a:solidFill>
                    <a:srgbClr val="929000"/>
                  </a:solidFill>
                </a:rPr>
                <a:t>Prunus</a:t>
              </a:r>
              <a:r>
                <a:rPr lang="en-US" sz="1400" i="1" dirty="0">
                  <a:solidFill>
                    <a:srgbClr val="929000"/>
                  </a:solidFill>
                </a:rPr>
                <a:t> </a:t>
              </a:r>
              <a:r>
                <a:rPr lang="en-US" sz="1400" i="1" dirty="0" err="1">
                  <a:solidFill>
                    <a:srgbClr val="929000"/>
                  </a:solidFill>
                </a:rPr>
                <a:t>laurocerasus</a:t>
              </a:r>
              <a:endParaRPr lang="en-US" sz="1400" i="1" dirty="0">
                <a:solidFill>
                  <a:srgbClr val="929000"/>
                </a:solidFill>
              </a:endParaRPr>
            </a:p>
          </p:txBody>
        </p:sp>
        <p:pic>
          <p:nvPicPr>
            <p:cNvPr id="63" name="Picture 62">
              <a:extLst>
                <a:ext uri="{FF2B5EF4-FFF2-40B4-BE49-F238E27FC236}">
                  <a16:creationId xmlns:a16="http://schemas.microsoft.com/office/drawing/2014/main" xmlns="" id="{EBD8FF7A-FCA6-A648-8685-1B824838C190}"/>
                </a:ext>
              </a:extLst>
            </p:cNvPr>
            <p:cNvPicPr>
              <a:picLocks noChangeAspect="1"/>
            </p:cNvPicPr>
            <p:nvPr>
              <p:custDataLst>
                <p:tags r:id="rId3"/>
              </p:custDataLst>
            </p:nvPr>
          </p:nvPicPr>
          <p:blipFill rotWithShape="1">
            <a:blip r:embed="rId20"/>
            <a:srcRect l="512" t="32093" r="-512" b="1551"/>
            <a:stretch/>
          </p:blipFill>
          <p:spPr>
            <a:xfrm>
              <a:off x="305868" y="5548786"/>
              <a:ext cx="980119" cy="867158"/>
            </a:xfrm>
            <a:prstGeom prst="rect">
              <a:avLst/>
            </a:prstGeom>
          </p:spPr>
        </p:pic>
      </p:grpSp>
      <p:sp>
        <p:nvSpPr>
          <p:cNvPr id="54" name="TextBox 53">
            <a:extLst>
              <a:ext uri="{FF2B5EF4-FFF2-40B4-BE49-F238E27FC236}">
                <a16:creationId xmlns:a16="http://schemas.microsoft.com/office/drawing/2014/main" xmlns="" id="{9112BE8B-C6B5-9E4A-9C21-46B63A0C4917}"/>
              </a:ext>
            </a:extLst>
          </p:cNvPr>
          <p:cNvSpPr txBox="1"/>
          <p:nvPr/>
        </p:nvSpPr>
        <p:spPr>
          <a:xfrm>
            <a:off x="1545557" y="2432851"/>
            <a:ext cx="1879366" cy="553998"/>
          </a:xfrm>
          <a:prstGeom prst="rect">
            <a:avLst/>
          </a:prstGeom>
          <a:solidFill>
            <a:schemeClr val="bg1"/>
          </a:solidFill>
        </p:spPr>
        <p:txBody>
          <a:bodyPr wrap="square" rtlCol="0">
            <a:spAutoFit/>
          </a:bodyPr>
          <a:lstStyle/>
          <a:p>
            <a:r>
              <a:rPr lang="en-US" sz="1600" dirty="0">
                <a:solidFill>
                  <a:srgbClr val="005493"/>
                </a:solidFill>
              </a:rPr>
              <a:t>Eastern redbud</a:t>
            </a:r>
          </a:p>
          <a:p>
            <a:r>
              <a:rPr lang="en-US" sz="1400" i="1" dirty="0" err="1">
                <a:solidFill>
                  <a:srgbClr val="005493"/>
                </a:solidFill>
              </a:rPr>
              <a:t>Cercis</a:t>
            </a:r>
            <a:r>
              <a:rPr lang="en-US" sz="1400" i="1" dirty="0">
                <a:solidFill>
                  <a:srgbClr val="005493"/>
                </a:solidFill>
              </a:rPr>
              <a:t> </a:t>
            </a:r>
            <a:r>
              <a:rPr lang="en-US" sz="1400" i="1" dirty="0" err="1">
                <a:solidFill>
                  <a:srgbClr val="005493"/>
                </a:solidFill>
              </a:rPr>
              <a:t>canadensis</a:t>
            </a:r>
            <a:endParaRPr lang="en-US" sz="1400" i="1" dirty="0">
              <a:solidFill>
                <a:srgbClr val="005493"/>
              </a:solidFill>
            </a:endParaRPr>
          </a:p>
        </p:txBody>
      </p:sp>
      <p:sp>
        <p:nvSpPr>
          <p:cNvPr id="61" name="Rectangle 60">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72" name="TextBox 71">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73" name="TextBox 72">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74" name="TextBox 73">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75" name="TextBox 74">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pic>
        <p:nvPicPr>
          <p:cNvPr id="2050" name="Picture 2" descr="Image result for eastern redbud flowe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7056"/>
          <a:stretch/>
        </p:blipFill>
        <p:spPr bwMode="auto">
          <a:xfrm>
            <a:off x="476319" y="2405226"/>
            <a:ext cx="965110" cy="7794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87121" y="3489775"/>
            <a:ext cx="581494" cy="87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xmlns="" id="{5B7CE11F-6E46-8C4C-B083-C1632B874238}"/>
              </a:ext>
            </a:extLst>
          </p:cNvPr>
          <p:cNvGrpSpPr/>
          <p:nvPr/>
        </p:nvGrpSpPr>
        <p:grpSpPr>
          <a:xfrm>
            <a:off x="5981179" y="3308885"/>
            <a:ext cx="768632" cy="742685"/>
            <a:chOff x="3230000" y="580538"/>
            <a:chExt cx="1209219" cy="1168400"/>
          </a:xfrm>
        </p:grpSpPr>
        <p:sp>
          <p:nvSpPr>
            <p:cNvPr id="52" name="Oval 51">
              <a:extLst>
                <a:ext uri="{FF2B5EF4-FFF2-40B4-BE49-F238E27FC236}">
                  <a16:creationId xmlns:a16="http://schemas.microsoft.com/office/drawing/2014/main" xmlns="" id="{93D454AD-A040-BD47-9487-84475C0D80EF}"/>
                </a:ext>
              </a:extLst>
            </p:cNvPr>
            <p:cNvSpPr/>
            <p:nvPr/>
          </p:nvSpPr>
          <p:spPr>
            <a:xfrm>
              <a:off x="3230000" y="580538"/>
              <a:ext cx="1209219" cy="11684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xmlns="" id="{67AE5E03-7ACB-0A4E-A6F7-1D3A8DE6552B}"/>
                </a:ext>
              </a:extLst>
            </p:cNvPr>
            <p:cNvPicPr>
              <a:picLocks noChangeAspect="1"/>
            </p:cNvPicPr>
            <p:nvPr>
              <p:custDataLst>
                <p:tags r:id="rId2"/>
              </p:custDataLst>
            </p:nvPr>
          </p:nvPicPr>
          <p:blipFill>
            <a:blip r:embed="rId22">
              <a:extLst>
                <a:ext uri="{BEBA8EAE-BF5A-486C-A8C5-ECC9F3942E4B}">
                  <a14:imgProps xmlns:a14="http://schemas.microsoft.com/office/drawing/2010/main">
                    <a14:imgLayer r:embed="rId23">
                      <a14:imgEffect>
                        <a14:backgroundRemoval t="0" b="95918" l="417" r="100000">
                          <a14:backgroundMark x1="73750" y1="28571" x2="73750" y2="28571"/>
                          <a14:backgroundMark x1="68750" y1="22449" x2="68750" y2="22449"/>
                        </a14:backgroundRemoval>
                      </a14:imgEffect>
                    </a14:imgLayer>
                  </a14:imgProps>
                </a:ext>
              </a:extLst>
            </a:blip>
            <a:stretch>
              <a:fillRect/>
            </a:stretch>
          </p:blipFill>
          <p:spPr>
            <a:xfrm>
              <a:off x="3306042" y="865116"/>
              <a:ext cx="1057905" cy="643559"/>
            </a:xfrm>
            <a:prstGeom prst="rect">
              <a:avLst/>
            </a:prstGeom>
          </p:spPr>
        </p:pic>
      </p:grpSp>
    </p:spTree>
    <p:custDataLst>
      <p:tags r:id="rId1"/>
    </p:custDataLst>
    <p:extLst>
      <p:ext uri="{BB962C8B-B14F-4D97-AF65-F5344CB8AC3E}">
        <p14:creationId xmlns:p14="http://schemas.microsoft.com/office/powerpoint/2010/main" val="405774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2">
            <a:extLst>
              <a:ext uri="{FF2B5EF4-FFF2-40B4-BE49-F238E27FC236}">
                <a16:creationId xmlns:a16="http://schemas.microsoft.com/office/drawing/2014/main" xmlns="" id="{B98A043A-08F2-864C-9533-7A749561F72C}"/>
              </a:ext>
            </a:extLst>
          </p:cNvPr>
          <p:cNvSpPr>
            <a:spLocks noGrp="1"/>
          </p:cNvSpPr>
          <p:nvPr>
            <p:ph type="title"/>
          </p:nvPr>
        </p:nvSpPr>
        <p:spPr>
          <a:xfrm>
            <a:off x="290849" y="367728"/>
            <a:ext cx="8556294" cy="1325563"/>
          </a:xfrm>
        </p:spPr>
        <p:txBody>
          <a:bodyPr>
            <a:normAutofit/>
          </a:bodyPr>
          <a:lstStyle/>
          <a:p>
            <a:r>
              <a:rPr lang="en-US" sz="3200" dirty="0"/>
              <a:t>Some woody plants attract diverse bee assemblages, others only a few species</a:t>
            </a:r>
          </a:p>
        </p:txBody>
      </p:sp>
      <p:sp>
        <p:nvSpPr>
          <p:cNvPr id="24" name="Rectangle 23">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40" name="TextBox 39">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41" name="TextBox 40">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42" name="TextBox 41">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43" name="TextBox 42">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pic>
        <p:nvPicPr>
          <p:cNvPr id="4" name="Picture 3"/>
          <p:cNvPicPr>
            <a:picLocks noChangeAspect="1"/>
          </p:cNvPicPr>
          <p:nvPr/>
        </p:nvPicPr>
        <p:blipFill>
          <a:blip r:embed="rId4"/>
          <a:stretch>
            <a:fillRect/>
          </a:stretch>
        </p:blipFill>
        <p:spPr>
          <a:xfrm>
            <a:off x="442788" y="2378633"/>
            <a:ext cx="4048095" cy="3036071"/>
          </a:xfrm>
          <a:prstGeom prst="rect">
            <a:avLst/>
          </a:prstGeom>
        </p:spPr>
      </p:pic>
      <p:pic>
        <p:nvPicPr>
          <p:cNvPr id="5" name="Picture 4"/>
          <p:cNvPicPr>
            <a:picLocks noChangeAspect="1"/>
          </p:cNvPicPr>
          <p:nvPr/>
        </p:nvPicPr>
        <p:blipFill>
          <a:blip r:embed="rId5"/>
          <a:stretch>
            <a:fillRect/>
          </a:stretch>
        </p:blipFill>
        <p:spPr>
          <a:xfrm>
            <a:off x="4662388" y="2362936"/>
            <a:ext cx="4071035" cy="3051768"/>
          </a:xfrm>
          <a:prstGeom prst="rect">
            <a:avLst/>
          </a:prstGeom>
        </p:spPr>
      </p:pic>
      <p:pic>
        <p:nvPicPr>
          <p:cNvPr id="6" name="Picture 5"/>
          <p:cNvPicPr>
            <a:picLocks noChangeAspect="1"/>
          </p:cNvPicPr>
          <p:nvPr/>
        </p:nvPicPr>
        <p:blipFill>
          <a:blip r:embed="rId6"/>
          <a:stretch>
            <a:fillRect/>
          </a:stretch>
        </p:blipFill>
        <p:spPr>
          <a:xfrm>
            <a:off x="185686" y="1904934"/>
            <a:ext cx="1303369" cy="869967"/>
          </a:xfrm>
          <a:prstGeom prst="rect">
            <a:avLst/>
          </a:prstGeom>
        </p:spPr>
      </p:pic>
      <p:sp>
        <p:nvSpPr>
          <p:cNvPr id="26" name="TextBox 25"/>
          <p:cNvSpPr txBox="1"/>
          <p:nvPr/>
        </p:nvSpPr>
        <p:spPr>
          <a:xfrm>
            <a:off x="442788" y="5573033"/>
            <a:ext cx="404809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Mock Orange (</a:t>
            </a:r>
            <a:r>
              <a:rPr kumimoji="0" lang="en-US" sz="2400" b="1" i="1" u="none" strike="noStrike" kern="0" cap="none" spc="0" normalizeH="0" baseline="0" noProof="0" dirty="0" err="1">
                <a:ln>
                  <a:noFill/>
                </a:ln>
                <a:solidFill>
                  <a:prstClr val="black"/>
                </a:solidFill>
                <a:effectLst/>
                <a:uLnTx/>
                <a:uFillTx/>
              </a:rPr>
              <a:t>Philadelphus</a:t>
            </a:r>
            <a:r>
              <a:rPr kumimoji="0" lang="en-US" sz="2400" b="1" i="0" u="none" strike="noStrike" kern="0" cap="none" spc="0" normalizeH="0" baseline="0" noProof="0" dirty="0">
                <a:ln>
                  <a:noFill/>
                </a:ln>
                <a:solidFill>
                  <a:prstClr val="black"/>
                </a:solidFill>
                <a:effectLst/>
                <a:uLnTx/>
                <a:uFillTx/>
              </a:rPr>
              <a:t>)</a:t>
            </a:r>
            <a:endParaRPr kumimoji="0" lang="en-US" sz="2400" b="0" i="0" u="none" strike="noStrike" kern="0" cap="none" spc="0" normalizeH="0" baseline="0" noProof="0" dirty="0">
              <a:ln>
                <a:noFill/>
              </a:ln>
              <a:solidFill>
                <a:prstClr val="black"/>
              </a:solidFill>
              <a:effectLst/>
              <a:uLnTx/>
              <a:uFillTx/>
            </a:endParaRPr>
          </a:p>
        </p:txBody>
      </p:sp>
      <p:sp>
        <p:nvSpPr>
          <p:cNvPr id="35" name="Rectangle 34"/>
          <p:cNvSpPr/>
          <p:nvPr/>
        </p:nvSpPr>
        <p:spPr>
          <a:xfrm>
            <a:off x="4662388" y="5574001"/>
            <a:ext cx="4071036"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Chaste tree (</a:t>
            </a:r>
            <a:r>
              <a:rPr kumimoji="0" lang="en-US" sz="2400" b="1" i="1" u="none" strike="noStrike" kern="0" cap="none" spc="0" normalizeH="0" baseline="0" noProof="0" dirty="0" err="1">
                <a:ln>
                  <a:noFill/>
                </a:ln>
                <a:solidFill>
                  <a:prstClr val="black"/>
                </a:solidFill>
                <a:effectLst/>
                <a:uLnTx/>
                <a:uFillTx/>
              </a:rPr>
              <a:t>Vitex</a:t>
            </a:r>
            <a:r>
              <a:rPr kumimoji="0" lang="en-US" sz="2400" b="1" u="none" strike="noStrike" kern="0" cap="none" spc="0" normalizeH="0" baseline="0" noProof="0" dirty="0">
                <a:ln>
                  <a:noFill/>
                </a:ln>
                <a:solidFill>
                  <a:prstClr val="black"/>
                </a:solidFill>
                <a:effectLst/>
                <a:uLnTx/>
                <a:uFillTx/>
              </a:rPr>
              <a:t>)</a:t>
            </a:r>
            <a:r>
              <a:rPr kumimoji="0" lang="en-US" sz="2400" b="1" i="0" u="none" strike="noStrike" kern="0" cap="none" spc="0" normalizeH="0" baseline="0" noProof="0" dirty="0">
                <a:ln>
                  <a:noFill/>
                </a:ln>
                <a:solidFill>
                  <a:prstClr val="black"/>
                </a:solidFill>
                <a:effectLst/>
                <a:uLnTx/>
                <a:uFillTx/>
              </a:rPr>
              <a:t> </a:t>
            </a:r>
          </a:p>
        </p:txBody>
      </p:sp>
    </p:spTree>
    <p:custDataLst>
      <p:tags r:id="rId1"/>
    </p:custDataLst>
    <p:extLst>
      <p:ext uri="{BB962C8B-B14F-4D97-AF65-F5344CB8AC3E}">
        <p14:creationId xmlns:p14="http://schemas.microsoft.com/office/powerpoint/2010/main" val="3341994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473406" y="1807529"/>
            <a:ext cx="8222876" cy="878522"/>
          </a:xfrm>
        </p:spPr>
        <p:txBody>
          <a:bodyPr/>
          <a:lstStyle/>
          <a:p>
            <a:pPr marL="0" indent="0">
              <a:buNone/>
            </a:pPr>
            <a:r>
              <a:rPr lang="en-US" dirty="0">
                <a:solidFill>
                  <a:schemeClr val="bg2">
                    <a:lumMod val="90000"/>
                  </a:schemeClr>
                </a:solidFill>
              </a:rPr>
              <a:t>1. Different woody plants attract different bee communities (location matters too!)</a:t>
            </a:r>
          </a:p>
          <a:p>
            <a:pPr marL="0" indent="0">
              <a:buNone/>
            </a:pPr>
            <a:endParaRPr lang="en-US" dirty="0">
              <a:solidFill>
                <a:schemeClr val="bg2">
                  <a:lumMod val="90000"/>
                </a:schemeClr>
              </a:solidFill>
            </a:endParaRPr>
          </a:p>
        </p:txBody>
      </p:sp>
      <p:sp>
        <p:nvSpPr>
          <p:cNvPr id="10" name="Content Placeholder 1">
            <a:extLst>
              <a:ext uri="{FF2B5EF4-FFF2-40B4-BE49-F238E27FC236}">
                <a16:creationId xmlns:a16="http://schemas.microsoft.com/office/drawing/2014/main" xmlns="" id="{41763D21-C5A4-3840-98D9-F7F96C5271F8}"/>
              </a:ext>
            </a:extLst>
          </p:cNvPr>
          <p:cNvSpPr txBox="1">
            <a:spLocks/>
          </p:cNvSpPr>
          <p:nvPr/>
        </p:nvSpPr>
        <p:spPr>
          <a:xfrm>
            <a:off x="473406" y="337501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2. Flower form matters</a:t>
            </a:r>
          </a:p>
          <a:p>
            <a:pPr marL="0" indent="0">
              <a:buFont typeface="Arial" panose="020B0604020202020204" pitchFamily="34" charset="0"/>
              <a:buNone/>
            </a:pPr>
            <a:endParaRPr lang="en-US" dirty="0">
              <a:solidFill>
                <a:schemeClr val="bg2">
                  <a:lumMod val="90000"/>
                </a:schemeClr>
              </a:solidFill>
              <a:latin typeface="+mn-lt"/>
            </a:endParaRPr>
          </a:p>
        </p:txBody>
      </p:sp>
      <p:sp>
        <p:nvSpPr>
          <p:cNvPr id="11" name="Content Placeholder 1">
            <a:extLst>
              <a:ext uri="{FF2B5EF4-FFF2-40B4-BE49-F238E27FC236}">
                <a16:creationId xmlns:a16="http://schemas.microsoft.com/office/drawing/2014/main" xmlns="" id="{DF34A5C6-A974-1D4B-B0A3-499622BBA527}"/>
              </a:ext>
            </a:extLst>
          </p:cNvPr>
          <p:cNvSpPr txBox="1">
            <a:spLocks/>
          </p:cNvSpPr>
          <p:nvPr/>
        </p:nvSpPr>
        <p:spPr>
          <a:xfrm>
            <a:off x="460562" y="468407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90000"/>
                  </a:schemeClr>
                </a:solidFill>
                <a:latin typeface="+mn-lt"/>
              </a:rPr>
              <a:t>3. Native and non-native plants </a:t>
            </a:r>
            <a:r>
              <a:rPr lang="en-US" u="sng" dirty="0">
                <a:solidFill>
                  <a:schemeClr val="bg2">
                    <a:lumMod val="90000"/>
                  </a:schemeClr>
                </a:solidFill>
                <a:latin typeface="+mn-lt"/>
              </a:rPr>
              <a:t>both</a:t>
            </a:r>
            <a:r>
              <a:rPr lang="en-US" dirty="0">
                <a:solidFill>
                  <a:schemeClr val="bg2">
                    <a:lumMod val="90000"/>
                  </a:schemeClr>
                </a:solidFill>
                <a:latin typeface="+mn-lt"/>
              </a:rPr>
              <a:t> attract diverse communities of bees</a:t>
            </a:r>
          </a:p>
          <a:p>
            <a:pPr marL="0" indent="0">
              <a:buFont typeface="Arial" panose="020B0604020202020204" pitchFamily="34" charset="0"/>
              <a:buNone/>
            </a:pPr>
            <a:endParaRPr lang="en-US" dirty="0">
              <a:solidFill>
                <a:schemeClr val="bg2">
                  <a:lumMod val="90000"/>
                </a:schemeClr>
              </a:solidFill>
              <a:latin typeface="+mn-lt"/>
            </a:endParaRPr>
          </a:p>
        </p:txBody>
      </p:sp>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p:txBody>
          <a:bodyPr/>
          <a:lstStyle/>
          <a:p>
            <a:r>
              <a:rPr lang="en-US" dirty="0"/>
              <a:t>What did we find?</a:t>
            </a:r>
          </a:p>
        </p:txBody>
      </p:sp>
      <p:sp>
        <p:nvSpPr>
          <p:cNvPr id="19" name="Rectangle 18">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3" name="TextBox 22">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24" name="TextBox 23">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891115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p:txBody>
          <a:bodyPr/>
          <a:lstStyle/>
          <a:p>
            <a:r>
              <a:rPr lang="en-US" dirty="0"/>
              <a:t>Flower form matters</a:t>
            </a:r>
          </a:p>
        </p:txBody>
      </p:sp>
      <p:pic>
        <p:nvPicPr>
          <p:cNvPr id="22" name="Picture 2">
            <a:extLst>
              <a:ext uri="{FF2B5EF4-FFF2-40B4-BE49-F238E27FC236}">
                <a16:creationId xmlns:a16="http://schemas.microsoft.com/office/drawing/2014/main" xmlns="" id="{ECEC2E05-7BF4-BA40-9A45-B58E96B4D7B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500" r="100000">
                        <a14:foregroundMark x1="42000" y1="31915" x2="42000" y2="31915"/>
                        <a14:foregroundMark x1="56500" y1="37766" x2="56500" y2="37766"/>
                        <a14:foregroundMark x1="49000" y1="49468" x2="49000" y2="49468"/>
                      </a14:backgroundRemoval>
                    </a14:imgEffect>
                  </a14:imgLayer>
                </a14:imgProps>
              </a:ext>
            </a:extLst>
          </a:blip>
          <a:stretch>
            <a:fillRect/>
          </a:stretch>
        </p:blipFill>
        <p:spPr bwMode="auto">
          <a:xfrm>
            <a:off x="5953840" y="2108936"/>
            <a:ext cx="1900215" cy="1786202"/>
          </a:xfrm>
          <a:prstGeom prst="rect">
            <a:avLst/>
          </a:prstGeom>
          <a:noFill/>
          <a:ln w="9525">
            <a:noFill/>
            <a:miter lim="800000"/>
            <a:headEnd/>
            <a:tailEnd/>
          </a:ln>
        </p:spPr>
      </p:pic>
      <p:pic>
        <p:nvPicPr>
          <p:cNvPr id="23" name="Picture 22">
            <a:extLst>
              <a:ext uri="{FF2B5EF4-FFF2-40B4-BE49-F238E27FC236}">
                <a16:creationId xmlns:a16="http://schemas.microsoft.com/office/drawing/2014/main" xmlns="" id="{6AA4DF55-76E1-5948-BA26-403C92479E6D}"/>
              </a:ext>
            </a:extLst>
          </p:cNvPr>
          <p:cNvPicPr>
            <a:picLocks noChangeAspect="1" noChangeArrowheads="1"/>
          </p:cNvPicPr>
          <p:nvPr/>
        </p:nvPicPr>
        <p:blipFill>
          <a:blip r:embed="rId9" cstate="print">
            <a:extLst/>
          </a:blip>
          <a:srcRect/>
          <a:stretch>
            <a:fillRect/>
          </a:stretch>
        </p:blipFill>
        <p:spPr bwMode="auto">
          <a:xfrm>
            <a:off x="5523714" y="4537573"/>
            <a:ext cx="2760465" cy="2070350"/>
          </a:xfrm>
          <a:prstGeom prst="rect">
            <a:avLst/>
          </a:prstGeom>
          <a:noFill/>
          <a:ln w="9525">
            <a:noFill/>
            <a:miter lim="800000"/>
            <a:headEnd/>
            <a:tailEnd/>
          </a:ln>
        </p:spPr>
      </p:pic>
      <p:sp>
        <p:nvSpPr>
          <p:cNvPr id="24" name="TextBox 23">
            <a:extLst>
              <a:ext uri="{FF2B5EF4-FFF2-40B4-BE49-F238E27FC236}">
                <a16:creationId xmlns:a16="http://schemas.microsoft.com/office/drawing/2014/main" xmlns="" id="{09DE1CAC-F494-A74A-9F3F-78D7C8A64648}"/>
              </a:ext>
            </a:extLst>
          </p:cNvPr>
          <p:cNvSpPr txBox="1"/>
          <p:nvPr/>
        </p:nvSpPr>
        <p:spPr>
          <a:xfrm>
            <a:off x="5826631" y="1524161"/>
            <a:ext cx="22973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Good!</a:t>
            </a:r>
          </a:p>
        </p:txBody>
      </p:sp>
      <p:sp>
        <p:nvSpPr>
          <p:cNvPr id="25" name="TextBox 24">
            <a:extLst>
              <a:ext uri="{FF2B5EF4-FFF2-40B4-BE49-F238E27FC236}">
                <a16:creationId xmlns:a16="http://schemas.microsoft.com/office/drawing/2014/main" xmlns="" id="{E8281ACE-2673-7E4C-B4FB-ECB5AADF8EE5}"/>
              </a:ext>
            </a:extLst>
          </p:cNvPr>
          <p:cNvSpPr txBox="1"/>
          <p:nvPr/>
        </p:nvSpPr>
        <p:spPr>
          <a:xfrm>
            <a:off x="5353576" y="4359892"/>
            <a:ext cx="31699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Pretty useless</a:t>
            </a:r>
          </a:p>
        </p:txBody>
      </p:sp>
      <p:cxnSp>
        <p:nvCxnSpPr>
          <p:cNvPr id="27" name="Straight Connector 26">
            <a:extLst>
              <a:ext uri="{FF2B5EF4-FFF2-40B4-BE49-F238E27FC236}">
                <a16:creationId xmlns:a16="http://schemas.microsoft.com/office/drawing/2014/main" xmlns="" id="{E1ED6DAF-5FC7-384D-8E02-E24524478CE0}"/>
              </a:ext>
            </a:extLst>
          </p:cNvPr>
          <p:cNvCxnSpPr/>
          <p:nvPr/>
        </p:nvCxnSpPr>
        <p:spPr>
          <a:xfrm>
            <a:off x="0" y="4090534"/>
            <a:ext cx="9144000" cy="0"/>
          </a:xfrm>
          <a:prstGeom prst="line">
            <a:avLst/>
          </a:prstGeom>
          <a:ln w="76200">
            <a:solidFill>
              <a:srgbClr val="A2818C"/>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40E70175-0E2B-6C47-99A3-C804D2A65F5B}"/>
              </a:ext>
            </a:extLst>
          </p:cNvPr>
          <p:cNvGrpSpPr/>
          <p:nvPr/>
        </p:nvGrpSpPr>
        <p:grpSpPr>
          <a:xfrm>
            <a:off x="965993" y="1615991"/>
            <a:ext cx="1553715" cy="2194315"/>
            <a:chOff x="3009048" y="1323454"/>
            <a:chExt cx="1828801" cy="2582820"/>
          </a:xfrm>
        </p:grpSpPr>
        <p:pic>
          <p:nvPicPr>
            <p:cNvPr id="19" name="Picture 10" descr="https://deborahsmall.files.wordpress.com/2010/08/rose_bee_xcu_8643.jpg">
              <a:extLst>
                <a:ext uri="{FF2B5EF4-FFF2-40B4-BE49-F238E27FC236}">
                  <a16:creationId xmlns:a16="http://schemas.microsoft.com/office/drawing/2014/main" xmlns="" id="{7B5F7FA8-41CB-E648-8DE0-209765ED3D53}"/>
                </a:ext>
              </a:extLst>
            </p:cNvPr>
            <p:cNvPicPr>
              <a:picLocks noChangeAspect="1" noChangeArrowheads="1"/>
            </p:cNvPicPr>
            <p:nvPr>
              <p:custDataLst>
                <p:tags r:id="rId4"/>
              </p:custDataLst>
            </p:nvPr>
          </p:nvPicPr>
          <p:blipFill rotWithShape="1">
            <a:blip r:embed="rId10" cstate="print">
              <a:extLst>
                <a:ext uri="{28A0092B-C50C-407E-A947-70E740481C1C}">
                  <a14:useLocalDpi xmlns:a14="http://schemas.microsoft.com/office/drawing/2010/main" val="0"/>
                </a:ext>
              </a:extLst>
            </a:blip>
            <a:srcRect l="11171" r="14185"/>
            <a:stretch/>
          </p:blipFill>
          <p:spPr bwMode="auto">
            <a:xfrm>
              <a:off x="3009049" y="1323454"/>
              <a:ext cx="1828800" cy="183751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F2EEAB15-C026-E74E-9F46-A89619A2097E}"/>
                </a:ext>
              </a:extLst>
            </p:cNvPr>
            <p:cNvSpPr txBox="1"/>
            <p:nvPr/>
          </p:nvSpPr>
          <p:spPr>
            <a:xfrm>
              <a:off x="3009048" y="3145510"/>
              <a:ext cx="1828800" cy="760764"/>
            </a:xfrm>
            <a:prstGeom prst="rect">
              <a:avLst/>
            </a:prstGeom>
            <a:solidFill>
              <a:srgbClr val="559010"/>
            </a:solidFill>
            <a:effectLst/>
          </p:spPr>
          <p:txBody>
            <a:bodyPr wrap="square" rtlCol="0">
              <a:spAutoFit/>
            </a:bodyPr>
            <a:lstStyle/>
            <a:p>
              <a:pPr algn="ctr"/>
              <a:r>
                <a:rPr lang="en-US" b="1" dirty="0">
                  <a:solidFill>
                    <a:schemeClr val="bg1"/>
                  </a:solidFill>
                </a:rPr>
                <a:t>Prairie </a:t>
              </a:r>
            </a:p>
            <a:p>
              <a:pPr algn="ctr"/>
              <a:r>
                <a:rPr lang="en-US" b="1" dirty="0">
                  <a:solidFill>
                    <a:schemeClr val="bg1"/>
                  </a:solidFill>
                </a:rPr>
                <a:t>rose</a:t>
              </a:r>
            </a:p>
          </p:txBody>
        </p:sp>
      </p:grpSp>
      <p:grpSp>
        <p:nvGrpSpPr>
          <p:cNvPr id="35" name="Group 34">
            <a:extLst>
              <a:ext uri="{FF2B5EF4-FFF2-40B4-BE49-F238E27FC236}">
                <a16:creationId xmlns:a16="http://schemas.microsoft.com/office/drawing/2014/main" xmlns="" id="{514AC377-2B6B-7C46-9F37-9F78F00D5201}"/>
              </a:ext>
            </a:extLst>
          </p:cNvPr>
          <p:cNvGrpSpPr/>
          <p:nvPr/>
        </p:nvGrpSpPr>
        <p:grpSpPr>
          <a:xfrm>
            <a:off x="978562" y="4370763"/>
            <a:ext cx="1553715" cy="2200045"/>
            <a:chOff x="3009048" y="4122232"/>
            <a:chExt cx="1828801" cy="2589564"/>
          </a:xfrm>
        </p:grpSpPr>
        <p:pic>
          <p:nvPicPr>
            <p:cNvPr id="26" name="Picture 17" descr="C:\Users\dapotter\Desktop\Hybrid_Tea_-_Blue_Girl_08_(b).JPG">
              <a:extLst>
                <a:ext uri="{FF2B5EF4-FFF2-40B4-BE49-F238E27FC236}">
                  <a16:creationId xmlns:a16="http://schemas.microsoft.com/office/drawing/2014/main" xmlns="" id="{305076D6-ABA4-B840-B888-A51337DA6A25}"/>
                </a:ext>
              </a:extLst>
            </p:cNvPr>
            <p:cNvPicPr>
              <a:picLocks noChangeAspect="1" noChangeArrowheads="1"/>
            </p:cNvPicPr>
            <p:nvPr>
              <p:custDataLst>
                <p:tags r:id="rId3"/>
              </p:custDataLst>
            </p:nvPr>
          </p:nvPicPr>
          <p:blipFill rotWithShape="1">
            <a:blip r:embed="rId11" cstate="print">
              <a:extLst>
                <a:ext uri="{28A0092B-C50C-407E-A947-70E740481C1C}">
                  <a14:useLocalDpi xmlns:a14="http://schemas.microsoft.com/office/drawing/2010/main" val="0"/>
                </a:ext>
              </a:extLst>
            </a:blip>
            <a:srcRect l="27111" t="25309" r="31987" b="19925"/>
            <a:stretch/>
          </p:blipFill>
          <p:spPr bwMode="auto">
            <a:xfrm>
              <a:off x="3009049" y="4122232"/>
              <a:ext cx="1828800" cy="183751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3FF612DB-5877-A84B-866E-980A0F2E1E18}"/>
                </a:ext>
              </a:extLst>
            </p:cNvPr>
            <p:cNvSpPr txBox="1"/>
            <p:nvPr/>
          </p:nvSpPr>
          <p:spPr>
            <a:xfrm>
              <a:off x="3009048" y="5951032"/>
              <a:ext cx="1828800" cy="760764"/>
            </a:xfrm>
            <a:prstGeom prst="rect">
              <a:avLst/>
            </a:prstGeom>
            <a:solidFill>
              <a:srgbClr val="559010"/>
            </a:solidFill>
            <a:effectLst/>
          </p:spPr>
          <p:txBody>
            <a:bodyPr wrap="square" rtlCol="0">
              <a:spAutoFit/>
            </a:bodyPr>
            <a:lstStyle/>
            <a:p>
              <a:pPr algn="ctr"/>
              <a:r>
                <a:rPr lang="en-US" b="1" dirty="0">
                  <a:solidFill>
                    <a:schemeClr val="bg1"/>
                  </a:solidFill>
                </a:rPr>
                <a:t>Hybrid tea </a:t>
              </a:r>
            </a:p>
            <a:p>
              <a:pPr algn="ctr"/>
              <a:r>
                <a:rPr lang="en-US" b="1" dirty="0">
                  <a:solidFill>
                    <a:schemeClr val="bg1"/>
                  </a:solidFill>
                </a:rPr>
                <a:t>rose</a:t>
              </a:r>
            </a:p>
          </p:txBody>
        </p:sp>
      </p:grpSp>
      <p:grpSp>
        <p:nvGrpSpPr>
          <p:cNvPr id="32" name="Group 31">
            <a:extLst>
              <a:ext uri="{FF2B5EF4-FFF2-40B4-BE49-F238E27FC236}">
                <a16:creationId xmlns:a16="http://schemas.microsoft.com/office/drawing/2014/main" xmlns="" id="{D93D08C9-7FED-7D46-A448-46CD37E04062}"/>
              </a:ext>
            </a:extLst>
          </p:cNvPr>
          <p:cNvGrpSpPr/>
          <p:nvPr/>
        </p:nvGrpSpPr>
        <p:grpSpPr>
          <a:xfrm>
            <a:off x="3394203" y="1651945"/>
            <a:ext cx="1556533" cy="2192634"/>
            <a:chOff x="6084139" y="1371600"/>
            <a:chExt cx="1832118" cy="2580841"/>
          </a:xfrm>
        </p:grpSpPr>
        <p:pic>
          <p:nvPicPr>
            <p:cNvPr id="16" name="Picture 6" descr="http://www.finegardening.com/sites/finegardening.com/files/images/image-collection/hydrangea_paniculata_unique_bn_2_lg.jpg">
              <a:extLst>
                <a:ext uri="{FF2B5EF4-FFF2-40B4-BE49-F238E27FC236}">
                  <a16:creationId xmlns:a16="http://schemas.microsoft.com/office/drawing/2014/main" xmlns="" id="{2BAA4320-B015-A240-B6EE-BAB7E2339E8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87457" y="13716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8BC532EA-2136-414B-ABA8-6984118DBB89}"/>
                </a:ext>
              </a:extLst>
            </p:cNvPr>
            <p:cNvSpPr txBox="1"/>
            <p:nvPr/>
          </p:nvSpPr>
          <p:spPr>
            <a:xfrm>
              <a:off x="6084139" y="3191677"/>
              <a:ext cx="1828800" cy="760764"/>
            </a:xfrm>
            <a:prstGeom prst="rect">
              <a:avLst/>
            </a:prstGeom>
            <a:solidFill>
              <a:srgbClr val="559010"/>
            </a:solidFill>
            <a:effectLst/>
          </p:spPr>
          <p:txBody>
            <a:bodyPr wrap="square" rtlCol="0">
              <a:spAutoFit/>
            </a:bodyPr>
            <a:lstStyle/>
            <a:p>
              <a:pPr algn="ctr"/>
              <a:r>
                <a:rPr lang="en-US" b="1" i="1" dirty="0">
                  <a:solidFill>
                    <a:schemeClr val="bg1"/>
                  </a:solidFill>
                </a:rPr>
                <a:t>Hydrangea </a:t>
              </a:r>
              <a:r>
                <a:rPr lang="en-US" b="1" i="1" dirty="0" err="1">
                  <a:solidFill>
                    <a:schemeClr val="bg1"/>
                  </a:solidFill>
                </a:rPr>
                <a:t>paniculata</a:t>
              </a:r>
              <a:endParaRPr lang="en-US" b="1" i="1" dirty="0">
                <a:solidFill>
                  <a:schemeClr val="bg1"/>
                </a:solidFill>
              </a:endParaRPr>
            </a:p>
          </p:txBody>
        </p:sp>
      </p:grpSp>
      <p:grpSp>
        <p:nvGrpSpPr>
          <p:cNvPr id="34" name="Group 33">
            <a:extLst>
              <a:ext uri="{FF2B5EF4-FFF2-40B4-BE49-F238E27FC236}">
                <a16:creationId xmlns:a16="http://schemas.microsoft.com/office/drawing/2014/main" xmlns="" id="{334A2A96-A948-4D47-93C5-66DA5FBE8C97}"/>
              </a:ext>
            </a:extLst>
          </p:cNvPr>
          <p:cNvGrpSpPr/>
          <p:nvPr/>
        </p:nvGrpSpPr>
        <p:grpSpPr>
          <a:xfrm>
            <a:off x="3394203" y="4419763"/>
            <a:ext cx="1556532" cy="2200045"/>
            <a:chOff x="5954571" y="3997429"/>
            <a:chExt cx="1832117" cy="2589564"/>
          </a:xfrm>
        </p:grpSpPr>
        <p:pic>
          <p:nvPicPr>
            <p:cNvPr id="15" name="Picture 2" descr="http://cwallpapers.mobi/wp-content/uploads/annabelle-hydrangea-leaf-pictures-7.jpg">
              <a:extLst>
                <a:ext uri="{FF2B5EF4-FFF2-40B4-BE49-F238E27FC236}">
                  <a16:creationId xmlns:a16="http://schemas.microsoft.com/office/drawing/2014/main" xmlns="" id="{BB7D7F60-1BB9-CB44-9C02-4A1B2DB69D43}"/>
                </a:ext>
              </a:extLst>
            </p:cNvPr>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8444" r="8108"/>
            <a:stretch/>
          </p:blipFill>
          <p:spPr bwMode="auto">
            <a:xfrm>
              <a:off x="5957888" y="3997429"/>
              <a:ext cx="1828800" cy="182809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C0067F4D-2AB1-7246-AB0C-1134F183EBA4}"/>
                </a:ext>
              </a:extLst>
            </p:cNvPr>
            <p:cNvSpPr txBox="1"/>
            <p:nvPr/>
          </p:nvSpPr>
          <p:spPr>
            <a:xfrm>
              <a:off x="5954571" y="5826229"/>
              <a:ext cx="1828800" cy="760764"/>
            </a:xfrm>
            <a:prstGeom prst="rect">
              <a:avLst/>
            </a:prstGeom>
            <a:solidFill>
              <a:srgbClr val="559010"/>
            </a:solidFill>
            <a:effectLst/>
          </p:spPr>
          <p:txBody>
            <a:bodyPr wrap="square" rtlCol="0">
              <a:spAutoFit/>
            </a:bodyPr>
            <a:lstStyle/>
            <a:p>
              <a:pPr algn="ctr"/>
              <a:r>
                <a:rPr lang="en-US" b="1" i="1" dirty="0">
                  <a:solidFill>
                    <a:schemeClr val="bg1"/>
                  </a:solidFill>
                </a:rPr>
                <a:t>Hydrangea </a:t>
              </a:r>
              <a:r>
                <a:rPr lang="en-US" b="1" i="1" dirty="0" err="1">
                  <a:solidFill>
                    <a:schemeClr val="bg1"/>
                  </a:solidFill>
                </a:rPr>
                <a:t>arborescens</a:t>
              </a:r>
              <a:endParaRPr lang="en-US" b="1" i="1" dirty="0">
                <a:solidFill>
                  <a:schemeClr val="bg1"/>
                </a:solidFill>
              </a:endParaRPr>
            </a:p>
          </p:txBody>
        </p:sp>
      </p:grpSp>
      <p:sp>
        <p:nvSpPr>
          <p:cNvPr id="41" name="Rectangle 40">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43" name="TextBox 42">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44" name="TextBox 43">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45" name="TextBox 44">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46" name="TextBox 45">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1796828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473406" y="1807529"/>
            <a:ext cx="8222876" cy="878522"/>
          </a:xfrm>
        </p:spPr>
        <p:txBody>
          <a:bodyPr/>
          <a:lstStyle/>
          <a:p>
            <a:pPr marL="0" indent="0">
              <a:buNone/>
            </a:pPr>
            <a:r>
              <a:rPr lang="en-US" dirty="0">
                <a:solidFill>
                  <a:schemeClr val="bg2">
                    <a:lumMod val="90000"/>
                  </a:schemeClr>
                </a:solidFill>
              </a:rPr>
              <a:t>1. Different woody plants attract different bee communities  (location matters too!)</a:t>
            </a:r>
          </a:p>
          <a:p>
            <a:pPr marL="0" indent="0">
              <a:buNone/>
            </a:pPr>
            <a:endParaRPr lang="en-US" dirty="0">
              <a:solidFill>
                <a:schemeClr val="bg2">
                  <a:lumMod val="90000"/>
                </a:schemeClr>
              </a:solidFill>
            </a:endParaRPr>
          </a:p>
        </p:txBody>
      </p:sp>
      <p:sp>
        <p:nvSpPr>
          <p:cNvPr id="10" name="Content Placeholder 1">
            <a:extLst>
              <a:ext uri="{FF2B5EF4-FFF2-40B4-BE49-F238E27FC236}">
                <a16:creationId xmlns:a16="http://schemas.microsoft.com/office/drawing/2014/main" xmlns="" id="{41763D21-C5A4-3840-98D9-F7F96C5271F8}"/>
              </a:ext>
            </a:extLst>
          </p:cNvPr>
          <p:cNvSpPr txBox="1">
            <a:spLocks/>
          </p:cNvSpPr>
          <p:nvPr/>
        </p:nvSpPr>
        <p:spPr>
          <a:xfrm>
            <a:off x="473406" y="337501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90000"/>
                  </a:schemeClr>
                </a:solidFill>
                <a:latin typeface="+mn-lt"/>
              </a:rPr>
              <a:t>2. Flower form matters</a:t>
            </a:r>
          </a:p>
          <a:p>
            <a:pPr marL="0" indent="0">
              <a:buFont typeface="Arial" panose="020B0604020202020204" pitchFamily="34" charset="0"/>
              <a:buNone/>
            </a:pPr>
            <a:endParaRPr lang="en-US" dirty="0">
              <a:solidFill>
                <a:schemeClr val="bg2">
                  <a:lumMod val="90000"/>
                </a:schemeClr>
              </a:solidFill>
              <a:latin typeface="+mn-lt"/>
            </a:endParaRPr>
          </a:p>
        </p:txBody>
      </p:sp>
      <p:sp>
        <p:nvSpPr>
          <p:cNvPr id="11" name="Content Placeholder 1">
            <a:extLst>
              <a:ext uri="{FF2B5EF4-FFF2-40B4-BE49-F238E27FC236}">
                <a16:creationId xmlns:a16="http://schemas.microsoft.com/office/drawing/2014/main" xmlns="" id="{DF34A5C6-A974-1D4B-B0A3-499622BBA527}"/>
              </a:ext>
            </a:extLst>
          </p:cNvPr>
          <p:cNvSpPr txBox="1">
            <a:spLocks/>
          </p:cNvSpPr>
          <p:nvPr/>
        </p:nvSpPr>
        <p:spPr>
          <a:xfrm>
            <a:off x="460562" y="468407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3. Native and non-native plants </a:t>
            </a:r>
            <a:r>
              <a:rPr lang="en-US" u="sng" dirty="0">
                <a:latin typeface="+mn-lt"/>
              </a:rPr>
              <a:t>both</a:t>
            </a:r>
            <a:r>
              <a:rPr lang="en-US" dirty="0">
                <a:latin typeface="+mn-lt"/>
              </a:rPr>
              <a:t> attract diverse communities of bees</a:t>
            </a:r>
          </a:p>
          <a:p>
            <a:pPr marL="0" indent="0">
              <a:buFont typeface="Arial" panose="020B0604020202020204" pitchFamily="34" charset="0"/>
              <a:buNone/>
            </a:pPr>
            <a:endParaRPr lang="en-US" dirty="0">
              <a:latin typeface="+mn-lt"/>
            </a:endParaRPr>
          </a:p>
        </p:txBody>
      </p:sp>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p:txBody>
          <a:bodyPr/>
          <a:lstStyle/>
          <a:p>
            <a:r>
              <a:rPr lang="en-US" dirty="0"/>
              <a:t>What did we find?</a:t>
            </a:r>
          </a:p>
        </p:txBody>
      </p:sp>
      <p:sp>
        <p:nvSpPr>
          <p:cNvPr id="19" name="Rectangle 18">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3" name="TextBox 22">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24" name="TextBox 23">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2595964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119735" y="496628"/>
            <a:ext cx="8997763" cy="1325563"/>
          </a:xfrm>
        </p:spPr>
        <p:txBody>
          <a:bodyPr>
            <a:normAutofit/>
          </a:bodyPr>
          <a:lstStyle/>
          <a:p>
            <a:r>
              <a:rPr lang="en-US" sz="3400" dirty="0"/>
              <a:t>It is commonly held that native plants are best for bees – but is that always true?</a:t>
            </a:r>
          </a:p>
        </p:txBody>
      </p:sp>
      <p:pic>
        <p:nvPicPr>
          <p:cNvPr id="15" name="Picture 2" descr="Image result for plant natives bee">
            <a:extLst>
              <a:ext uri="{FF2B5EF4-FFF2-40B4-BE49-F238E27FC236}">
                <a16:creationId xmlns:a16="http://schemas.microsoft.com/office/drawing/2014/main" xmlns="" id="{689D7B70-17B3-E54C-AF66-94ED2C0DA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322" y="2126411"/>
            <a:ext cx="4912050" cy="39243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xmlns="" id="{507E5856-6D58-B54C-A26A-34D13B2752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002"/>
          <a:stretch/>
        </p:blipFill>
        <p:spPr bwMode="auto">
          <a:xfrm>
            <a:off x="210723" y="2126411"/>
            <a:ext cx="3562350" cy="392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2" name="TextBox 21">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3" name="TextBox 22">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4" name="TextBox 23">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25" name="TextBox 24">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3242941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116522" y="117602"/>
            <a:ext cx="8222876" cy="1325563"/>
          </a:xfrm>
        </p:spPr>
        <p:txBody>
          <a:bodyPr>
            <a:normAutofit/>
          </a:bodyPr>
          <a:lstStyle/>
          <a:p>
            <a:r>
              <a:rPr lang="en-US" dirty="0"/>
              <a:t>Native v. Non-native</a:t>
            </a:r>
          </a:p>
        </p:txBody>
      </p:sp>
      <p:graphicFrame>
        <p:nvGraphicFramePr>
          <p:cNvPr id="35" name="Chart 34">
            <a:extLst>
              <a:ext uri="{FF2B5EF4-FFF2-40B4-BE49-F238E27FC236}">
                <a16:creationId xmlns:a16="http://schemas.microsoft.com/office/drawing/2014/main" xmlns="" id="{952FD0F5-0A2C-174E-88C4-B3AC807E8313}"/>
              </a:ext>
            </a:extLst>
          </p:cNvPr>
          <p:cNvGraphicFramePr>
            <a:graphicFrameLocks/>
          </p:cNvGraphicFramePr>
          <p:nvPr>
            <p:extLst>
              <p:ext uri="{D42A27DB-BD31-4B8C-83A1-F6EECF244321}">
                <p14:modId xmlns:p14="http://schemas.microsoft.com/office/powerpoint/2010/main" val="3229761152"/>
              </p:ext>
            </p:extLst>
          </p:nvPr>
        </p:nvGraphicFramePr>
        <p:xfrm>
          <a:off x="2569572" y="1555391"/>
          <a:ext cx="646902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a:extLst>
              <a:ext uri="{FF2B5EF4-FFF2-40B4-BE49-F238E27FC236}">
                <a16:creationId xmlns:a16="http://schemas.microsoft.com/office/drawing/2014/main" xmlns="" id="{0826695D-B68C-3440-A33F-88DE9BE19C9C}"/>
              </a:ext>
            </a:extLst>
          </p:cNvPr>
          <p:cNvGraphicFramePr>
            <a:graphicFrameLocks/>
          </p:cNvGraphicFramePr>
          <p:nvPr>
            <p:extLst>
              <p:ext uri="{D42A27DB-BD31-4B8C-83A1-F6EECF244321}">
                <p14:modId xmlns:p14="http://schemas.microsoft.com/office/powerpoint/2010/main" val="1510296382"/>
              </p:ext>
            </p:extLst>
          </p:nvPr>
        </p:nvGraphicFramePr>
        <p:xfrm>
          <a:off x="2661933" y="3649884"/>
          <a:ext cx="6360622"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xmlns="" id="{A9C58DA9-F342-DB40-ABEC-5A248D24F39D}"/>
              </a:ext>
            </a:extLst>
          </p:cNvPr>
          <p:cNvSpPr txBox="1"/>
          <p:nvPr/>
        </p:nvSpPr>
        <p:spPr>
          <a:xfrm>
            <a:off x="124133" y="2335488"/>
            <a:ext cx="1123577" cy="523220"/>
          </a:xfrm>
          <a:prstGeom prst="rect">
            <a:avLst/>
          </a:prstGeom>
          <a:noFill/>
        </p:spPr>
        <p:txBody>
          <a:bodyPr wrap="none" rtlCol="0">
            <a:spAutoFit/>
          </a:bodyPr>
          <a:lstStyle/>
          <a:p>
            <a:r>
              <a:rPr lang="en-US" sz="2800" dirty="0">
                <a:solidFill>
                  <a:schemeClr val="accent6">
                    <a:lumMod val="50000"/>
                  </a:schemeClr>
                </a:solidFill>
              </a:rPr>
              <a:t>Native</a:t>
            </a:r>
          </a:p>
        </p:txBody>
      </p:sp>
      <p:sp>
        <p:nvSpPr>
          <p:cNvPr id="38" name="TextBox 37">
            <a:extLst>
              <a:ext uri="{FF2B5EF4-FFF2-40B4-BE49-F238E27FC236}">
                <a16:creationId xmlns:a16="http://schemas.microsoft.com/office/drawing/2014/main" xmlns="" id="{A17D9079-3C21-5A4B-A1F2-8F3C7D80CFE2}"/>
              </a:ext>
            </a:extLst>
          </p:cNvPr>
          <p:cNvSpPr txBox="1"/>
          <p:nvPr/>
        </p:nvSpPr>
        <p:spPr>
          <a:xfrm>
            <a:off x="71172" y="4311154"/>
            <a:ext cx="1691040" cy="523220"/>
          </a:xfrm>
          <a:prstGeom prst="rect">
            <a:avLst/>
          </a:prstGeom>
          <a:noFill/>
        </p:spPr>
        <p:txBody>
          <a:bodyPr wrap="none" rtlCol="0">
            <a:spAutoFit/>
          </a:bodyPr>
          <a:lstStyle/>
          <a:p>
            <a:r>
              <a:rPr lang="en-US" sz="2800" dirty="0">
                <a:solidFill>
                  <a:srgbClr val="929000"/>
                </a:solidFill>
              </a:rPr>
              <a:t>Nonnative</a:t>
            </a:r>
          </a:p>
        </p:txBody>
      </p:sp>
      <p:sp>
        <p:nvSpPr>
          <p:cNvPr id="39" name="TextBox 38">
            <a:extLst>
              <a:ext uri="{FF2B5EF4-FFF2-40B4-BE49-F238E27FC236}">
                <a16:creationId xmlns:a16="http://schemas.microsoft.com/office/drawing/2014/main" xmlns="" id="{43DA09F2-5960-6B45-9DE1-1F13CCCE9125}"/>
              </a:ext>
            </a:extLst>
          </p:cNvPr>
          <p:cNvSpPr txBox="1"/>
          <p:nvPr/>
        </p:nvSpPr>
        <p:spPr>
          <a:xfrm>
            <a:off x="1718757" y="1603252"/>
            <a:ext cx="1626599" cy="492443"/>
          </a:xfrm>
          <a:prstGeom prst="rect">
            <a:avLst/>
          </a:prstGeom>
          <a:noFill/>
        </p:spPr>
        <p:txBody>
          <a:bodyPr wrap="none" rtlCol="0">
            <a:spAutoFit/>
          </a:bodyPr>
          <a:lstStyle/>
          <a:p>
            <a:r>
              <a:rPr lang="en-US" sz="1400" dirty="0">
                <a:solidFill>
                  <a:schemeClr val="accent6">
                    <a:lumMod val="50000"/>
                  </a:schemeClr>
                </a:solidFill>
              </a:rPr>
              <a:t>Flowering dogwood</a:t>
            </a:r>
          </a:p>
          <a:p>
            <a:r>
              <a:rPr lang="en-US" sz="1200" i="1" dirty="0" err="1">
                <a:solidFill>
                  <a:schemeClr val="bg2">
                    <a:lumMod val="50000"/>
                  </a:schemeClr>
                </a:solidFill>
              </a:rPr>
              <a:t>Cornus</a:t>
            </a:r>
            <a:r>
              <a:rPr lang="en-US" sz="1200" i="1" dirty="0">
                <a:solidFill>
                  <a:schemeClr val="bg2">
                    <a:lumMod val="50000"/>
                  </a:schemeClr>
                </a:solidFill>
              </a:rPr>
              <a:t> </a:t>
            </a:r>
            <a:r>
              <a:rPr lang="en-US" sz="1200" i="1" dirty="0" err="1">
                <a:solidFill>
                  <a:schemeClr val="bg2">
                    <a:lumMod val="50000"/>
                  </a:schemeClr>
                </a:solidFill>
              </a:rPr>
              <a:t>florida</a:t>
            </a:r>
            <a:endParaRPr lang="en-US" sz="1200" i="1" dirty="0">
              <a:solidFill>
                <a:schemeClr val="bg2">
                  <a:lumMod val="50000"/>
                </a:schemeClr>
              </a:solidFill>
            </a:endParaRPr>
          </a:p>
        </p:txBody>
      </p:sp>
      <p:sp>
        <p:nvSpPr>
          <p:cNvPr id="40" name="TextBox 39">
            <a:extLst>
              <a:ext uri="{FF2B5EF4-FFF2-40B4-BE49-F238E27FC236}">
                <a16:creationId xmlns:a16="http://schemas.microsoft.com/office/drawing/2014/main" xmlns="" id="{8F190CFF-0A55-2A48-AE5E-B277734586AD}"/>
              </a:ext>
            </a:extLst>
          </p:cNvPr>
          <p:cNvSpPr txBox="1"/>
          <p:nvPr/>
        </p:nvSpPr>
        <p:spPr>
          <a:xfrm>
            <a:off x="1718757" y="2172534"/>
            <a:ext cx="1806392" cy="492443"/>
          </a:xfrm>
          <a:prstGeom prst="rect">
            <a:avLst/>
          </a:prstGeom>
          <a:noFill/>
        </p:spPr>
        <p:txBody>
          <a:bodyPr wrap="none" rtlCol="0">
            <a:spAutoFit/>
          </a:bodyPr>
          <a:lstStyle/>
          <a:p>
            <a:r>
              <a:rPr lang="en-US" sz="1400" dirty="0">
                <a:solidFill>
                  <a:schemeClr val="accent6">
                    <a:lumMod val="50000"/>
                  </a:schemeClr>
                </a:solidFill>
              </a:rPr>
              <a:t>American yellowwood</a:t>
            </a:r>
          </a:p>
          <a:p>
            <a:r>
              <a:rPr lang="en-US" sz="1200" i="1" dirty="0" err="1">
                <a:solidFill>
                  <a:schemeClr val="bg2">
                    <a:lumMod val="50000"/>
                  </a:schemeClr>
                </a:solidFill>
              </a:rPr>
              <a:t>Cladrastis</a:t>
            </a:r>
            <a:r>
              <a:rPr lang="en-US" sz="1200" i="1" dirty="0">
                <a:solidFill>
                  <a:schemeClr val="bg2">
                    <a:lumMod val="50000"/>
                  </a:schemeClr>
                </a:solidFill>
              </a:rPr>
              <a:t> </a:t>
            </a:r>
            <a:r>
              <a:rPr lang="en-US" sz="1200" i="1" dirty="0" err="1">
                <a:solidFill>
                  <a:schemeClr val="bg2">
                    <a:lumMod val="50000"/>
                  </a:schemeClr>
                </a:solidFill>
              </a:rPr>
              <a:t>kentukea</a:t>
            </a:r>
            <a:endParaRPr lang="en-US" sz="1200" i="1" dirty="0">
              <a:solidFill>
                <a:schemeClr val="bg2">
                  <a:lumMod val="50000"/>
                </a:schemeClr>
              </a:solidFill>
            </a:endParaRPr>
          </a:p>
        </p:txBody>
      </p:sp>
      <p:sp>
        <p:nvSpPr>
          <p:cNvPr id="41" name="TextBox 40">
            <a:extLst>
              <a:ext uri="{FF2B5EF4-FFF2-40B4-BE49-F238E27FC236}">
                <a16:creationId xmlns:a16="http://schemas.microsoft.com/office/drawing/2014/main" xmlns="" id="{30326B0E-0A7B-CD4A-9E3F-6A54E7CFC977}"/>
              </a:ext>
            </a:extLst>
          </p:cNvPr>
          <p:cNvSpPr txBox="1"/>
          <p:nvPr/>
        </p:nvSpPr>
        <p:spPr>
          <a:xfrm>
            <a:off x="1718757" y="2712838"/>
            <a:ext cx="1261884" cy="492443"/>
          </a:xfrm>
          <a:prstGeom prst="rect">
            <a:avLst/>
          </a:prstGeom>
          <a:noFill/>
        </p:spPr>
        <p:txBody>
          <a:bodyPr wrap="none" rtlCol="0">
            <a:spAutoFit/>
          </a:bodyPr>
          <a:lstStyle/>
          <a:p>
            <a:r>
              <a:rPr lang="en-US" sz="1400" dirty="0">
                <a:solidFill>
                  <a:schemeClr val="accent6">
                    <a:lumMod val="50000"/>
                  </a:schemeClr>
                </a:solidFill>
              </a:rPr>
              <a:t>Serviceberry</a:t>
            </a:r>
          </a:p>
          <a:p>
            <a:r>
              <a:rPr lang="en-US" sz="1200" i="1" dirty="0" err="1">
                <a:solidFill>
                  <a:schemeClr val="bg2">
                    <a:lumMod val="50000"/>
                  </a:schemeClr>
                </a:solidFill>
              </a:rPr>
              <a:t>Amelanchier</a:t>
            </a:r>
            <a:r>
              <a:rPr lang="en-US" sz="1200" i="1" dirty="0">
                <a:solidFill>
                  <a:schemeClr val="bg2">
                    <a:lumMod val="50000"/>
                  </a:schemeClr>
                </a:solidFill>
              </a:rPr>
              <a:t> </a:t>
            </a:r>
            <a:r>
              <a:rPr lang="en-US" sz="1200" dirty="0">
                <a:solidFill>
                  <a:schemeClr val="bg2">
                    <a:lumMod val="50000"/>
                  </a:schemeClr>
                </a:solidFill>
              </a:rPr>
              <a:t>spp.</a:t>
            </a:r>
            <a:endParaRPr lang="en-US" sz="1200" i="1" dirty="0">
              <a:solidFill>
                <a:schemeClr val="bg2">
                  <a:lumMod val="50000"/>
                </a:schemeClr>
              </a:solidFill>
            </a:endParaRPr>
          </a:p>
        </p:txBody>
      </p:sp>
      <p:sp>
        <p:nvSpPr>
          <p:cNvPr id="42" name="TextBox 41">
            <a:extLst>
              <a:ext uri="{FF2B5EF4-FFF2-40B4-BE49-F238E27FC236}">
                <a16:creationId xmlns:a16="http://schemas.microsoft.com/office/drawing/2014/main" xmlns="" id="{6A538B4D-D429-3945-B622-A7868E7E60AF}"/>
              </a:ext>
            </a:extLst>
          </p:cNvPr>
          <p:cNvSpPr txBox="1"/>
          <p:nvPr/>
        </p:nvSpPr>
        <p:spPr>
          <a:xfrm>
            <a:off x="1718757" y="3235562"/>
            <a:ext cx="1261884" cy="492443"/>
          </a:xfrm>
          <a:prstGeom prst="rect">
            <a:avLst/>
          </a:prstGeom>
          <a:noFill/>
        </p:spPr>
        <p:txBody>
          <a:bodyPr wrap="none" rtlCol="0">
            <a:spAutoFit/>
          </a:bodyPr>
          <a:lstStyle/>
          <a:p>
            <a:r>
              <a:rPr lang="en-US" sz="1400" dirty="0">
                <a:solidFill>
                  <a:schemeClr val="accent6">
                    <a:lumMod val="50000"/>
                  </a:schemeClr>
                </a:solidFill>
              </a:rPr>
              <a:t>Winged sumac</a:t>
            </a:r>
          </a:p>
          <a:p>
            <a:r>
              <a:rPr lang="en-US" sz="1200" i="1" dirty="0" err="1">
                <a:solidFill>
                  <a:schemeClr val="bg2">
                    <a:lumMod val="50000"/>
                  </a:schemeClr>
                </a:solidFill>
              </a:rPr>
              <a:t>Rhus</a:t>
            </a:r>
            <a:r>
              <a:rPr lang="en-US" sz="1200" i="1" dirty="0">
                <a:solidFill>
                  <a:schemeClr val="bg2">
                    <a:lumMod val="50000"/>
                  </a:schemeClr>
                </a:solidFill>
              </a:rPr>
              <a:t> </a:t>
            </a:r>
            <a:r>
              <a:rPr lang="en-US" sz="1200" i="1" dirty="0" err="1">
                <a:solidFill>
                  <a:schemeClr val="bg2">
                    <a:lumMod val="50000"/>
                  </a:schemeClr>
                </a:solidFill>
              </a:rPr>
              <a:t>copallinum</a:t>
            </a:r>
            <a:endParaRPr lang="en-US" sz="1200" i="1" dirty="0">
              <a:solidFill>
                <a:schemeClr val="bg2">
                  <a:lumMod val="50000"/>
                </a:schemeClr>
              </a:solidFill>
            </a:endParaRPr>
          </a:p>
        </p:txBody>
      </p:sp>
      <p:sp>
        <p:nvSpPr>
          <p:cNvPr id="43" name="TextBox 42">
            <a:extLst>
              <a:ext uri="{FF2B5EF4-FFF2-40B4-BE49-F238E27FC236}">
                <a16:creationId xmlns:a16="http://schemas.microsoft.com/office/drawing/2014/main" xmlns="" id="{97F66699-FBD4-E74D-B9EE-519E3E2B71A4}"/>
              </a:ext>
            </a:extLst>
          </p:cNvPr>
          <p:cNvSpPr txBox="1"/>
          <p:nvPr/>
        </p:nvSpPr>
        <p:spPr>
          <a:xfrm>
            <a:off x="1702715" y="3814496"/>
            <a:ext cx="1643463" cy="492443"/>
          </a:xfrm>
          <a:prstGeom prst="rect">
            <a:avLst/>
          </a:prstGeom>
          <a:noFill/>
        </p:spPr>
        <p:txBody>
          <a:bodyPr wrap="none" rtlCol="0">
            <a:spAutoFit/>
          </a:bodyPr>
          <a:lstStyle/>
          <a:p>
            <a:r>
              <a:rPr lang="en-US" sz="1400" dirty="0" err="1">
                <a:solidFill>
                  <a:srgbClr val="929000"/>
                </a:solidFill>
              </a:rPr>
              <a:t>Roughleaf</a:t>
            </a:r>
            <a:r>
              <a:rPr lang="en-US" sz="1400" dirty="0">
                <a:solidFill>
                  <a:srgbClr val="929000"/>
                </a:solidFill>
              </a:rPr>
              <a:t> dogwood</a:t>
            </a:r>
          </a:p>
          <a:p>
            <a:r>
              <a:rPr lang="en-US" sz="1200" i="1" dirty="0" err="1">
                <a:solidFill>
                  <a:schemeClr val="bg2">
                    <a:lumMod val="50000"/>
                  </a:schemeClr>
                </a:solidFill>
              </a:rPr>
              <a:t>Cornus</a:t>
            </a:r>
            <a:r>
              <a:rPr lang="en-US" sz="1200" i="1" dirty="0">
                <a:solidFill>
                  <a:schemeClr val="bg2">
                    <a:lumMod val="50000"/>
                  </a:schemeClr>
                </a:solidFill>
              </a:rPr>
              <a:t> </a:t>
            </a:r>
            <a:r>
              <a:rPr lang="en-US" sz="1200" i="1" dirty="0" err="1">
                <a:solidFill>
                  <a:schemeClr val="bg2">
                    <a:lumMod val="50000"/>
                  </a:schemeClr>
                </a:solidFill>
              </a:rPr>
              <a:t>drummondii</a:t>
            </a:r>
            <a:endParaRPr lang="en-US" sz="1200" i="1" dirty="0">
              <a:solidFill>
                <a:schemeClr val="bg2">
                  <a:lumMod val="50000"/>
                </a:schemeClr>
              </a:solidFill>
            </a:endParaRPr>
          </a:p>
        </p:txBody>
      </p:sp>
      <p:sp>
        <p:nvSpPr>
          <p:cNvPr id="44" name="TextBox 43">
            <a:extLst>
              <a:ext uri="{FF2B5EF4-FFF2-40B4-BE49-F238E27FC236}">
                <a16:creationId xmlns:a16="http://schemas.microsoft.com/office/drawing/2014/main" xmlns="" id="{EF04521B-36B5-A240-9056-5719891803F8}"/>
              </a:ext>
            </a:extLst>
          </p:cNvPr>
          <p:cNvSpPr txBox="1"/>
          <p:nvPr/>
        </p:nvSpPr>
        <p:spPr>
          <a:xfrm>
            <a:off x="1694282" y="4365230"/>
            <a:ext cx="1407758" cy="492443"/>
          </a:xfrm>
          <a:prstGeom prst="rect">
            <a:avLst/>
          </a:prstGeom>
          <a:noFill/>
        </p:spPr>
        <p:txBody>
          <a:bodyPr wrap="none" rtlCol="0">
            <a:spAutoFit/>
          </a:bodyPr>
          <a:lstStyle/>
          <a:p>
            <a:r>
              <a:rPr lang="en-US" sz="1400" dirty="0">
                <a:solidFill>
                  <a:srgbClr val="929000"/>
                </a:solidFill>
              </a:rPr>
              <a:t>Blue/China holly</a:t>
            </a:r>
          </a:p>
          <a:p>
            <a:r>
              <a:rPr lang="en-US" sz="1200" i="1" dirty="0">
                <a:solidFill>
                  <a:schemeClr val="bg2">
                    <a:lumMod val="50000"/>
                  </a:schemeClr>
                </a:solidFill>
              </a:rPr>
              <a:t>Ilex x </a:t>
            </a:r>
            <a:r>
              <a:rPr lang="en-US" sz="1200" i="1" dirty="0" err="1">
                <a:solidFill>
                  <a:schemeClr val="bg2">
                    <a:lumMod val="50000"/>
                  </a:schemeClr>
                </a:solidFill>
              </a:rPr>
              <a:t>meserveae</a:t>
            </a:r>
            <a:endParaRPr lang="en-US" sz="1200" i="1" dirty="0">
              <a:solidFill>
                <a:schemeClr val="bg2">
                  <a:lumMod val="50000"/>
                </a:schemeClr>
              </a:solidFill>
            </a:endParaRPr>
          </a:p>
        </p:txBody>
      </p:sp>
      <p:sp>
        <p:nvSpPr>
          <p:cNvPr id="45" name="TextBox 44">
            <a:extLst>
              <a:ext uri="{FF2B5EF4-FFF2-40B4-BE49-F238E27FC236}">
                <a16:creationId xmlns:a16="http://schemas.microsoft.com/office/drawing/2014/main" xmlns="" id="{82408E3B-F9AE-C848-93E3-7C185A23D104}"/>
              </a:ext>
            </a:extLst>
          </p:cNvPr>
          <p:cNvSpPr txBox="1"/>
          <p:nvPr/>
        </p:nvSpPr>
        <p:spPr>
          <a:xfrm>
            <a:off x="1702715" y="4875501"/>
            <a:ext cx="2106026" cy="492443"/>
          </a:xfrm>
          <a:prstGeom prst="rect">
            <a:avLst/>
          </a:prstGeom>
          <a:noFill/>
        </p:spPr>
        <p:txBody>
          <a:bodyPr wrap="none" rtlCol="0">
            <a:spAutoFit/>
          </a:bodyPr>
          <a:lstStyle/>
          <a:p>
            <a:r>
              <a:rPr lang="en-US" sz="1400" dirty="0" err="1">
                <a:solidFill>
                  <a:srgbClr val="929000"/>
                </a:solidFill>
              </a:rPr>
              <a:t>Higan</a:t>
            </a:r>
            <a:r>
              <a:rPr lang="en-US" sz="1400" dirty="0">
                <a:solidFill>
                  <a:srgbClr val="929000"/>
                </a:solidFill>
              </a:rPr>
              <a:t> cherry</a:t>
            </a:r>
          </a:p>
          <a:p>
            <a:r>
              <a:rPr lang="en-US" sz="1200" i="1" dirty="0" err="1">
                <a:solidFill>
                  <a:schemeClr val="bg2">
                    <a:lumMod val="50000"/>
                  </a:schemeClr>
                </a:solidFill>
              </a:rPr>
              <a:t>Prunus</a:t>
            </a:r>
            <a:r>
              <a:rPr lang="en-US" sz="1200" i="1" dirty="0">
                <a:solidFill>
                  <a:schemeClr val="bg2">
                    <a:lumMod val="50000"/>
                  </a:schemeClr>
                </a:solidFill>
              </a:rPr>
              <a:t> </a:t>
            </a:r>
            <a:r>
              <a:rPr lang="en-US" sz="1200" i="1" dirty="0" err="1">
                <a:solidFill>
                  <a:schemeClr val="bg2">
                    <a:lumMod val="50000"/>
                  </a:schemeClr>
                </a:solidFill>
              </a:rPr>
              <a:t>subhirtella</a:t>
            </a:r>
            <a:r>
              <a:rPr lang="en-US" sz="1200" i="1" dirty="0">
                <a:solidFill>
                  <a:schemeClr val="bg2">
                    <a:lumMod val="50000"/>
                  </a:schemeClr>
                </a:solidFill>
              </a:rPr>
              <a:t> </a:t>
            </a:r>
            <a:r>
              <a:rPr lang="en-US" sz="1200" dirty="0">
                <a:solidFill>
                  <a:schemeClr val="bg2">
                    <a:lumMod val="50000"/>
                  </a:schemeClr>
                </a:solidFill>
              </a:rPr>
              <a:t>‘</a:t>
            </a:r>
            <a:r>
              <a:rPr lang="en-US" sz="1200" dirty="0" err="1">
                <a:solidFill>
                  <a:schemeClr val="bg2">
                    <a:lumMod val="50000"/>
                  </a:schemeClr>
                </a:solidFill>
              </a:rPr>
              <a:t>autumnalis</a:t>
            </a:r>
            <a:r>
              <a:rPr lang="en-US" sz="1200" dirty="0">
                <a:solidFill>
                  <a:schemeClr val="bg2">
                    <a:lumMod val="50000"/>
                  </a:schemeClr>
                </a:solidFill>
              </a:rPr>
              <a:t>’</a:t>
            </a:r>
            <a:endParaRPr lang="en-US" sz="1200" i="1" dirty="0">
              <a:solidFill>
                <a:schemeClr val="bg2">
                  <a:lumMod val="50000"/>
                </a:schemeClr>
              </a:solidFill>
            </a:endParaRPr>
          </a:p>
        </p:txBody>
      </p:sp>
      <p:sp>
        <p:nvSpPr>
          <p:cNvPr id="46" name="TextBox 45">
            <a:extLst>
              <a:ext uri="{FF2B5EF4-FFF2-40B4-BE49-F238E27FC236}">
                <a16:creationId xmlns:a16="http://schemas.microsoft.com/office/drawing/2014/main" xmlns="" id="{38C00FB6-9C5A-3240-BB50-1A6659A1D1EF}"/>
              </a:ext>
            </a:extLst>
          </p:cNvPr>
          <p:cNvSpPr txBox="1"/>
          <p:nvPr/>
        </p:nvSpPr>
        <p:spPr>
          <a:xfrm>
            <a:off x="1694282" y="5389323"/>
            <a:ext cx="1302536" cy="492443"/>
          </a:xfrm>
          <a:prstGeom prst="rect">
            <a:avLst/>
          </a:prstGeom>
          <a:noFill/>
        </p:spPr>
        <p:txBody>
          <a:bodyPr wrap="none" rtlCol="0">
            <a:spAutoFit/>
          </a:bodyPr>
          <a:lstStyle/>
          <a:p>
            <a:r>
              <a:rPr lang="en-US" sz="1400" dirty="0">
                <a:solidFill>
                  <a:srgbClr val="929000"/>
                </a:solidFill>
              </a:rPr>
              <a:t>Bee bee tree</a:t>
            </a:r>
          </a:p>
          <a:p>
            <a:r>
              <a:rPr lang="en-US" sz="1200" i="1" dirty="0" err="1">
                <a:solidFill>
                  <a:schemeClr val="bg2">
                    <a:lumMod val="50000"/>
                  </a:schemeClr>
                </a:solidFill>
              </a:rPr>
              <a:t>Tetradium</a:t>
            </a:r>
            <a:r>
              <a:rPr lang="en-US" sz="1200" i="1" dirty="0">
                <a:solidFill>
                  <a:schemeClr val="bg2">
                    <a:lumMod val="50000"/>
                  </a:schemeClr>
                </a:solidFill>
              </a:rPr>
              <a:t> </a:t>
            </a:r>
            <a:r>
              <a:rPr lang="en-US" sz="1200" i="1" dirty="0" err="1">
                <a:solidFill>
                  <a:schemeClr val="bg2">
                    <a:lumMod val="50000"/>
                  </a:schemeClr>
                </a:solidFill>
              </a:rPr>
              <a:t>danielii</a:t>
            </a:r>
            <a:endParaRPr lang="en-US" sz="1200" i="1" dirty="0">
              <a:solidFill>
                <a:schemeClr val="bg2">
                  <a:lumMod val="50000"/>
                </a:schemeClr>
              </a:solidFill>
            </a:endParaRPr>
          </a:p>
        </p:txBody>
      </p:sp>
      <p:sp>
        <p:nvSpPr>
          <p:cNvPr id="2" name="TextBox 1">
            <a:extLst>
              <a:ext uri="{FF2B5EF4-FFF2-40B4-BE49-F238E27FC236}">
                <a16:creationId xmlns:a16="http://schemas.microsoft.com/office/drawing/2014/main" xmlns="" id="{0B3CABAB-8FB9-A04F-86AC-FF8ACA448E46}"/>
              </a:ext>
            </a:extLst>
          </p:cNvPr>
          <p:cNvSpPr txBox="1"/>
          <p:nvPr/>
        </p:nvSpPr>
        <p:spPr>
          <a:xfrm>
            <a:off x="5283218" y="6281217"/>
            <a:ext cx="2174698" cy="369332"/>
          </a:xfrm>
          <a:prstGeom prst="rect">
            <a:avLst/>
          </a:prstGeom>
          <a:noFill/>
        </p:spPr>
        <p:txBody>
          <a:bodyPr wrap="none" rtlCol="0">
            <a:spAutoFit/>
          </a:bodyPr>
          <a:lstStyle/>
          <a:p>
            <a:r>
              <a:rPr lang="en-US" dirty="0">
                <a:solidFill>
                  <a:schemeClr val="bg2">
                    <a:lumMod val="25000"/>
                  </a:schemeClr>
                </a:solidFill>
              </a:rPr>
              <a:t>Total number of bees</a:t>
            </a:r>
          </a:p>
        </p:txBody>
      </p:sp>
      <p:sp>
        <p:nvSpPr>
          <p:cNvPr id="3" name="TextBox 2">
            <a:extLst>
              <a:ext uri="{FF2B5EF4-FFF2-40B4-BE49-F238E27FC236}">
                <a16:creationId xmlns:a16="http://schemas.microsoft.com/office/drawing/2014/main" xmlns="" id="{F1F8BAD6-9BE7-BE4F-A793-553A578BBEB8}"/>
              </a:ext>
            </a:extLst>
          </p:cNvPr>
          <p:cNvSpPr txBox="1"/>
          <p:nvPr/>
        </p:nvSpPr>
        <p:spPr>
          <a:xfrm>
            <a:off x="125187" y="1001298"/>
            <a:ext cx="6753131" cy="523220"/>
          </a:xfrm>
          <a:prstGeom prst="rect">
            <a:avLst/>
          </a:prstGeom>
          <a:noFill/>
        </p:spPr>
        <p:txBody>
          <a:bodyPr wrap="none" rtlCol="0">
            <a:spAutoFit/>
          </a:bodyPr>
          <a:lstStyle/>
          <a:p>
            <a:r>
              <a:rPr lang="en-US" sz="2800" u="sng" dirty="0"/>
              <a:t>Both</a:t>
            </a:r>
            <a:r>
              <a:rPr lang="en-US" sz="2800" dirty="0"/>
              <a:t> can attract low or high numbers of bees</a:t>
            </a:r>
          </a:p>
        </p:txBody>
      </p:sp>
      <p:sp>
        <p:nvSpPr>
          <p:cNvPr id="27" name="Rectangle 26">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9" name="TextBox 28">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0" name="TextBox 29">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1" name="TextBox 30">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32" name="TextBox 31">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2707726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827D94D0-36B7-8A44-ACA1-B50F3CC10C6F}"/>
              </a:ext>
            </a:extLst>
          </p:cNvPr>
          <p:cNvSpPr txBox="1"/>
          <p:nvPr/>
        </p:nvSpPr>
        <p:spPr>
          <a:xfrm>
            <a:off x="1549948" y="1845979"/>
            <a:ext cx="235902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2818C"/>
                </a:solidFill>
                <a:effectLst/>
                <a:uLnTx/>
                <a:uFillTx/>
                <a:latin typeface="Calibri"/>
                <a:ea typeface="+mn-ea"/>
                <a:cs typeface="+mn-cs"/>
              </a:rPr>
              <a:t>Native</a:t>
            </a:r>
          </a:p>
        </p:txBody>
      </p:sp>
      <p:sp>
        <p:nvSpPr>
          <p:cNvPr id="29" name="TextBox 28">
            <a:extLst>
              <a:ext uri="{FF2B5EF4-FFF2-40B4-BE49-F238E27FC236}">
                <a16:creationId xmlns:a16="http://schemas.microsoft.com/office/drawing/2014/main" xmlns="" id="{D7ECA63D-19BE-D340-9DD3-8EA9D396B9EF}"/>
              </a:ext>
            </a:extLst>
          </p:cNvPr>
          <p:cNvSpPr txBox="1"/>
          <p:nvPr/>
        </p:nvSpPr>
        <p:spPr>
          <a:xfrm>
            <a:off x="4763973" y="1857629"/>
            <a:ext cx="2927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2818C"/>
                </a:solidFill>
                <a:effectLst/>
                <a:uLnTx/>
                <a:uFillTx/>
                <a:latin typeface="Calibri"/>
                <a:ea typeface="+mn-ea"/>
                <a:cs typeface="+mn-cs"/>
              </a:rPr>
              <a:t>Non-native</a:t>
            </a:r>
          </a:p>
        </p:txBody>
      </p:sp>
      <p:cxnSp>
        <p:nvCxnSpPr>
          <p:cNvPr id="33" name="Straight Connector 32">
            <a:extLst>
              <a:ext uri="{FF2B5EF4-FFF2-40B4-BE49-F238E27FC236}">
                <a16:creationId xmlns:a16="http://schemas.microsoft.com/office/drawing/2014/main" xmlns="" id="{8A703A26-C6D7-7E43-93EC-062AA17FA805}"/>
              </a:ext>
            </a:extLst>
          </p:cNvPr>
          <p:cNvCxnSpPr/>
          <p:nvPr/>
        </p:nvCxnSpPr>
        <p:spPr>
          <a:xfrm>
            <a:off x="4570303" y="1845499"/>
            <a:ext cx="84513" cy="5873661"/>
          </a:xfrm>
          <a:prstGeom prst="line">
            <a:avLst/>
          </a:prstGeom>
          <a:ln w="25400">
            <a:solidFill>
              <a:srgbClr val="A2818C"/>
            </a:solidFill>
            <a:prstDash val="dash"/>
          </a:ln>
        </p:spPr>
        <p:style>
          <a:lnRef idx="1">
            <a:schemeClr val="accent6"/>
          </a:lnRef>
          <a:fillRef idx="0">
            <a:schemeClr val="accent6"/>
          </a:fillRef>
          <a:effectRef idx="0">
            <a:schemeClr val="accent6"/>
          </a:effectRef>
          <a:fontRef idx="minor">
            <a:schemeClr val="tx1"/>
          </a:fontRef>
        </p:style>
      </p:cxnSp>
      <p:grpSp>
        <p:nvGrpSpPr>
          <p:cNvPr id="2" name="Group 1">
            <a:extLst>
              <a:ext uri="{FF2B5EF4-FFF2-40B4-BE49-F238E27FC236}">
                <a16:creationId xmlns:a16="http://schemas.microsoft.com/office/drawing/2014/main" xmlns="" id="{DF602D9E-6649-E943-B4DA-3A5B4C93499E}"/>
              </a:ext>
            </a:extLst>
          </p:cNvPr>
          <p:cNvGrpSpPr/>
          <p:nvPr/>
        </p:nvGrpSpPr>
        <p:grpSpPr>
          <a:xfrm>
            <a:off x="325342" y="1871130"/>
            <a:ext cx="1597849" cy="2153493"/>
            <a:chOff x="-388817" y="1885789"/>
            <a:chExt cx="1597849" cy="2153493"/>
          </a:xfrm>
        </p:grpSpPr>
        <p:pic>
          <p:nvPicPr>
            <p:cNvPr id="27" name="Picture 8" descr="http://www.texastrees.org/cms/wp-content/uploads/2013/02/cercis_canadensis.jpg">
              <a:extLst>
                <a:ext uri="{FF2B5EF4-FFF2-40B4-BE49-F238E27FC236}">
                  <a16:creationId xmlns:a16="http://schemas.microsoft.com/office/drawing/2014/main" xmlns="" id="{BD5FC4EA-1A79-BE4F-922B-61FC90E1D0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868" y="1885789"/>
              <a:ext cx="15959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21E8C831-2F8C-9747-BC71-477ED1F78BED}"/>
                </a:ext>
              </a:extLst>
            </p:cNvPr>
            <p:cNvSpPr txBox="1"/>
            <p:nvPr/>
          </p:nvSpPr>
          <p:spPr>
            <a:xfrm>
              <a:off x="-388817" y="3454507"/>
              <a:ext cx="1597848" cy="584775"/>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Eastern redbud</a:t>
              </a:r>
            </a:p>
            <a:p>
              <a:pPr lvl="0" defTabSz="914400">
                <a:defRPr/>
              </a:pPr>
              <a:r>
                <a:rPr lang="en-US" sz="1600" b="1" dirty="0">
                  <a:solidFill>
                    <a:schemeClr val="bg1"/>
                  </a:solidFill>
                </a:rPr>
                <a:t> </a:t>
              </a:r>
            </a:p>
          </p:txBody>
        </p:sp>
      </p:grpSp>
      <p:grpSp>
        <p:nvGrpSpPr>
          <p:cNvPr id="12" name="Group 11">
            <a:extLst>
              <a:ext uri="{FF2B5EF4-FFF2-40B4-BE49-F238E27FC236}">
                <a16:creationId xmlns:a16="http://schemas.microsoft.com/office/drawing/2014/main" xmlns="" id="{59DDD7D0-7568-3040-9F8C-5118C58EA9C6}"/>
              </a:ext>
            </a:extLst>
          </p:cNvPr>
          <p:cNvGrpSpPr/>
          <p:nvPr/>
        </p:nvGrpSpPr>
        <p:grpSpPr>
          <a:xfrm>
            <a:off x="2724951" y="2842052"/>
            <a:ext cx="1600200" cy="2179416"/>
            <a:chOff x="2747717" y="3600108"/>
            <a:chExt cx="1600200" cy="2179416"/>
          </a:xfrm>
        </p:grpSpPr>
        <p:pic>
          <p:nvPicPr>
            <p:cNvPr id="15" name="Picture 11" descr="C:\Users\dapotter\Desktop\Aesculus-parviflora-2.jpg">
              <a:extLst>
                <a:ext uri="{FF2B5EF4-FFF2-40B4-BE49-F238E27FC236}">
                  <a16:creationId xmlns:a16="http://schemas.microsoft.com/office/drawing/2014/main" xmlns="" id="{131DFCFB-C40C-4A44-AA4B-F0BE2289B086}"/>
                </a:ext>
              </a:extLst>
            </p:cNvPr>
            <p:cNvPicPr>
              <a:picLocks noChangeAspect="1" noChangeArrowheads="1"/>
            </p:cNvPicPr>
            <p:nvPr>
              <p:custDataLst>
                <p:tags r:id="rId6"/>
              </p:custDataLst>
            </p:nvPr>
          </p:nvPicPr>
          <p:blipFill rotWithShape="1">
            <a:blip r:embed="rId10" cstate="print">
              <a:extLst>
                <a:ext uri="{28A0092B-C50C-407E-A947-70E740481C1C}">
                  <a14:useLocalDpi xmlns:a14="http://schemas.microsoft.com/office/drawing/2010/main" val="0"/>
                </a:ext>
              </a:extLst>
            </a:blip>
            <a:srcRect l="25031"/>
            <a:stretch/>
          </p:blipFill>
          <p:spPr bwMode="auto">
            <a:xfrm>
              <a:off x="2747717" y="3600108"/>
              <a:ext cx="1600200" cy="16002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511B22B4-F8FF-1F4F-9FF7-B2BEBE7089D1}"/>
                </a:ext>
              </a:extLst>
            </p:cNvPr>
            <p:cNvSpPr txBox="1"/>
            <p:nvPr/>
          </p:nvSpPr>
          <p:spPr>
            <a:xfrm>
              <a:off x="2747717" y="5194749"/>
              <a:ext cx="1600200" cy="584775"/>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Bottlebrush buckeye</a:t>
              </a:r>
            </a:p>
          </p:txBody>
        </p:sp>
      </p:grpSp>
      <p:grpSp>
        <p:nvGrpSpPr>
          <p:cNvPr id="45" name="Group 44">
            <a:extLst>
              <a:ext uri="{FF2B5EF4-FFF2-40B4-BE49-F238E27FC236}">
                <a16:creationId xmlns:a16="http://schemas.microsoft.com/office/drawing/2014/main" xmlns="" id="{C7EFD67C-B650-5A45-BBAD-760EC7CDC30D}"/>
              </a:ext>
            </a:extLst>
          </p:cNvPr>
          <p:cNvGrpSpPr/>
          <p:nvPr/>
        </p:nvGrpSpPr>
        <p:grpSpPr>
          <a:xfrm>
            <a:off x="1171377" y="4032973"/>
            <a:ext cx="1557619" cy="2184975"/>
            <a:chOff x="2670883" y="5953467"/>
            <a:chExt cx="1557619" cy="2184975"/>
          </a:xfrm>
        </p:grpSpPr>
        <p:pic>
          <p:nvPicPr>
            <p:cNvPr id="30" name="Picture 2" descr="http://ponsetilandscaping.com/wp-content/uploads/2013/07/devils_Walking_Stick.jpg">
              <a:extLst>
                <a:ext uri="{FF2B5EF4-FFF2-40B4-BE49-F238E27FC236}">
                  <a16:creationId xmlns:a16="http://schemas.microsoft.com/office/drawing/2014/main" xmlns="" id="{A99ACA5F-B341-5645-8F68-81DA623FAFC3}"/>
                </a:ext>
              </a:extLst>
            </p:cNvPr>
            <p:cNvPicPr>
              <a:picLocks noChangeAspect="1" noChangeArrowheads="1"/>
            </p:cNvPicPr>
            <p:nvPr>
              <p:custDataLst>
                <p:tags r:id="rId4"/>
              </p:custDataLst>
            </p:nvPr>
          </p:nvPicPr>
          <p:blipFill rotWithShape="1">
            <a:blip r:embed="rId11" cstate="print">
              <a:extLst>
                <a:ext uri="{28A0092B-C50C-407E-A947-70E740481C1C}">
                  <a14:useLocalDpi xmlns:a14="http://schemas.microsoft.com/office/drawing/2010/main" val="0"/>
                </a:ext>
              </a:extLst>
            </a:blip>
            <a:srcRect l="15647" r="11349"/>
            <a:stretch/>
          </p:blipFill>
          <p:spPr bwMode="auto">
            <a:xfrm>
              <a:off x="2670884" y="5953467"/>
              <a:ext cx="1557618" cy="16002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xmlns="" id="{86A03723-6AFB-EE4F-812D-CBE792292D87}"/>
                </a:ext>
              </a:extLst>
            </p:cNvPr>
            <p:cNvSpPr txBox="1"/>
            <p:nvPr>
              <p:custDataLst>
                <p:tags r:id="rId5"/>
              </p:custDataLst>
            </p:nvPr>
          </p:nvSpPr>
          <p:spPr>
            <a:xfrm>
              <a:off x="2670883" y="7553667"/>
              <a:ext cx="1557619" cy="584775"/>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Devil’s walking stick</a:t>
              </a:r>
            </a:p>
          </p:txBody>
        </p:sp>
      </p:grpSp>
      <p:grpSp>
        <p:nvGrpSpPr>
          <p:cNvPr id="50" name="Group 49">
            <a:extLst>
              <a:ext uri="{FF2B5EF4-FFF2-40B4-BE49-F238E27FC236}">
                <a16:creationId xmlns:a16="http://schemas.microsoft.com/office/drawing/2014/main" xmlns="" id="{17F709CF-C9B5-2649-A4C1-6B184533F0CF}"/>
              </a:ext>
            </a:extLst>
          </p:cNvPr>
          <p:cNvGrpSpPr/>
          <p:nvPr/>
        </p:nvGrpSpPr>
        <p:grpSpPr>
          <a:xfrm>
            <a:off x="7226549" y="1889051"/>
            <a:ext cx="1602149" cy="2169322"/>
            <a:chOff x="7251746" y="2272379"/>
            <a:chExt cx="1602149" cy="2169322"/>
          </a:xfrm>
        </p:grpSpPr>
        <p:pic>
          <p:nvPicPr>
            <p:cNvPr id="32" name="Picture 31">
              <a:extLst>
                <a:ext uri="{FF2B5EF4-FFF2-40B4-BE49-F238E27FC236}">
                  <a16:creationId xmlns:a16="http://schemas.microsoft.com/office/drawing/2014/main" xmlns="" id="{D2C88A33-376B-224A-8927-254AC08FFE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51746" y="2272379"/>
              <a:ext cx="1600200" cy="1600200"/>
            </a:xfrm>
            <a:prstGeom prst="rect">
              <a:avLst/>
            </a:prstGeom>
          </p:spPr>
        </p:pic>
        <p:sp>
          <p:nvSpPr>
            <p:cNvPr id="46" name="TextBox 45">
              <a:extLst>
                <a:ext uri="{FF2B5EF4-FFF2-40B4-BE49-F238E27FC236}">
                  <a16:creationId xmlns:a16="http://schemas.microsoft.com/office/drawing/2014/main" xmlns="" id="{B5F96F37-0C31-6641-935F-3E1069740294}"/>
                </a:ext>
              </a:extLst>
            </p:cNvPr>
            <p:cNvSpPr txBox="1"/>
            <p:nvPr/>
          </p:nvSpPr>
          <p:spPr>
            <a:xfrm>
              <a:off x="7251746" y="3856926"/>
              <a:ext cx="1602149" cy="584775"/>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Chaste tree</a:t>
              </a:r>
            </a:p>
            <a:p>
              <a:pPr lvl="0" defTabSz="914400">
                <a:defRPr/>
              </a:pPr>
              <a:endParaRPr lang="en-US" sz="1600" b="1" dirty="0">
                <a:solidFill>
                  <a:schemeClr val="bg1"/>
                </a:solidFill>
              </a:endParaRPr>
            </a:p>
          </p:txBody>
        </p:sp>
      </p:grpSp>
      <p:grpSp>
        <p:nvGrpSpPr>
          <p:cNvPr id="51" name="Group 50">
            <a:extLst>
              <a:ext uri="{FF2B5EF4-FFF2-40B4-BE49-F238E27FC236}">
                <a16:creationId xmlns:a16="http://schemas.microsoft.com/office/drawing/2014/main" xmlns="" id="{97D6A5A7-77CC-AA4D-8D7F-CD0BFB5CBBF4}"/>
              </a:ext>
            </a:extLst>
          </p:cNvPr>
          <p:cNvGrpSpPr/>
          <p:nvPr/>
        </p:nvGrpSpPr>
        <p:grpSpPr>
          <a:xfrm>
            <a:off x="4885338" y="2825317"/>
            <a:ext cx="1556069" cy="2168720"/>
            <a:chOff x="4697124" y="3766871"/>
            <a:chExt cx="1556069" cy="2168720"/>
          </a:xfrm>
        </p:grpSpPr>
        <p:pic>
          <p:nvPicPr>
            <p:cNvPr id="13" name="Picture 8" descr="Heptacodium miconioides at Hayefield.com">
              <a:extLst>
                <a:ext uri="{FF2B5EF4-FFF2-40B4-BE49-F238E27FC236}">
                  <a16:creationId xmlns:a16="http://schemas.microsoft.com/office/drawing/2014/main" xmlns="" id="{4A64EA86-6BF7-C241-AFCC-87F2C7259B37}"/>
                </a:ext>
              </a:extLst>
            </p:cNvPr>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b="6826"/>
            <a:stretch/>
          </p:blipFill>
          <p:spPr bwMode="auto">
            <a:xfrm>
              <a:off x="4699656" y="3766871"/>
              <a:ext cx="1553537" cy="160020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xmlns="" id="{99C3A2C9-DBCE-3047-B1C2-1B7045CAF79D}"/>
                </a:ext>
              </a:extLst>
            </p:cNvPr>
            <p:cNvSpPr txBox="1"/>
            <p:nvPr/>
          </p:nvSpPr>
          <p:spPr>
            <a:xfrm>
              <a:off x="4697124" y="5350816"/>
              <a:ext cx="1552480" cy="584775"/>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Seven-Son flower </a:t>
              </a:r>
            </a:p>
          </p:txBody>
        </p:sp>
      </p:grpSp>
      <p:grpSp>
        <p:nvGrpSpPr>
          <p:cNvPr id="49" name="Group 48">
            <a:extLst>
              <a:ext uri="{FF2B5EF4-FFF2-40B4-BE49-F238E27FC236}">
                <a16:creationId xmlns:a16="http://schemas.microsoft.com/office/drawing/2014/main" xmlns="" id="{C373320E-36C1-624B-AFB5-880A4AFD72EE}"/>
              </a:ext>
            </a:extLst>
          </p:cNvPr>
          <p:cNvGrpSpPr/>
          <p:nvPr/>
        </p:nvGrpSpPr>
        <p:grpSpPr>
          <a:xfrm>
            <a:off x="6430434" y="4042118"/>
            <a:ext cx="1566385" cy="2184975"/>
            <a:chOff x="4995165" y="6434797"/>
            <a:chExt cx="1566385" cy="2184975"/>
          </a:xfrm>
        </p:grpSpPr>
        <p:pic>
          <p:nvPicPr>
            <p:cNvPr id="24" name="Picture 20" descr="http://www.permies.com/t/44982/a/26566/CornusMasBlms5256s_703x467.jpg">
              <a:extLst>
                <a:ext uri="{FF2B5EF4-FFF2-40B4-BE49-F238E27FC236}">
                  <a16:creationId xmlns:a16="http://schemas.microsoft.com/office/drawing/2014/main" xmlns="" id="{2DC9129A-BEFB-B347-9FF7-BB39E06084B5}"/>
                </a:ext>
              </a:extLst>
            </p:cNvPr>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13310" r="12779"/>
            <a:stretch/>
          </p:blipFill>
          <p:spPr bwMode="auto">
            <a:xfrm>
              <a:off x="4996617" y="6434797"/>
              <a:ext cx="1557618" cy="16002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155247D4-7D8C-9C47-BD53-FB7980B583B3}"/>
                </a:ext>
              </a:extLst>
            </p:cNvPr>
            <p:cNvSpPr txBox="1"/>
            <p:nvPr/>
          </p:nvSpPr>
          <p:spPr>
            <a:xfrm>
              <a:off x="4995165" y="8034997"/>
              <a:ext cx="1566385" cy="584775"/>
            </a:xfrm>
            <a:prstGeom prst="rect">
              <a:avLst/>
            </a:prstGeom>
            <a:solidFill>
              <a:srgbClr val="559010"/>
            </a:solidFill>
            <a:effectLst/>
          </p:spPr>
          <p:txBody>
            <a:bodyPr wrap="square" rtlCol="0">
              <a:spAutoFit/>
            </a:bodyPr>
            <a:lstStyle/>
            <a:p>
              <a:pPr lvl="0" defTabSz="914400">
                <a:defRPr/>
              </a:pPr>
              <a:r>
                <a:rPr lang="en-US" sz="1600" b="1" dirty="0" err="1">
                  <a:solidFill>
                    <a:schemeClr val="bg1"/>
                  </a:solidFill>
                </a:rPr>
                <a:t>Cornus</a:t>
              </a:r>
              <a:r>
                <a:rPr lang="en-US" sz="1600" b="1" dirty="0">
                  <a:solidFill>
                    <a:schemeClr val="bg1"/>
                  </a:solidFill>
                </a:rPr>
                <a:t> mas</a:t>
              </a:r>
            </a:p>
            <a:p>
              <a:pPr lvl="0" defTabSz="914400">
                <a:defRPr/>
              </a:pPr>
              <a:endParaRPr lang="en-US" sz="1600" b="1" dirty="0">
                <a:solidFill>
                  <a:schemeClr val="bg1"/>
                </a:solidFill>
              </a:endParaRPr>
            </a:p>
          </p:txBody>
        </p:sp>
      </p:grpSp>
      <p:sp>
        <p:nvSpPr>
          <p:cNvPr id="54" name="Title 13">
            <a:extLst>
              <a:ext uri="{FF2B5EF4-FFF2-40B4-BE49-F238E27FC236}">
                <a16:creationId xmlns:a16="http://schemas.microsoft.com/office/drawing/2014/main" xmlns="" id="{4FE3875A-7AEB-4743-BF2C-A54B3C3A3BE7}"/>
              </a:ext>
            </a:extLst>
          </p:cNvPr>
          <p:cNvSpPr>
            <a:spLocks noGrp="1"/>
          </p:cNvSpPr>
          <p:nvPr>
            <p:ph type="title"/>
          </p:nvPr>
        </p:nvSpPr>
        <p:spPr>
          <a:xfrm>
            <a:off x="116522" y="117602"/>
            <a:ext cx="8222876" cy="1325563"/>
          </a:xfrm>
        </p:spPr>
        <p:txBody>
          <a:bodyPr>
            <a:normAutofit/>
          </a:bodyPr>
          <a:lstStyle/>
          <a:p>
            <a:r>
              <a:rPr lang="en-US" dirty="0"/>
              <a:t>Native v. Non-native</a:t>
            </a:r>
          </a:p>
        </p:txBody>
      </p:sp>
      <p:sp>
        <p:nvSpPr>
          <p:cNvPr id="55" name="TextBox 54">
            <a:extLst>
              <a:ext uri="{FF2B5EF4-FFF2-40B4-BE49-F238E27FC236}">
                <a16:creationId xmlns:a16="http://schemas.microsoft.com/office/drawing/2014/main" xmlns="" id="{C0EE9A3A-A6DA-6A4F-85BB-1200244C8FB2}"/>
              </a:ext>
            </a:extLst>
          </p:cNvPr>
          <p:cNvSpPr txBox="1"/>
          <p:nvPr/>
        </p:nvSpPr>
        <p:spPr>
          <a:xfrm>
            <a:off x="125187" y="1001298"/>
            <a:ext cx="6387390" cy="523220"/>
          </a:xfrm>
          <a:prstGeom prst="rect">
            <a:avLst/>
          </a:prstGeom>
          <a:noFill/>
        </p:spPr>
        <p:txBody>
          <a:bodyPr wrap="none" rtlCol="0">
            <a:spAutoFit/>
          </a:bodyPr>
          <a:lstStyle/>
          <a:p>
            <a:r>
              <a:rPr lang="en-US" sz="2800" u="sng" dirty="0"/>
              <a:t>Both</a:t>
            </a:r>
            <a:r>
              <a:rPr lang="en-US" sz="2800" dirty="0"/>
              <a:t> can attract diverse bees communities</a:t>
            </a:r>
          </a:p>
        </p:txBody>
      </p:sp>
      <p:sp>
        <p:nvSpPr>
          <p:cNvPr id="31" name="Rectangle 30">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42" name="TextBox 41">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52" name="TextBox 51">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53" name="TextBox 52">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56" name="TextBox 55">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3831833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432121" y="1009575"/>
            <a:ext cx="8222876" cy="878522"/>
          </a:xfrm>
        </p:spPr>
        <p:txBody>
          <a:bodyPr>
            <a:noAutofit/>
          </a:bodyPr>
          <a:lstStyle/>
          <a:p>
            <a:pPr marL="0" indent="0">
              <a:buNone/>
            </a:pPr>
            <a:r>
              <a:rPr lang="en-US" sz="3600" dirty="0"/>
              <a:t>Do native woody plants provide higher </a:t>
            </a:r>
            <a:r>
              <a:rPr lang="en-US" sz="3600" i="1" dirty="0"/>
              <a:t>quality</a:t>
            </a:r>
            <a:r>
              <a:rPr lang="en-US" sz="3600" dirty="0"/>
              <a:t> floral resources than non-natives? </a:t>
            </a:r>
          </a:p>
        </p:txBody>
      </p:sp>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432121" y="302577"/>
            <a:ext cx="8222876" cy="834377"/>
          </a:xfrm>
        </p:spPr>
        <p:txBody>
          <a:bodyPr>
            <a:normAutofit/>
          </a:bodyPr>
          <a:lstStyle/>
          <a:p>
            <a:r>
              <a:rPr lang="en-US" sz="3200" dirty="0"/>
              <a:t>Question:</a:t>
            </a:r>
          </a:p>
        </p:txBody>
      </p:sp>
      <p:sp>
        <p:nvSpPr>
          <p:cNvPr id="19" name="Rectangle 18">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3" name="TextBox 22">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24" name="TextBox 23">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grpSp>
        <p:nvGrpSpPr>
          <p:cNvPr id="13" name="Group 12"/>
          <p:cNvGrpSpPr/>
          <p:nvPr/>
        </p:nvGrpSpPr>
        <p:grpSpPr>
          <a:xfrm>
            <a:off x="432121" y="2266437"/>
            <a:ext cx="8561410" cy="3343935"/>
            <a:chOff x="373697" y="1401122"/>
            <a:chExt cx="8561410" cy="3343935"/>
          </a:xfrm>
        </p:grpSpPr>
        <p:sp>
          <p:nvSpPr>
            <p:cNvPr id="15" name="TextBox 14"/>
            <p:cNvSpPr txBox="1"/>
            <p:nvPr/>
          </p:nvSpPr>
          <p:spPr>
            <a:xfrm>
              <a:off x="373697" y="1401122"/>
              <a:ext cx="84772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Pollen and nectar was collected from </a:t>
              </a:r>
              <a:r>
                <a:rPr kumimoji="0" lang="en-US" sz="2800" b="0" i="1" u="none" strike="noStrike" kern="1200" cap="none" spc="0" normalizeH="0" baseline="0" noProof="0" dirty="0">
                  <a:ln>
                    <a:noFill/>
                  </a:ln>
                  <a:solidFill>
                    <a:prstClr val="black"/>
                  </a:solidFill>
                  <a:effectLst/>
                  <a:uLnTx/>
                  <a:uFillTx/>
                  <a:latin typeface="Calibri"/>
                  <a:ea typeface="+mn-ea"/>
                  <a:cs typeface="+mn-cs"/>
                </a:rPr>
                <a:t>bee-attractive</a:t>
              </a:r>
              <a:r>
                <a:rPr kumimoji="0" lang="en-US" sz="2800" b="0" i="0" u="none" strike="noStrike" kern="1200" cap="none" spc="0" normalizeH="0" baseline="0" noProof="0" dirty="0">
                  <a:ln>
                    <a:noFill/>
                  </a:ln>
                  <a:solidFill>
                    <a:prstClr val="black"/>
                  </a:solidFill>
                  <a:effectLst/>
                  <a:uLnTx/>
                  <a:uFillTx/>
                  <a:latin typeface="Calibri"/>
                  <a:ea typeface="+mn-ea"/>
                  <a:cs typeface="+mn-cs"/>
                </a:rPr>
                <a:t> native and non-native plants matched for bloom date</a:t>
              </a:r>
            </a:p>
          </p:txBody>
        </p:sp>
        <p:sp>
          <p:nvSpPr>
            <p:cNvPr id="17" name="TextBox 16"/>
            <p:cNvSpPr txBox="1"/>
            <p:nvPr/>
          </p:nvSpPr>
          <p:spPr>
            <a:xfrm>
              <a:off x="3601107" y="3790950"/>
              <a:ext cx="5334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Samples were analyzed for key nutrients (sugars and amino acids)   </a:t>
              </a: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869" t="1777" r="29500" b="-1777"/>
          <a:stretch/>
        </p:blipFill>
        <p:spPr>
          <a:xfrm rot="5400000">
            <a:off x="694305" y="3972326"/>
            <a:ext cx="2247967" cy="2497521"/>
          </a:xfrm>
          <a:prstGeom prst="rect">
            <a:avLst/>
          </a:prstGeom>
        </p:spPr>
      </p:pic>
      <p:sp>
        <p:nvSpPr>
          <p:cNvPr id="6" name="TextBox 5"/>
          <p:cNvSpPr txBox="1"/>
          <p:nvPr/>
        </p:nvSpPr>
        <p:spPr>
          <a:xfrm>
            <a:off x="626995" y="3421546"/>
            <a:ext cx="2462942" cy="646331"/>
          </a:xfrm>
          <a:prstGeom prst="rect">
            <a:avLst/>
          </a:prstGeom>
          <a:noFill/>
        </p:spPr>
        <p:txBody>
          <a:bodyPr wrap="square" rtlCol="0">
            <a:spAutoFit/>
          </a:bodyPr>
          <a:lstStyle/>
          <a:p>
            <a:r>
              <a:rPr lang="en-US" dirty="0"/>
              <a:t>Collecting nectar from </a:t>
            </a:r>
            <a:endParaRPr lang="en-US" dirty="0" smtClean="0"/>
          </a:p>
          <a:p>
            <a:r>
              <a:rPr lang="en-US" dirty="0" smtClean="0"/>
              <a:t>a </a:t>
            </a:r>
            <a:r>
              <a:rPr lang="en-US" dirty="0"/>
              <a:t>holly flower</a:t>
            </a:r>
          </a:p>
        </p:txBody>
      </p:sp>
    </p:spTree>
    <p:custDataLst>
      <p:tags r:id="rId1"/>
    </p:custDataLst>
    <p:extLst>
      <p:ext uri="{BB962C8B-B14F-4D97-AF65-F5344CB8AC3E}">
        <p14:creationId xmlns:p14="http://schemas.microsoft.com/office/powerpoint/2010/main" val="357048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333375" y="447850"/>
            <a:ext cx="8222876" cy="834377"/>
          </a:xfrm>
        </p:spPr>
        <p:txBody>
          <a:bodyPr>
            <a:normAutofit/>
          </a:bodyPr>
          <a:lstStyle/>
          <a:p>
            <a:r>
              <a:rPr lang="en-US" sz="3600" dirty="0"/>
              <a:t>Answer:</a:t>
            </a:r>
          </a:p>
        </p:txBody>
      </p:sp>
      <p:sp>
        <p:nvSpPr>
          <p:cNvPr id="19" name="Rectangle 18">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3" name="TextBox 22">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24" name="TextBox 23">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
        <p:nvSpPr>
          <p:cNvPr id="26" name="Title 1"/>
          <p:cNvSpPr txBox="1">
            <a:spLocks/>
          </p:cNvSpPr>
          <p:nvPr/>
        </p:nvSpPr>
        <p:spPr>
          <a:xfrm>
            <a:off x="333375" y="1883400"/>
            <a:ext cx="868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j-ea"/>
                <a:cs typeface="+mj-cs"/>
              </a:rPr>
              <a:t>Nutrients in pollen and nectar vary by plant species, but …</a:t>
            </a:r>
            <a:r>
              <a:rPr kumimoji="0" lang="en-US" sz="3200" b="0" i="0" u="none" strike="noStrike" kern="1200" cap="none" spc="0" normalizeH="0" baseline="0" noProof="0" dirty="0">
                <a:ln>
                  <a:noFill/>
                </a:ln>
                <a:solidFill>
                  <a:srgbClr val="FF00FF"/>
                </a:solidFill>
                <a:effectLst/>
                <a:uLnTx/>
                <a:uFillTx/>
                <a:latin typeface="Calibri"/>
                <a:ea typeface="+mj-ea"/>
                <a:cs typeface="+mj-cs"/>
              </a:rPr>
              <a:t/>
            </a:r>
            <a:br>
              <a:rPr kumimoji="0" lang="en-US" sz="3200" b="0" i="0" u="none" strike="noStrike" kern="1200" cap="none" spc="0" normalizeH="0" baseline="0" noProof="0" dirty="0">
                <a:ln>
                  <a:noFill/>
                </a:ln>
                <a:solidFill>
                  <a:srgbClr val="FF00FF"/>
                </a:solidFill>
                <a:effectLst/>
                <a:uLnTx/>
                <a:uFillTx/>
                <a:latin typeface="Calibri"/>
                <a:ea typeface="+mj-ea"/>
                <a:cs typeface="+mj-cs"/>
              </a:rPr>
            </a:br>
            <a:r>
              <a:rPr kumimoji="0" lang="en-US" sz="1400" b="0" i="0" u="none" strike="noStrike" kern="1200" cap="none" spc="0" normalizeH="0" baseline="0" noProof="0" dirty="0">
                <a:ln>
                  <a:noFill/>
                </a:ln>
                <a:solidFill>
                  <a:srgbClr val="FF00FF"/>
                </a:solidFill>
                <a:effectLst/>
                <a:uLnTx/>
                <a:uFillTx/>
                <a:latin typeface="Calibri"/>
                <a:ea typeface="+mj-ea"/>
                <a:cs typeface="+mj-cs"/>
              </a:rPr>
              <a:t/>
            </a:r>
            <a:br>
              <a:rPr kumimoji="0" lang="en-US" sz="1400" b="0" i="0" u="none" strike="noStrike" kern="1200" cap="none" spc="0" normalizeH="0" baseline="0" noProof="0" dirty="0">
                <a:ln>
                  <a:noFill/>
                </a:ln>
                <a:solidFill>
                  <a:srgbClr val="FF00FF"/>
                </a:solidFill>
                <a:effectLst/>
                <a:uLnTx/>
                <a:uFillTx/>
                <a:latin typeface="Calibri"/>
                <a:ea typeface="+mj-ea"/>
                <a:cs typeface="+mj-cs"/>
              </a:rPr>
            </a:br>
            <a:r>
              <a:rPr kumimoji="0" lang="en-US" sz="3200" b="0" i="0" u="sng" strike="noStrike" kern="1200" cap="none" spc="0" normalizeH="0" baseline="0" noProof="0" dirty="0">
                <a:ln>
                  <a:noFill/>
                </a:ln>
                <a:solidFill>
                  <a:sysClr val="windowText" lastClr="000000"/>
                </a:solidFill>
                <a:effectLst/>
                <a:uLnTx/>
                <a:uFillTx/>
                <a:latin typeface="Calibri"/>
                <a:ea typeface="+mj-ea"/>
                <a:cs typeface="+mj-cs"/>
              </a:rPr>
              <a:t>Both</a:t>
            </a:r>
            <a:r>
              <a:rPr kumimoji="0" lang="en-US" sz="3200" b="0" i="0" strike="noStrike" kern="1200" cap="none" spc="0" normalizeH="0" baseline="0" noProof="0" dirty="0">
                <a:ln>
                  <a:noFill/>
                </a:ln>
                <a:solidFill>
                  <a:sysClr val="windowText" lastClr="000000"/>
                </a:solidFill>
                <a:effectLst/>
                <a:uLnTx/>
                <a:uFillTx/>
                <a:latin typeface="Calibri"/>
                <a:ea typeface="+mj-ea"/>
                <a:cs typeface="+mj-cs"/>
              </a:rPr>
              <a:t> native and non-native woody plants can provide quality food for bees and other pollinators!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764" t="3286" r="27820" b="29717"/>
          <a:stretch/>
        </p:blipFill>
        <p:spPr>
          <a:xfrm>
            <a:off x="1152021" y="3823216"/>
            <a:ext cx="3000897" cy="2305050"/>
          </a:xfrm>
          <a:prstGeom prst="rect">
            <a:avLst/>
          </a:prstGeom>
        </p:spPr>
      </p:pic>
      <p:sp>
        <p:nvSpPr>
          <p:cNvPr id="7" name="TextBox 6"/>
          <p:cNvSpPr txBox="1"/>
          <p:nvPr/>
        </p:nvSpPr>
        <p:spPr>
          <a:xfrm>
            <a:off x="1177289" y="6169975"/>
            <a:ext cx="2975630" cy="369332"/>
          </a:xfrm>
          <a:prstGeom prst="rect">
            <a:avLst/>
          </a:prstGeom>
          <a:noFill/>
        </p:spPr>
        <p:txBody>
          <a:bodyPr wrap="square" rtlCol="0">
            <a:spAutoFit/>
          </a:bodyPr>
          <a:lstStyle/>
          <a:p>
            <a:pPr algn="ctr"/>
            <a:r>
              <a:rPr lang="en-US" dirty="0"/>
              <a:t>Virginia </a:t>
            </a:r>
            <a:r>
              <a:rPr lang="en-US" dirty="0" err="1"/>
              <a:t>spirea</a:t>
            </a: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549" t="31917" r="22722" b="1833"/>
          <a:stretch/>
        </p:blipFill>
        <p:spPr>
          <a:xfrm>
            <a:off x="4684881" y="3860449"/>
            <a:ext cx="3067051" cy="2230583"/>
          </a:xfrm>
          <a:prstGeom prst="rect">
            <a:avLst/>
          </a:prstGeom>
        </p:spPr>
      </p:pic>
      <p:sp>
        <p:nvSpPr>
          <p:cNvPr id="27" name="TextBox 26"/>
          <p:cNvSpPr txBox="1"/>
          <p:nvPr/>
        </p:nvSpPr>
        <p:spPr>
          <a:xfrm>
            <a:off x="4750268" y="6169975"/>
            <a:ext cx="3001664" cy="369332"/>
          </a:xfrm>
          <a:prstGeom prst="rect">
            <a:avLst/>
          </a:prstGeom>
          <a:noFill/>
        </p:spPr>
        <p:txBody>
          <a:bodyPr wrap="square" rtlCol="0">
            <a:spAutoFit/>
          </a:bodyPr>
          <a:lstStyle/>
          <a:p>
            <a:pPr algn="ctr"/>
            <a:r>
              <a:rPr lang="en-US" dirty="0"/>
              <a:t>Monarch on Seven-son flower</a:t>
            </a:r>
          </a:p>
        </p:txBody>
      </p:sp>
    </p:spTree>
    <p:custDataLst>
      <p:tags r:id="rId1"/>
    </p:custDataLst>
    <p:extLst>
      <p:ext uri="{BB962C8B-B14F-4D97-AF65-F5344CB8AC3E}">
        <p14:creationId xmlns:p14="http://schemas.microsoft.com/office/powerpoint/2010/main" val="3321420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A0344A-431E-B646-8B37-BA2B2459B304}"/>
              </a:ext>
            </a:extLst>
          </p:cNvPr>
          <p:cNvPicPr>
            <a:picLocks noChangeAspect="1"/>
          </p:cNvPicPr>
          <p:nvPr/>
        </p:nvPicPr>
        <p:blipFill>
          <a:blip r:embed="rId4"/>
          <a:stretch>
            <a:fillRect/>
          </a:stretch>
        </p:blipFill>
        <p:spPr>
          <a:xfrm>
            <a:off x="3771115" y="3012699"/>
            <a:ext cx="1467277" cy="971944"/>
          </a:xfrm>
          <a:prstGeom prst="rect">
            <a:avLst/>
          </a:prstGeom>
        </p:spPr>
      </p:pic>
      <p:pic>
        <p:nvPicPr>
          <p:cNvPr id="10" name="Picture 9">
            <a:extLst>
              <a:ext uri="{FF2B5EF4-FFF2-40B4-BE49-F238E27FC236}">
                <a16:creationId xmlns:a16="http://schemas.microsoft.com/office/drawing/2014/main" xmlns="" id="{98C67B40-EA35-114B-A912-3385A18E2582}"/>
              </a:ext>
            </a:extLst>
          </p:cNvPr>
          <p:cNvPicPr>
            <a:picLocks noChangeAspect="1"/>
          </p:cNvPicPr>
          <p:nvPr/>
        </p:nvPicPr>
        <p:blipFill>
          <a:blip r:embed="rId4"/>
          <a:stretch>
            <a:fillRect/>
          </a:stretch>
        </p:blipFill>
        <p:spPr>
          <a:xfrm>
            <a:off x="694376" y="866248"/>
            <a:ext cx="7751205" cy="5134502"/>
          </a:xfrm>
          <a:prstGeom prst="rect">
            <a:avLst/>
          </a:prstGeom>
        </p:spPr>
      </p:pic>
      <p:sp>
        <p:nvSpPr>
          <p:cNvPr id="4" name="Rectangle 3">
            <a:extLst>
              <a:ext uri="{FF2B5EF4-FFF2-40B4-BE49-F238E27FC236}">
                <a16:creationId xmlns:a16="http://schemas.microsoft.com/office/drawing/2014/main" xmlns="" id="{2087E0A8-6EA9-8147-9A02-B63EE2C63E7D}"/>
              </a:ext>
            </a:extLst>
          </p:cNvPr>
          <p:cNvSpPr/>
          <p:nvPr/>
        </p:nvSpPr>
        <p:spPr>
          <a:xfrm>
            <a:off x="0" y="0"/>
            <a:ext cx="6943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B1141332-9B6E-3244-BBDF-75C26489C093}"/>
              </a:ext>
            </a:extLst>
          </p:cNvPr>
          <p:cNvSpPr/>
          <p:nvPr/>
        </p:nvSpPr>
        <p:spPr>
          <a:xfrm>
            <a:off x="7114032" y="5852160"/>
            <a:ext cx="2029968" cy="1005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B5DF7D6C-C429-6045-AE21-8ACD780E623F}"/>
              </a:ext>
            </a:extLst>
          </p:cNvPr>
          <p:cNvSpPr txBox="1"/>
          <p:nvPr/>
        </p:nvSpPr>
        <p:spPr>
          <a:xfrm>
            <a:off x="0" y="6419774"/>
            <a:ext cx="877163" cy="430887"/>
          </a:xfrm>
          <a:prstGeom prst="rect">
            <a:avLst/>
          </a:prstGeom>
          <a:noFill/>
        </p:spPr>
        <p:txBody>
          <a:bodyPr wrap="none" rtlCol="0">
            <a:spAutoFit/>
          </a:bodyPr>
          <a:lstStyle/>
          <a:p>
            <a:r>
              <a:rPr lang="en-US" sz="1100" i="1" dirty="0">
                <a:solidFill>
                  <a:schemeClr val="bg1">
                    <a:lumMod val="75000"/>
                  </a:schemeClr>
                </a:solidFill>
              </a:rPr>
              <a:t>Image by </a:t>
            </a:r>
            <a:endParaRPr lang="en-US" sz="1100" i="1" dirty="0" smtClean="0">
              <a:solidFill>
                <a:schemeClr val="bg1">
                  <a:lumMod val="75000"/>
                </a:schemeClr>
              </a:solidFill>
            </a:endParaRPr>
          </a:p>
          <a:p>
            <a:r>
              <a:rPr lang="en-US" sz="1100" dirty="0" smtClean="0">
                <a:solidFill>
                  <a:schemeClr val="bg1">
                    <a:lumMod val="75000"/>
                  </a:schemeClr>
                </a:solidFill>
              </a:rPr>
              <a:t>Sam </a:t>
            </a:r>
            <a:r>
              <a:rPr lang="en-US" sz="1100" dirty="0" err="1">
                <a:solidFill>
                  <a:schemeClr val="bg1">
                    <a:lumMod val="75000"/>
                  </a:schemeClr>
                </a:solidFill>
              </a:rPr>
              <a:t>Droege</a:t>
            </a:r>
            <a:endParaRPr lang="en-US" sz="1100" dirty="0">
              <a:solidFill>
                <a:schemeClr val="bg1">
                  <a:lumMod val="75000"/>
                </a:schemeClr>
              </a:solidFill>
            </a:endParaRPr>
          </a:p>
        </p:txBody>
      </p:sp>
    </p:spTree>
    <p:custDataLst>
      <p:tags r:id="rId1"/>
    </p:custDataLst>
    <p:extLst>
      <p:ext uri="{BB962C8B-B14F-4D97-AF65-F5344CB8AC3E}">
        <p14:creationId xmlns:p14="http://schemas.microsoft.com/office/powerpoint/2010/main" val="2845896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473406" y="1807529"/>
            <a:ext cx="8222876" cy="878522"/>
          </a:xfrm>
        </p:spPr>
        <p:txBody>
          <a:bodyPr/>
          <a:lstStyle/>
          <a:p>
            <a:pPr marL="0" indent="0">
              <a:buNone/>
            </a:pPr>
            <a:r>
              <a:rPr lang="en-US" dirty="0"/>
              <a:t>1. Different woody plants attract different bee communities  (location matters too!)</a:t>
            </a:r>
          </a:p>
          <a:p>
            <a:pPr marL="0" indent="0">
              <a:buNone/>
            </a:pPr>
            <a:endParaRPr lang="en-US" dirty="0"/>
          </a:p>
        </p:txBody>
      </p:sp>
      <p:sp>
        <p:nvSpPr>
          <p:cNvPr id="10" name="Content Placeholder 1">
            <a:extLst>
              <a:ext uri="{FF2B5EF4-FFF2-40B4-BE49-F238E27FC236}">
                <a16:creationId xmlns:a16="http://schemas.microsoft.com/office/drawing/2014/main" xmlns="" id="{41763D21-C5A4-3840-98D9-F7F96C5271F8}"/>
              </a:ext>
            </a:extLst>
          </p:cNvPr>
          <p:cNvSpPr txBox="1">
            <a:spLocks/>
          </p:cNvSpPr>
          <p:nvPr/>
        </p:nvSpPr>
        <p:spPr>
          <a:xfrm>
            <a:off x="473406" y="337501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2. Flower form matters</a:t>
            </a:r>
          </a:p>
          <a:p>
            <a:pPr marL="0" indent="0">
              <a:buFont typeface="Arial" panose="020B0604020202020204" pitchFamily="34" charset="0"/>
              <a:buNone/>
            </a:pPr>
            <a:endParaRPr lang="en-US" dirty="0">
              <a:latin typeface="+mn-lt"/>
            </a:endParaRPr>
          </a:p>
        </p:txBody>
      </p:sp>
      <p:sp>
        <p:nvSpPr>
          <p:cNvPr id="11" name="Content Placeholder 1">
            <a:extLst>
              <a:ext uri="{FF2B5EF4-FFF2-40B4-BE49-F238E27FC236}">
                <a16:creationId xmlns:a16="http://schemas.microsoft.com/office/drawing/2014/main" xmlns="" id="{DF34A5C6-A974-1D4B-B0A3-499622BBA527}"/>
              </a:ext>
            </a:extLst>
          </p:cNvPr>
          <p:cNvSpPr txBox="1">
            <a:spLocks/>
          </p:cNvSpPr>
          <p:nvPr/>
        </p:nvSpPr>
        <p:spPr>
          <a:xfrm>
            <a:off x="460562" y="4684079"/>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3. Native and non-native plants </a:t>
            </a:r>
            <a:r>
              <a:rPr lang="en-US" u="sng" dirty="0">
                <a:latin typeface="+mn-lt"/>
              </a:rPr>
              <a:t>both</a:t>
            </a:r>
            <a:r>
              <a:rPr lang="en-US" dirty="0">
                <a:latin typeface="+mn-lt"/>
              </a:rPr>
              <a:t> attract diverse communities of bees</a:t>
            </a:r>
          </a:p>
          <a:p>
            <a:pPr marL="0" indent="0">
              <a:buFont typeface="Arial" panose="020B0604020202020204" pitchFamily="34" charset="0"/>
              <a:buNone/>
            </a:pPr>
            <a:endParaRPr lang="en-US" dirty="0">
              <a:latin typeface="+mn-lt"/>
            </a:endParaRPr>
          </a:p>
        </p:txBody>
      </p:sp>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p:txBody>
          <a:bodyPr/>
          <a:lstStyle/>
          <a:p>
            <a:r>
              <a:rPr lang="en-US" dirty="0"/>
              <a:t>Summary:</a:t>
            </a:r>
          </a:p>
        </p:txBody>
      </p:sp>
      <p:sp>
        <p:nvSpPr>
          <p:cNvPr id="19" name="Rectangle 18">
            <a:extLst>
              <a:ext uri="{FF2B5EF4-FFF2-40B4-BE49-F238E27FC236}">
                <a16:creationId xmlns:a16="http://schemas.microsoft.com/office/drawing/2014/main" xmlns="" id="{87DAB3EE-91F4-B348-A4A5-35829DA84DFA}"/>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42BD05CC-6CFA-8B4B-AC6C-3D387B77E18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46610A58-4006-4F4F-BF5E-69BDBED4248E}"/>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6A17F553-7F1E-5845-908D-AC3000ACBA82}"/>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3" name="TextBox 22">
            <a:extLst>
              <a:ext uri="{FF2B5EF4-FFF2-40B4-BE49-F238E27FC236}">
                <a16:creationId xmlns:a16="http://schemas.microsoft.com/office/drawing/2014/main" xmlns="" id="{EA7D9256-9DDE-0D40-882C-3CB4A3C7DB0D}"/>
              </a:ext>
            </a:extLst>
          </p:cNvPr>
          <p:cNvSpPr txBox="1"/>
          <p:nvPr/>
        </p:nvSpPr>
        <p:spPr>
          <a:xfrm>
            <a:off x="5822615" y="3103"/>
            <a:ext cx="1039067"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Findings</a:t>
            </a:r>
          </a:p>
        </p:txBody>
      </p:sp>
      <p:sp>
        <p:nvSpPr>
          <p:cNvPr id="24" name="TextBox 23">
            <a:extLst>
              <a:ext uri="{FF2B5EF4-FFF2-40B4-BE49-F238E27FC236}">
                <a16:creationId xmlns:a16="http://schemas.microsoft.com/office/drawing/2014/main" xmlns="" id="{E82D8131-CC48-954B-A891-FC0D8C5A9B4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4139710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344758" y="1248891"/>
            <a:ext cx="8222876" cy="878522"/>
          </a:xfrm>
        </p:spPr>
        <p:txBody>
          <a:bodyPr/>
          <a:lstStyle/>
          <a:p>
            <a:pPr marL="0" indent="0">
              <a:buNone/>
            </a:pPr>
            <a:r>
              <a:rPr lang="en-US" sz="3600" dirty="0"/>
              <a:t>Include verified bee-friendly plants</a:t>
            </a:r>
          </a:p>
          <a:p>
            <a:pPr marL="0" indent="0">
              <a:buNone/>
            </a:pPr>
            <a:endParaRPr lang="en-US" dirty="0"/>
          </a:p>
        </p:txBody>
      </p:sp>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267691" y="246958"/>
            <a:ext cx="9020322" cy="1325563"/>
          </a:xfrm>
        </p:spPr>
        <p:txBody>
          <a:bodyPr/>
          <a:lstStyle/>
          <a:p>
            <a:r>
              <a:rPr lang="en-US" dirty="0"/>
              <a:t>Building a Bee-Friendly Landscape</a:t>
            </a:r>
          </a:p>
        </p:txBody>
      </p:sp>
      <p:sp>
        <p:nvSpPr>
          <p:cNvPr id="31" name="Rectangle 30">
            <a:extLst>
              <a:ext uri="{FF2B5EF4-FFF2-40B4-BE49-F238E27FC236}">
                <a16:creationId xmlns:a16="http://schemas.microsoft.com/office/drawing/2014/main" xmlns="" id="{8F79E81A-1E23-9B4D-A02B-BC813F5E20F1}"/>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Helvetica Neue Light" panose="02000403000000020004" pitchFamily="2" charset="0"/>
              <a:cs typeface="Arial" panose="020B0604020202020204" pitchFamily="34" charset="0"/>
            </a:endParaRPr>
          </a:p>
        </p:txBody>
      </p:sp>
      <p:sp>
        <p:nvSpPr>
          <p:cNvPr id="32" name="TextBox 31">
            <a:extLst>
              <a:ext uri="{FF2B5EF4-FFF2-40B4-BE49-F238E27FC236}">
                <a16:creationId xmlns:a16="http://schemas.microsoft.com/office/drawing/2014/main" xmlns="" id="{F9DD0E6A-0DA3-4245-AEF7-E746EB3FEFE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33" name="TextBox 32">
            <a:extLst>
              <a:ext uri="{FF2B5EF4-FFF2-40B4-BE49-F238E27FC236}">
                <a16:creationId xmlns:a16="http://schemas.microsoft.com/office/drawing/2014/main" xmlns="" id="{51A3D44A-201C-AD45-AAC0-E6C4676AF4FB}"/>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4" name="TextBox 33">
            <a:extLst>
              <a:ext uri="{FF2B5EF4-FFF2-40B4-BE49-F238E27FC236}">
                <a16:creationId xmlns:a16="http://schemas.microsoft.com/office/drawing/2014/main" xmlns="" id="{C9E70360-F510-AB47-A2DD-A03B790FD05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5" name="TextBox 34">
            <a:extLst>
              <a:ext uri="{FF2B5EF4-FFF2-40B4-BE49-F238E27FC236}">
                <a16:creationId xmlns:a16="http://schemas.microsoft.com/office/drawing/2014/main" xmlns="" id="{6DD63DB9-F904-6F45-8FDB-5602762668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36" name="TextBox 35">
            <a:extLst>
              <a:ext uri="{FF2B5EF4-FFF2-40B4-BE49-F238E27FC236}">
                <a16:creationId xmlns:a16="http://schemas.microsoft.com/office/drawing/2014/main" xmlns="" id="{67FFEFED-45E0-B04F-B0E8-7FF15A68B516}"/>
              </a:ext>
            </a:extLst>
          </p:cNvPr>
          <p:cNvSpPr txBox="1"/>
          <p:nvPr/>
        </p:nvSpPr>
        <p:spPr>
          <a:xfrm>
            <a:off x="7142211" y="3707"/>
            <a:ext cx="2018501"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Recommendations</a:t>
            </a:r>
          </a:p>
        </p:txBody>
      </p:sp>
      <p:grpSp>
        <p:nvGrpSpPr>
          <p:cNvPr id="59" name="Group 58">
            <a:extLst>
              <a:ext uri="{FF2B5EF4-FFF2-40B4-BE49-F238E27FC236}">
                <a16:creationId xmlns:a16="http://schemas.microsoft.com/office/drawing/2014/main" xmlns="" id="{C025D72C-5C9A-654B-9FE2-931E1A4E10C1}"/>
              </a:ext>
            </a:extLst>
          </p:cNvPr>
          <p:cNvGrpSpPr/>
          <p:nvPr/>
        </p:nvGrpSpPr>
        <p:grpSpPr>
          <a:xfrm>
            <a:off x="4949868" y="4222755"/>
            <a:ext cx="2035744" cy="2121046"/>
            <a:chOff x="4905712" y="4393990"/>
            <a:chExt cx="2035744" cy="2121046"/>
          </a:xfrm>
        </p:grpSpPr>
        <p:pic>
          <p:nvPicPr>
            <p:cNvPr id="15" name="Picture 14">
              <a:extLst>
                <a:ext uri="{FF2B5EF4-FFF2-40B4-BE49-F238E27FC236}">
                  <a16:creationId xmlns:a16="http://schemas.microsoft.com/office/drawing/2014/main" xmlns="" id="{E7D7501F-8A23-024F-AA13-080BA638B542}"/>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905712" y="4393990"/>
              <a:ext cx="2035743" cy="1526807"/>
            </a:xfrm>
            <a:prstGeom prst="rect">
              <a:avLst/>
            </a:prstGeom>
          </p:spPr>
        </p:pic>
        <p:sp>
          <p:nvSpPr>
            <p:cNvPr id="39" name="TextBox 38">
              <a:extLst>
                <a:ext uri="{FF2B5EF4-FFF2-40B4-BE49-F238E27FC236}">
                  <a16:creationId xmlns:a16="http://schemas.microsoft.com/office/drawing/2014/main" xmlns="" id="{E6895720-D286-CD4A-90E7-A4D90619A809}"/>
                </a:ext>
              </a:extLst>
            </p:cNvPr>
            <p:cNvSpPr txBox="1"/>
            <p:nvPr/>
          </p:nvSpPr>
          <p:spPr>
            <a:xfrm>
              <a:off x="4905713" y="5920676"/>
              <a:ext cx="2035743"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Virginia </a:t>
              </a:r>
              <a:r>
                <a:rPr lang="en-US" sz="1600" b="1" dirty="0" err="1">
                  <a:solidFill>
                    <a:schemeClr val="bg1"/>
                  </a:solidFill>
                </a:rPr>
                <a:t>spiraea</a:t>
              </a:r>
              <a:endParaRPr lang="en-US" sz="1600" b="1" dirty="0">
                <a:solidFill>
                  <a:schemeClr val="bg1"/>
                </a:solidFill>
              </a:endParaRPr>
            </a:p>
          </p:txBody>
        </p:sp>
      </p:grpSp>
      <p:grpSp>
        <p:nvGrpSpPr>
          <p:cNvPr id="54" name="Group 53">
            <a:extLst>
              <a:ext uri="{FF2B5EF4-FFF2-40B4-BE49-F238E27FC236}">
                <a16:creationId xmlns:a16="http://schemas.microsoft.com/office/drawing/2014/main" xmlns="" id="{ADD261A8-D3C2-AC4A-8DCB-34F677A53813}"/>
              </a:ext>
            </a:extLst>
          </p:cNvPr>
          <p:cNvGrpSpPr/>
          <p:nvPr/>
        </p:nvGrpSpPr>
        <p:grpSpPr>
          <a:xfrm>
            <a:off x="339605" y="1949824"/>
            <a:ext cx="2035742" cy="2121167"/>
            <a:chOff x="308635" y="2051234"/>
            <a:chExt cx="2035742" cy="2121167"/>
          </a:xfrm>
        </p:grpSpPr>
        <p:pic>
          <p:nvPicPr>
            <p:cNvPr id="23" name="Picture 4" descr="http://www.fcps.edu/islandcreekes/ecology/Plants/Buttonbush/G830-2.jpg">
              <a:extLst>
                <a:ext uri="{FF2B5EF4-FFF2-40B4-BE49-F238E27FC236}">
                  <a16:creationId xmlns:a16="http://schemas.microsoft.com/office/drawing/2014/main" xmlns="" id="{6875AADF-2D92-1749-AA30-A4A07B3FA55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635" y="2051234"/>
              <a:ext cx="2035742" cy="152680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6C534B4-BE93-D84C-B5B8-5E3A89B746D5}"/>
                </a:ext>
              </a:extLst>
            </p:cNvPr>
            <p:cNvSpPr txBox="1"/>
            <p:nvPr/>
          </p:nvSpPr>
          <p:spPr>
            <a:xfrm>
              <a:off x="308635" y="3578041"/>
              <a:ext cx="2035742"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Buttonbush</a:t>
              </a:r>
            </a:p>
            <a:p>
              <a:pPr lvl="0" defTabSz="914400">
                <a:defRPr/>
              </a:pPr>
              <a:endParaRPr lang="en-US" sz="1600" b="1" dirty="0">
                <a:solidFill>
                  <a:schemeClr val="bg1"/>
                </a:solidFill>
              </a:endParaRPr>
            </a:p>
          </p:txBody>
        </p:sp>
      </p:grpSp>
      <p:grpSp>
        <p:nvGrpSpPr>
          <p:cNvPr id="57" name="Group 56">
            <a:extLst>
              <a:ext uri="{FF2B5EF4-FFF2-40B4-BE49-F238E27FC236}">
                <a16:creationId xmlns:a16="http://schemas.microsoft.com/office/drawing/2014/main" xmlns="" id="{4D5999B2-30DF-C845-9746-4685282D7964}"/>
              </a:ext>
            </a:extLst>
          </p:cNvPr>
          <p:cNvGrpSpPr/>
          <p:nvPr/>
        </p:nvGrpSpPr>
        <p:grpSpPr>
          <a:xfrm>
            <a:off x="2642210" y="4234632"/>
            <a:ext cx="2039112" cy="2097292"/>
            <a:chOff x="2629407" y="4363191"/>
            <a:chExt cx="2039112" cy="2097292"/>
          </a:xfrm>
        </p:grpSpPr>
        <p:pic>
          <p:nvPicPr>
            <p:cNvPr id="30" name="Picture 29">
              <a:extLst>
                <a:ext uri="{FF2B5EF4-FFF2-40B4-BE49-F238E27FC236}">
                  <a16:creationId xmlns:a16="http://schemas.microsoft.com/office/drawing/2014/main" xmlns="" id="{45B61C85-B090-A640-A3FD-E42A247F94E1}"/>
                </a:ext>
              </a:extLst>
            </p:cNvPr>
            <p:cNvPicPr>
              <a:picLocks/>
            </p:cNvPicPr>
            <p:nvPr>
              <p:custDataLst>
                <p:tags r:id="rId4"/>
              </p:custDataLst>
            </p:nvPr>
          </p:nvPicPr>
          <p:blipFill rotWithShape="1">
            <a:blip r:embed="rId9"/>
            <a:srcRect l="8215" r="13643"/>
            <a:stretch/>
          </p:blipFill>
          <p:spPr>
            <a:xfrm>
              <a:off x="2629407" y="4363191"/>
              <a:ext cx="2035742" cy="1526806"/>
            </a:xfrm>
            <a:prstGeom prst="rect">
              <a:avLst/>
            </a:prstGeom>
          </p:spPr>
        </p:pic>
        <p:sp>
          <p:nvSpPr>
            <p:cNvPr id="41" name="TextBox 40">
              <a:extLst>
                <a:ext uri="{FF2B5EF4-FFF2-40B4-BE49-F238E27FC236}">
                  <a16:creationId xmlns:a16="http://schemas.microsoft.com/office/drawing/2014/main" xmlns="" id="{E9C4C982-57C5-F948-92A7-BAFB72B83245}"/>
                </a:ext>
              </a:extLst>
            </p:cNvPr>
            <p:cNvSpPr txBox="1"/>
            <p:nvPr/>
          </p:nvSpPr>
          <p:spPr>
            <a:xfrm>
              <a:off x="2629407" y="5866123"/>
              <a:ext cx="2039112" cy="594360"/>
            </a:xfrm>
            <a:prstGeom prst="rect">
              <a:avLst/>
            </a:prstGeom>
            <a:solidFill>
              <a:srgbClr val="559010"/>
            </a:solidFill>
            <a:effectLst/>
          </p:spPr>
          <p:txBody>
            <a:bodyPr wrap="square" rtlCol="0">
              <a:spAutoFit/>
            </a:bodyPr>
            <a:lstStyle/>
            <a:p>
              <a:pPr lvl="0" defTabSz="914400">
                <a:defRPr/>
              </a:pPr>
              <a:r>
                <a:rPr lang="en-US" sz="1600" b="1" dirty="0" err="1">
                  <a:solidFill>
                    <a:schemeClr val="bg1"/>
                  </a:solidFill>
                </a:rPr>
                <a:t>Summersweet</a:t>
              </a:r>
              <a:r>
                <a:rPr lang="en-US" sz="1600" b="1" dirty="0">
                  <a:solidFill>
                    <a:schemeClr val="bg1"/>
                  </a:solidFill>
                </a:rPr>
                <a:t> Clethra</a:t>
              </a:r>
            </a:p>
          </p:txBody>
        </p:sp>
      </p:grpSp>
      <p:grpSp>
        <p:nvGrpSpPr>
          <p:cNvPr id="56" name="Group 55">
            <a:extLst>
              <a:ext uri="{FF2B5EF4-FFF2-40B4-BE49-F238E27FC236}">
                <a16:creationId xmlns:a16="http://schemas.microsoft.com/office/drawing/2014/main" xmlns="" id="{846E4AF7-714B-304C-A770-CC891ECE6034}"/>
              </a:ext>
            </a:extLst>
          </p:cNvPr>
          <p:cNvGrpSpPr/>
          <p:nvPr/>
        </p:nvGrpSpPr>
        <p:grpSpPr>
          <a:xfrm>
            <a:off x="2643894" y="1953541"/>
            <a:ext cx="2035744" cy="2113733"/>
            <a:chOff x="2619388" y="2122755"/>
            <a:chExt cx="2035744" cy="2113733"/>
          </a:xfrm>
        </p:grpSpPr>
        <p:pic>
          <p:nvPicPr>
            <p:cNvPr id="24" name="Picture 6" descr="https://s-media-cache-ak0.pinimg.com/736x/37/29/8f/37298f2ecf9b8ca8f9a450a5272e29c6.jpg">
              <a:extLst>
                <a:ext uri="{FF2B5EF4-FFF2-40B4-BE49-F238E27FC236}">
                  <a16:creationId xmlns:a16="http://schemas.microsoft.com/office/drawing/2014/main" xmlns="" id="{F56872F1-2E32-2548-BF5C-2246EF1AA29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19388" y="2122755"/>
              <a:ext cx="2035743" cy="15268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423A42CB-BFCE-9D41-B433-4EA1AD38E619}"/>
                </a:ext>
              </a:extLst>
            </p:cNvPr>
            <p:cNvSpPr txBox="1"/>
            <p:nvPr/>
          </p:nvSpPr>
          <p:spPr>
            <a:xfrm>
              <a:off x="2619389" y="3642128"/>
              <a:ext cx="2035743"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Dwarf </a:t>
              </a:r>
              <a:r>
                <a:rPr lang="en-US" sz="1600" b="1" dirty="0" err="1">
                  <a:solidFill>
                    <a:schemeClr val="bg1"/>
                  </a:solidFill>
                </a:rPr>
                <a:t>fothergilla</a:t>
              </a:r>
              <a:endParaRPr lang="en-US" sz="1600" b="1" dirty="0">
                <a:solidFill>
                  <a:schemeClr val="bg1"/>
                </a:solidFill>
              </a:endParaRPr>
            </a:p>
          </p:txBody>
        </p:sp>
      </p:grpSp>
      <p:grpSp>
        <p:nvGrpSpPr>
          <p:cNvPr id="58" name="Group 57">
            <a:extLst>
              <a:ext uri="{FF2B5EF4-FFF2-40B4-BE49-F238E27FC236}">
                <a16:creationId xmlns:a16="http://schemas.microsoft.com/office/drawing/2014/main" xmlns="" id="{2D655D24-7C8F-A248-B80C-922444921F78}"/>
              </a:ext>
            </a:extLst>
          </p:cNvPr>
          <p:cNvGrpSpPr/>
          <p:nvPr/>
        </p:nvGrpSpPr>
        <p:grpSpPr>
          <a:xfrm>
            <a:off x="4949869" y="1962835"/>
            <a:ext cx="2035742" cy="2095144"/>
            <a:chOff x="4934669" y="2109373"/>
            <a:chExt cx="2035742" cy="2095144"/>
          </a:xfrm>
        </p:grpSpPr>
        <p:pic>
          <p:nvPicPr>
            <p:cNvPr id="26" name="Picture 10" descr="http://images.floridata.com/gallery/Deutzia_scabra8b.jpg">
              <a:extLst>
                <a:ext uri="{FF2B5EF4-FFF2-40B4-BE49-F238E27FC236}">
                  <a16:creationId xmlns:a16="http://schemas.microsoft.com/office/drawing/2014/main" xmlns="" id="{A9EACE08-B0C5-814B-A291-47230535E8D1}"/>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4669" y="2109373"/>
              <a:ext cx="2035742" cy="152680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xmlns="" id="{DC16E455-3B7E-D547-8EBD-14A20C65896F}"/>
                </a:ext>
              </a:extLst>
            </p:cNvPr>
            <p:cNvSpPr txBox="1"/>
            <p:nvPr/>
          </p:nvSpPr>
          <p:spPr>
            <a:xfrm>
              <a:off x="4946688" y="3610157"/>
              <a:ext cx="2023723"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Fuzzy deutzia</a:t>
              </a:r>
            </a:p>
            <a:p>
              <a:pPr lvl="0" defTabSz="914400">
                <a:defRPr/>
              </a:pPr>
              <a:endParaRPr lang="en-US" sz="1600" b="1" dirty="0">
                <a:solidFill>
                  <a:schemeClr val="bg1"/>
                </a:solidFill>
              </a:endParaRPr>
            </a:p>
          </p:txBody>
        </p:sp>
      </p:grpSp>
      <p:grpSp>
        <p:nvGrpSpPr>
          <p:cNvPr id="60" name="Group 59">
            <a:extLst>
              <a:ext uri="{FF2B5EF4-FFF2-40B4-BE49-F238E27FC236}">
                <a16:creationId xmlns:a16="http://schemas.microsoft.com/office/drawing/2014/main" xmlns="" id="{ED9E9524-1757-8548-B880-6887E4B6F68D}"/>
              </a:ext>
            </a:extLst>
          </p:cNvPr>
          <p:cNvGrpSpPr/>
          <p:nvPr/>
        </p:nvGrpSpPr>
        <p:grpSpPr>
          <a:xfrm>
            <a:off x="7254159" y="1957002"/>
            <a:ext cx="1526809" cy="2106811"/>
            <a:chOff x="7245422" y="2159670"/>
            <a:chExt cx="1526809" cy="2106811"/>
          </a:xfrm>
        </p:grpSpPr>
        <p:pic>
          <p:nvPicPr>
            <p:cNvPr id="25" name="Picture 8" descr="http://pics.davesgarden.com/pics/2003/12/15/htop/b7e65f.jpg">
              <a:extLst>
                <a:ext uri="{FF2B5EF4-FFF2-40B4-BE49-F238E27FC236}">
                  <a16:creationId xmlns:a16="http://schemas.microsoft.com/office/drawing/2014/main" xmlns="" id="{97633584-312D-3F4D-9B85-502C4ECACE26}"/>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5422" y="2159670"/>
              <a:ext cx="1526807" cy="152680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xmlns="" id="{346ED9D8-F920-3949-8003-91E97DD3CA99}"/>
                </a:ext>
              </a:extLst>
            </p:cNvPr>
            <p:cNvSpPr txBox="1"/>
            <p:nvPr/>
          </p:nvSpPr>
          <p:spPr>
            <a:xfrm>
              <a:off x="7245423" y="3672121"/>
              <a:ext cx="1526808"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Glossy </a:t>
              </a:r>
              <a:r>
                <a:rPr lang="en-US" sz="1600" b="1" dirty="0" err="1">
                  <a:solidFill>
                    <a:schemeClr val="bg1"/>
                  </a:solidFill>
                </a:rPr>
                <a:t>abelia</a:t>
              </a:r>
              <a:endParaRPr lang="en-US" sz="1600" b="1" dirty="0">
                <a:solidFill>
                  <a:schemeClr val="bg1"/>
                </a:solidFill>
              </a:endParaRPr>
            </a:p>
          </p:txBody>
        </p:sp>
      </p:grpSp>
      <p:grpSp>
        <p:nvGrpSpPr>
          <p:cNvPr id="55" name="Group 54">
            <a:extLst>
              <a:ext uri="{FF2B5EF4-FFF2-40B4-BE49-F238E27FC236}">
                <a16:creationId xmlns:a16="http://schemas.microsoft.com/office/drawing/2014/main" xmlns="" id="{371111D9-24D4-464F-8C0F-68DBF3DA6ACC}"/>
              </a:ext>
            </a:extLst>
          </p:cNvPr>
          <p:cNvGrpSpPr/>
          <p:nvPr/>
        </p:nvGrpSpPr>
        <p:grpSpPr>
          <a:xfrm>
            <a:off x="336236" y="4221562"/>
            <a:ext cx="2039112" cy="2112923"/>
            <a:chOff x="349733" y="4393991"/>
            <a:chExt cx="2039112" cy="2112923"/>
          </a:xfrm>
        </p:grpSpPr>
        <p:pic>
          <p:nvPicPr>
            <p:cNvPr id="29" name="Picture 6">
              <a:extLst>
                <a:ext uri="{FF2B5EF4-FFF2-40B4-BE49-F238E27FC236}">
                  <a16:creationId xmlns:a16="http://schemas.microsoft.com/office/drawing/2014/main" xmlns="" id="{173880D6-40B0-C34E-A873-AB6F0D5EC71B}"/>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102" y="4393991"/>
              <a:ext cx="2035742" cy="152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a:extLst>
                <a:ext uri="{FF2B5EF4-FFF2-40B4-BE49-F238E27FC236}">
                  <a16:creationId xmlns:a16="http://schemas.microsoft.com/office/drawing/2014/main" xmlns="" id="{191E671A-39B0-D640-ACA6-7D3F79ADE976}"/>
                </a:ext>
              </a:extLst>
            </p:cNvPr>
            <p:cNvSpPr txBox="1"/>
            <p:nvPr>
              <p:custDataLst>
                <p:tags r:id="rId3"/>
              </p:custDataLst>
            </p:nvPr>
          </p:nvSpPr>
          <p:spPr>
            <a:xfrm>
              <a:off x="349733" y="5912554"/>
              <a:ext cx="2039112"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St. John’s Wort</a:t>
              </a:r>
            </a:p>
            <a:p>
              <a:pPr lvl="0" defTabSz="914400">
                <a:defRPr/>
              </a:pPr>
              <a:endParaRPr lang="en-US" sz="1600" b="1" dirty="0">
                <a:solidFill>
                  <a:schemeClr val="bg1"/>
                </a:solidFill>
              </a:endParaRPr>
            </a:p>
          </p:txBody>
        </p:sp>
      </p:grpSp>
      <p:grpSp>
        <p:nvGrpSpPr>
          <p:cNvPr id="61" name="Group 60">
            <a:extLst>
              <a:ext uri="{FF2B5EF4-FFF2-40B4-BE49-F238E27FC236}">
                <a16:creationId xmlns:a16="http://schemas.microsoft.com/office/drawing/2014/main" xmlns="" id="{21EC7E3C-1D05-5E42-AA33-9A55586FC877}"/>
              </a:ext>
            </a:extLst>
          </p:cNvPr>
          <p:cNvGrpSpPr/>
          <p:nvPr/>
        </p:nvGrpSpPr>
        <p:grpSpPr>
          <a:xfrm>
            <a:off x="7254160" y="4222695"/>
            <a:ext cx="1526807" cy="2121167"/>
            <a:chOff x="7182018" y="4346033"/>
            <a:chExt cx="1705406" cy="2121167"/>
          </a:xfrm>
        </p:grpSpPr>
        <p:pic>
          <p:nvPicPr>
            <p:cNvPr id="21" name="Picture 18">
              <a:extLst>
                <a:ext uri="{FF2B5EF4-FFF2-40B4-BE49-F238E27FC236}">
                  <a16:creationId xmlns:a16="http://schemas.microsoft.com/office/drawing/2014/main" xmlns="" id="{A4DADF31-9629-D246-8EEE-D575E975E458}"/>
                </a:ext>
              </a:extLst>
            </p:cNvPr>
            <p:cNvPicPr>
              <a:picLocks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t="32894"/>
            <a:stretch/>
          </p:blipFill>
          <p:spPr bwMode="auto">
            <a:xfrm>
              <a:off x="7182018" y="4346033"/>
              <a:ext cx="1705406" cy="152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a:extLst>
                <a:ext uri="{FF2B5EF4-FFF2-40B4-BE49-F238E27FC236}">
                  <a16:creationId xmlns:a16="http://schemas.microsoft.com/office/drawing/2014/main" xmlns="" id="{9A3B764E-A60A-CE4A-9A22-869B7924F2B4}"/>
                </a:ext>
              </a:extLst>
            </p:cNvPr>
            <p:cNvSpPr txBox="1"/>
            <p:nvPr/>
          </p:nvSpPr>
          <p:spPr>
            <a:xfrm>
              <a:off x="7182018" y="5872840"/>
              <a:ext cx="1705406"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Winterberry holly</a:t>
              </a:r>
            </a:p>
          </p:txBody>
        </p:sp>
      </p:grpSp>
    </p:spTree>
    <p:custDataLst>
      <p:tags r:id="rId1"/>
    </p:custDataLst>
    <p:extLst>
      <p:ext uri="{BB962C8B-B14F-4D97-AF65-F5344CB8AC3E}">
        <p14:creationId xmlns:p14="http://schemas.microsoft.com/office/powerpoint/2010/main" val="1480703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3">
            <a:extLst>
              <a:ext uri="{FF2B5EF4-FFF2-40B4-BE49-F238E27FC236}">
                <a16:creationId xmlns:a16="http://schemas.microsoft.com/office/drawing/2014/main" xmlns="" id="{9B559391-D2C4-9A44-BFBB-25300E2D8F6C}"/>
              </a:ext>
            </a:extLst>
          </p:cNvPr>
          <p:cNvSpPr>
            <a:spLocks noGrp="1"/>
          </p:cNvSpPr>
          <p:nvPr>
            <p:ph type="title"/>
          </p:nvPr>
        </p:nvSpPr>
        <p:spPr>
          <a:xfrm>
            <a:off x="422114" y="114105"/>
            <a:ext cx="9020322" cy="1325563"/>
          </a:xfrm>
        </p:spPr>
        <p:txBody>
          <a:bodyPr>
            <a:normAutofit/>
          </a:bodyPr>
          <a:lstStyle/>
          <a:p>
            <a:r>
              <a:rPr lang="en-US" sz="3600" dirty="0"/>
              <a:t>Building a Bee-Friendly Landscape</a:t>
            </a:r>
          </a:p>
        </p:txBody>
      </p:sp>
      <p:sp>
        <p:nvSpPr>
          <p:cNvPr id="44" name="Content Placeholder 1">
            <a:extLst>
              <a:ext uri="{FF2B5EF4-FFF2-40B4-BE49-F238E27FC236}">
                <a16:creationId xmlns:a16="http://schemas.microsoft.com/office/drawing/2014/main" xmlns="" id="{07BDF51B-7B05-8045-8068-DEDED89248EC}"/>
              </a:ext>
            </a:extLst>
          </p:cNvPr>
          <p:cNvSpPr>
            <a:spLocks noGrp="1"/>
          </p:cNvSpPr>
          <p:nvPr>
            <p:ph idx="1"/>
          </p:nvPr>
        </p:nvSpPr>
        <p:spPr>
          <a:xfrm>
            <a:off x="422114" y="1059286"/>
            <a:ext cx="8222876" cy="1069881"/>
          </a:xfrm>
        </p:spPr>
        <p:txBody>
          <a:bodyPr>
            <a:normAutofit/>
          </a:bodyPr>
          <a:lstStyle/>
          <a:p>
            <a:pPr marL="0" indent="0">
              <a:buNone/>
            </a:pPr>
            <a:r>
              <a:rPr lang="en-US" sz="3200" dirty="0"/>
              <a:t>Many of the best “bee magnets” are also relatively </a:t>
            </a:r>
            <a:r>
              <a:rPr lang="en-US" sz="3200" u="sng" dirty="0"/>
              <a:t>pest-free</a:t>
            </a:r>
            <a:r>
              <a:rPr lang="en-US" sz="3200" dirty="0"/>
              <a:t>!</a:t>
            </a:r>
          </a:p>
          <a:p>
            <a:pPr marL="0" indent="0">
              <a:buNone/>
            </a:pPr>
            <a:endParaRPr lang="en-US" dirty="0"/>
          </a:p>
        </p:txBody>
      </p:sp>
      <p:grpSp>
        <p:nvGrpSpPr>
          <p:cNvPr id="13" name="Group 12">
            <a:extLst>
              <a:ext uri="{FF2B5EF4-FFF2-40B4-BE49-F238E27FC236}">
                <a16:creationId xmlns:a16="http://schemas.microsoft.com/office/drawing/2014/main" xmlns="" id="{2AE08AF5-2910-0946-8708-304DF03E3E22}"/>
              </a:ext>
            </a:extLst>
          </p:cNvPr>
          <p:cNvGrpSpPr/>
          <p:nvPr/>
        </p:nvGrpSpPr>
        <p:grpSpPr>
          <a:xfrm>
            <a:off x="6610631" y="2214028"/>
            <a:ext cx="1737360" cy="1855791"/>
            <a:chOff x="1042624" y="2612423"/>
            <a:chExt cx="1737360" cy="1855791"/>
          </a:xfrm>
        </p:grpSpPr>
        <p:pic>
          <p:nvPicPr>
            <p:cNvPr id="36" name="Picture 4">
              <a:extLst>
                <a:ext uri="{FF2B5EF4-FFF2-40B4-BE49-F238E27FC236}">
                  <a16:creationId xmlns:a16="http://schemas.microsoft.com/office/drawing/2014/main" xmlns="" id="{BF531D7C-ABF6-1643-A8EF-5A020C8BD37E}"/>
                </a:ext>
              </a:extLst>
            </p:cNvPr>
            <p:cNvPicPr>
              <a:picLocks noChangeArrowheads="1"/>
            </p:cNvPicPr>
            <p:nvPr>
              <p:custDataLst>
                <p:tags r:id="rId7"/>
              </p:custDataLst>
            </p:nvPr>
          </p:nvPicPr>
          <p:blipFill rotWithShape="1">
            <a:blip r:embed="rId10" cstate="print">
              <a:extLst>
                <a:ext uri="{BEBA8EAE-BF5A-486C-A8C5-ECC9F3942E4B}">
                  <a14:imgProps xmlns:a14="http://schemas.microsoft.com/office/drawing/2010/main">
                    <a14:imgLayer r:embed="rId11">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l="18000"/>
            <a:stretch/>
          </p:blipFill>
          <p:spPr bwMode="auto">
            <a:xfrm>
              <a:off x="1042624" y="2612423"/>
              <a:ext cx="1737360" cy="128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a:extLst>
                <a:ext uri="{FF2B5EF4-FFF2-40B4-BE49-F238E27FC236}">
                  <a16:creationId xmlns:a16="http://schemas.microsoft.com/office/drawing/2014/main" xmlns="" id="{D15197FC-E21A-7940-AC2E-D87189CCAC46}"/>
                </a:ext>
              </a:extLst>
            </p:cNvPr>
            <p:cNvSpPr txBox="1"/>
            <p:nvPr/>
          </p:nvSpPr>
          <p:spPr>
            <a:xfrm>
              <a:off x="1042624" y="3882998"/>
              <a:ext cx="1737360" cy="585216"/>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False Indigo</a:t>
              </a:r>
            </a:p>
          </p:txBody>
        </p:sp>
      </p:grpSp>
      <p:grpSp>
        <p:nvGrpSpPr>
          <p:cNvPr id="46" name="Group 45">
            <a:extLst>
              <a:ext uri="{FF2B5EF4-FFF2-40B4-BE49-F238E27FC236}">
                <a16:creationId xmlns:a16="http://schemas.microsoft.com/office/drawing/2014/main" xmlns="" id="{B1EFE25B-72E2-CB4D-9214-50BD09FADD7F}"/>
              </a:ext>
            </a:extLst>
          </p:cNvPr>
          <p:cNvGrpSpPr/>
          <p:nvPr/>
        </p:nvGrpSpPr>
        <p:grpSpPr>
          <a:xfrm>
            <a:off x="6751198" y="4514649"/>
            <a:ext cx="1526809" cy="1902083"/>
            <a:chOff x="7245422" y="2372710"/>
            <a:chExt cx="1526809" cy="1902083"/>
          </a:xfrm>
        </p:grpSpPr>
        <p:pic>
          <p:nvPicPr>
            <p:cNvPr id="47" name="Picture 8" descr="http://pics.davesgarden.com/pics/2003/12/15/htop/b7e65f.jpg">
              <a:extLst>
                <a:ext uri="{FF2B5EF4-FFF2-40B4-BE49-F238E27FC236}">
                  <a16:creationId xmlns:a16="http://schemas.microsoft.com/office/drawing/2014/main" xmlns="" id="{F25DDE2E-5731-D74E-AF60-3F28CD6EF784}"/>
                </a:ext>
              </a:extLst>
            </p:cNvPr>
            <p:cNvPicPr>
              <a:picLocks noChangeArrowheads="1"/>
            </p:cNvPicPr>
            <p:nvPr>
              <p:custDataLst>
                <p:tags r:id="rId6"/>
              </p:custDataLst>
            </p:nvPr>
          </p:nvPicPr>
          <p:blipFill rotWithShape="1">
            <a:blip r:embed="rId12" cstate="print">
              <a:extLst>
                <a:ext uri="{28A0092B-C50C-407E-A947-70E740481C1C}">
                  <a14:useLocalDpi xmlns:a14="http://schemas.microsoft.com/office/drawing/2010/main" val="0"/>
                </a:ext>
              </a:extLst>
            </a:blip>
            <a:srcRect t="8700"/>
            <a:stretch/>
          </p:blipFill>
          <p:spPr bwMode="auto">
            <a:xfrm>
              <a:off x="7245422" y="2372710"/>
              <a:ext cx="1526807" cy="139397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7E66EE6F-0025-134A-8838-DFBE44C45D71}"/>
                </a:ext>
              </a:extLst>
            </p:cNvPr>
            <p:cNvSpPr txBox="1"/>
            <p:nvPr/>
          </p:nvSpPr>
          <p:spPr>
            <a:xfrm>
              <a:off x="7245423" y="3680433"/>
              <a:ext cx="1526808"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Glossy </a:t>
              </a:r>
              <a:r>
                <a:rPr lang="en-US" sz="1600" b="1" dirty="0" err="1">
                  <a:solidFill>
                    <a:schemeClr val="bg1"/>
                  </a:solidFill>
                </a:rPr>
                <a:t>abelia</a:t>
              </a:r>
              <a:endParaRPr lang="en-US" sz="1600" b="1" dirty="0">
                <a:solidFill>
                  <a:schemeClr val="bg1"/>
                </a:solidFill>
              </a:endParaRPr>
            </a:p>
          </p:txBody>
        </p:sp>
      </p:grpSp>
      <p:grpSp>
        <p:nvGrpSpPr>
          <p:cNvPr id="49" name="Group 48">
            <a:extLst>
              <a:ext uri="{FF2B5EF4-FFF2-40B4-BE49-F238E27FC236}">
                <a16:creationId xmlns:a16="http://schemas.microsoft.com/office/drawing/2014/main" xmlns="" id="{B4B7E684-9637-C045-B4C5-B9A2BE2A3D4A}"/>
              </a:ext>
            </a:extLst>
          </p:cNvPr>
          <p:cNvGrpSpPr/>
          <p:nvPr/>
        </p:nvGrpSpPr>
        <p:grpSpPr>
          <a:xfrm>
            <a:off x="4544704" y="2196526"/>
            <a:ext cx="1740214" cy="1864577"/>
            <a:chOff x="349733" y="4393991"/>
            <a:chExt cx="2053422" cy="2200168"/>
          </a:xfrm>
        </p:grpSpPr>
        <p:pic>
          <p:nvPicPr>
            <p:cNvPr id="50" name="Picture 6">
              <a:extLst>
                <a:ext uri="{FF2B5EF4-FFF2-40B4-BE49-F238E27FC236}">
                  <a16:creationId xmlns:a16="http://schemas.microsoft.com/office/drawing/2014/main" xmlns="" id="{947156A9-B954-D34F-9AFA-D80C5E5FB678}"/>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101" y="4393991"/>
              <a:ext cx="2050054" cy="1510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a:extLst>
                <a:ext uri="{FF2B5EF4-FFF2-40B4-BE49-F238E27FC236}">
                  <a16:creationId xmlns:a16="http://schemas.microsoft.com/office/drawing/2014/main" xmlns="" id="{E41A5BCF-632F-3B4F-9C1A-9BB276FC99BD}"/>
                </a:ext>
              </a:extLst>
            </p:cNvPr>
            <p:cNvSpPr txBox="1"/>
            <p:nvPr>
              <p:custDataLst>
                <p:tags r:id="rId5"/>
              </p:custDataLst>
            </p:nvPr>
          </p:nvSpPr>
          <p:spPr>
            <a:xfrm>
              <a:off x="349733" y="5904135"/>
              <a:ext cx="2053422" cy="690024"/>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St. John’s Wort</a:t>
              </a:r>
            </a:p>
            <a:p>
              <a:pPr lvl="0" defTabSz="914400">
                <a:defRPr/>
              </a:pPr>
              <a:endParaRPr lang="en-US" sz="1600" b="1" dirty="0">
                <a:solidFill>
                  <a:schemeClr val="bg1"/>
                </a:solidFill>
              </a:endParaRPr>
            </a:p>
          </p:txBody>
        </p:sp>
      </p:grpSp>
      <p:grpSp>
        <p:nvGrpSpPr>
          <p:cNvPr id="15" name="Group 14">
            <a:extLst>
              <a:ext uri="{FF2B5EF4-FFF2-40B4-BE49-F238E27FC236}">
                <a16:creationId xmlns:a16="http://schemas.microsoft.com/office/drawing/2014/main" xmlns="" id="{C130A17E-2C12-064F-AAB7-0BE956EA888E}"/>
              </a:ext>
            </a:extLst>
          </p:cNvPr>
          <p:cNvGrpSpPr/>
          <p:nvPr/>
        </p:nvGrpSpPr>
        <p:grpSpPr>
          <a:xfrm>
            <a:off x="4701054" y="4514649"/>
            <a:ext cx="1737360" cy="1887337"/>
            <a:chOff x="4209355" y="2578010"/>
            <a:chExt cx="1737360" cy="1887337"/>
          </a:xfrm>
        </p:grpSpPr>
        <p:pic>
          <p:nvPicPr>
            <p:cNvPr id="37" name="Picture 5">
              <a:extLst>
                <a:ext uri="{FF2B5EF4-FFF2-40B4-BE49-F238E27FC236}">
                  <a16:creationId xmlns:a16="http://schemas.microsoft.com/office/drawing/2014/main" xmlns="" id="{7C3E55B1-C8A1-7840-BE8A-D77C7C7320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09355" y="2578010"/>
              <a:ext cx="1737360" cy="130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a:extLst>
                <a:ext uri="{FF2B5EF4-FFF2-40B4-BE49-F238E27FC236}">
                  <a16:creationId xmlns:a16="http://schemas.microsoft.com/office/drawing/2014/main" xmlns="" id="{64D910C9-3DB0-7E41-B6CB-794515E2933C}"/>
                </a:ext>
              </a:extLst>
            </p:cNvPr>
            <p:cNvSpPr txBox="1"/>
            <p:nvPr/>
          </p:nvSpPr>
          <p:spPr>
            <a:xfrm>
              <a:off x="4209355" y="3870987"/>
              <a:ext cx="1737360"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Bee Bee Tree</a:t>
              </a:r>
            </a:p>
            <a:p>
              <a:pPr lvl="0" defTabSz="914400">
                <a:defRPr/>
              </a:pPr>
              <a:endParaRPr lang="en-US" sz="1600" b="1" dirty="0">
                <a:solidFill>
                  <a:schemeClr val="bg1"/>
                </a:solidFill>
              </a:endParaRPr>
            </a:p>
          </p:txBody>
        </p:sp>
      </p:grpSp>
      <p:grpSp>
        <p:nvGrpSpPr>
          <p:cNvPr id="17" name="Group 16">
            <a:extLst>
              <a:ext uri="{FF2B5EF4-FFF2-40B4-BE49-F238E27FC236}">
                <a16:creationId xmlns:a16="http://schemas.microsoft.com/office/drawing/2014/main" xmlns="" id="{DF9B0EF5-AD2D-D74A-A139-A85B9F63BA1D}"/>
              </a:ext>
            </a:extLst>
          </p:cNvPr>
          <p:cNvGrpSpPr/>
          <p:nvPr/>
        </p:nvGrpSpPr>
        <p:grpSpPr>
          <a:xfrm>
            <a:off x="2521775" y="4492622"/>
            <a:ext cx="1737360" cy="1910869"/>
            <a:chOff x="4253470" y="4568413"/>
            <a:chExt cx="1737360" cy="1910869"/>
          </a:xfrm>
        </p:grpSpPr>
        <p:pic>
          <p:nvPicPr>
            <p:cNvPr id="33" name="Picture 2">
              <a:extLst>
                <a:ext uri="{FF2B5EF4-FFF2-40B4-BE49-F238E27FC236}">
                  <a16:creationId xmlns:a16="http://schemas.microsoft.com/office/drawing/2014/main" xmlns="" id="{02F1E55D-14AA-4243-99B5-2E91CD0A4FD4}"/>
                </a:ext>
              </a:extLst>
            </p:cNvPr>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b="17739"/>
            <a:stretch/>
          </p:blipFill>
          <p:spPr bwMode="auto">
            <a:xfrm>
              <a:off x="4253470" y="4568413"/>
              <a:ext cx="1737360" cy="131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a:extLst>
                <a:ext uri="{FF2B5EF4-FFF2-40B4-BE49-F238E27FC236}">
                  <a16:creationId xmlns:a16="http://schemas.microsoft.com/office/drawing/2014/main" xmlns="" id="{D2699EE8-E391-F743-86F5-A72622BCE4AD}"/>
                </a:ext>
              </a:extLst>
            </p:cNvPr>
            <p:cNvSpPr txBox="1"/>
            <p:nvPr/>
          </p:nvSpPr>
          <p:spPr>
            <a:xfrm>
              <a:off x="4253470" y="5884922"/>
              <a:ext cx="1737360"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Amur </a:t>
              </a:r>
              <a:r>
                <a:rPr lang="en-US" sz="1600" b="1" dirty="0" err="1">
                  <a:solidFill>
                    <a:schemeClr val="bg1"/>
                  </a:solidFill>
                </a:rPr>
                <a:t>Maackia</a:t>
              </a:r>
              <a:endParaRPr lang="en-US" sz="1600" b="1" dirty="0">
                <a:solidFill>
                  <a:schemeClr val="bg1"/>
                </a:solidFill>
              </a:endParaRPr>
            </a:p>
            <a:p>
              <a:pPr lvl="0" defTabSz="914400">
                <a:defRPr/>
              </a:pPr>
              <a:endParaRPr lang="en-US" sz="1600" b="1" dirty="0">
                <a:solidFill>
                  <a:schemeClr val="bg1"/>
                </a:solidFill>
              </a:endParaRPr>
            </a:p>
          </p:txBody>
        </p:sp>
      </p:grpSp>
      <p:grpSp>
        <p:nvGrpSpPr>
          <p:cNvPr id="18" name="Group 17">
            <a:extLst>
              <a:ext uri="{FF2B5EF4-FFF2-40B4-BE49-F238E27FC236}">
                <a16:creationId xmlns:a16="http://schemas.microsoft.com/office/drawing/2014/main" xmlns="" id="{46D22486-439F-7A49-AB8F-0FB8EAD9A8A1}"/>
              </a:ext>
            </a:extLst>
          </p:cNvPr>
          <p:cNvGrpSpPr/>
          <p:nvPr/>
        </p:nvGrpSpPr>
        <p:grpSpPr>
          <a:xfrm>
            <a:off x="2633585" y="1990704"/>
            <a:ext cx="1519986" cy="2180109"/>
            <a:chOff x="6844962" y="4531767"/>
            <a:chExt cx="1519986" cy="2180109"/>
          </a:xfrm>
        </p:grpSpPr>
        <p:pic>
          <p:nvPicPr>
            <p:cNvPr id="42" name="Picture 41">
              <a:extLst>
                <a:ext uri="{FF2B5EF4-FFF2-40B4-BE49-F238E27FC236}">
                  <a16:creationId xmlns:a16="http://schemas.microsoft.com/office/drawing/2014/main" xmlns="" id="{ECF4EC5B-ED09-A248-AEDA-634DADB3334D}"/>
                </a:ext>
              </a:extLst>
            </p:cNvPr>
            <p:cNvPicPr>
              <a:picLocks noChangeAspect="1"/>
            </p:cNvPicPr>
            <p:nvPr>
              <p:custDataLst>
                <p:tags r:id="rId3"/>
              </p:custDataLst>
            </p:nvPr>
          </p:nvPicPr>
          <p:blipFill rotWithShape="1">
            <a:blip r:embed="rId16"/>
            <a:srcRect b="8072"/>
            <a:stretch/>
          </p:blipFill>
          <p:spPr>
            <a:xfrm>
              <a:off x="6844962" y="4531767"/>
              <a:ext cx="1519986" cy="2180109"/>
            </a:xfrm>
            <a:prstGeom prst="rect">
              <a:avLst/>
            </a:prstGeom>
          </p:spPr>
        </p:pic>
        <p:sp>
          <p:nvSpPr>
            <p:cNvPr id="58" name="TextBox 57">
              <a:extLst>
                <a:ext uri="{FF2B5EF4-FFF2-40B4-BE49-F238E27FC236}">
                  <a16:creationId xmlns:a16="http://schemas.microsoft.com/office/drawing/2014/main" xmlns="" id="{7F6DC8D7-2BA9-7443-8499-678D3B2AD2A8}"/>
                </a:ext>
              </a:extLst>
            </p:cNvPr>
            <p:cNvSpPr txBox="1"/>
            <p:nvPr/>
          </p:nvSpPr>
          <p:spPr>
            <a:xfrm>
              <a:off x="6844962" y="6117516"/>
              <a:ext cx="1519986" cy="594360"/>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Black gum</a:t>
              </a:r>
            </a:p>
            <a:p>
              <a:pPr lvl="0" defTabSz="914400">
                <a:defRPr/>
              </a:pPr>
              <a:endParaRPr lang="en-US" sz="1600" b="1" dirty="0">
                <a:solidFill>
                  <a:schemeClr val="bg1"/>
                </a:solidFill>
              </a:endParaRPr>
            </a:p>
          </p:txBody>
        </p:sp>
      </p:grpSp>
      <p:sp>
        <p:nvSpPr>
          <p:cNvPr id="34" name="Rectangle 33">
            <a:extLst>
              <a:ext uri="{FF2B5EF4-FFF2-40B4-BE49-F238E27FC236}">
                <a16:creationId xmlns:a16="http://schemas.microsoft.com/office/drawing/2014/main" xmlns="" id="{8F79E81A-1E23-9B4D-A02B-BC813F5E20F1}"/>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Helvetica Neue Light" panose="02000403000000020004" pitchFamily="2" charset="0"/>
              <a:cs typeface="Arial" panose="020B0604020202020204" pitchFamily="34" charset="0"/>
            </a:endParaRPr>
          </a:p>
        </p:txBody>
      </p:sp>
      <p:sp>
        <p:nvSpPr>
          <p:cNvPr id="35" name="TextBox 34">
            <a:extLst>
              <a:ext uri="{FF2B5EF4-FFF2-40B4-BE49-F238E27FC236}">
                <a16:creationId xmlns:a16="http://schemas.microsoft.com/office/drawing/2014/main" xmlns="" id="{F9DD0E6A-0DA3-4245-AEF7-E746EB3FEFE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39" name="TextBox 38">
            <a:extLst>
              <a:ext uri="{FF2B5EF4-FFF2-40B4-BE49-F238E27FC236}">
                <a16:creationId xmlns:a16="http://schemas.microsoft.com/office/drawing/2014/main" xmlns="" id="{51A3D44A-201C-AD45-AAC0-E6C4676AF4FB}"/>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40" name="TextBox 39">
            <a:extLst>
              <a:ext uri="{FF2B5EF4-FFF2-40B4-BE49-F238E27FC236}">
                <a16:creationId xmlns:a16="http://schemas.microsoft.com/office/drawing/2014/main" xmlns="" id="{C9E70360-F510-AB47-A2DD-A03B790FD05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41" name="TextBox 40">
            <a:extLst>
              <a:ext uri="{FF2B5EF4-FFF2-40B4-BE49-F238E27FC236}">
                <a16:creationId xmlns:a16="http://schemas.microsoft.com/office/drawing/2014/main" xmlns="" id="{6DD63DB9-F904-6F45-8FDB-5602762668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59" name="TextBox 58">
            <a:extLst>
              <a:ext uri="{FF2B5EF4-FFF2-40B4-BE49-F238E27FC236}">
                <a16:creationId xmlns:a16="http://schemas.microsoft.com/office/drawing/2014/main" xmlns="" id="{67FFEFED-45E0-B04F-B0E8-7FF15A68B516}"/>
              </a:ext>
            </a:extLst>
          </p:cNvPr>
          <p:cNvSpPr txBox="1"/>
          <p:nvPr/>
        </p:nvSpPr>
        <p:spPr>
          <a:xfrm>
            <a:off x="7142211" y="3707"/>
            <a:ext cx="2018501"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Recommendations</a:t>
            </a:r>
          </a:p>
        </p:txBody>
      </p:sp>
      <p:pic>
        <p:nvPicPr>
          <p:cNvPr id="2" name="Picture 1"/>
          <p:cNvPicPr>
            <a:picLocks noChangeAspect="1"/>
          </p:cNvPicPr>
          <p:nvPr/>
        </p:nvPicPr>
        <p:blipFill rotWithShape="1">
          <a:blip r:embed="rId17"/>
          <a:srcRect b="6720"/>
          <a:stretch/>
        </p:blipFill>
        <p:spPr>
          <a:xfrm>
            <a:off x="594947" y="2196526"/>
            <a:ext cx="1633870" cy="2007440"/>
          </a:xfrm>
          <a:prstGeom prst="rect">
            <a:avLst/>
          </a:prstGeom>
        </p:spPr>
      </p:pic>
      <p:grpSp>
        <p:nvGrpSpPr>
          <p:cNvPr id="60" name="Group 59">
            <a:extLst>
              <a:ext uri="{FF2B5EF4-FFF2-40B4-BE49-F238E27FC236}">
                <a16:creationId xmlns:a16="http://schemas.microsoft.com/office/drawing/2014/main" xmlns="" id="{97D6A5A7-77CC-AA4D-8D7F-CD0BFB5CBBF4}"/>
              </a:ext>
            </a:extLst>
          </p:cNvPr>
          <p:cNvGrpSpPr/>
          <p:nvPr/>
        </p:nvGrpSpPr>
        <p:grpSpPr>
          <a:xfrm>
            <a:off x="754200" y="4271325"/>
            <a:ext cx="1564578" cy="2168720"/>
            <a:chOff x="4699656" y="3766871"/>
            <a:chExt cx="1564578" cy="2168720"/>
          </a:xfrm>
        </p:grpSpPr>
        <p:pic>
          <p:nvPicPr>
            <p:cNvPr id="61" name="Picture 8" descr="Heptacodium miconioides at Hayefield.com">
              <a:extLst>
                <a:ext uri="{FF2B5EF4-FFF2-40B4-BE49-F238E27FC236}">
                  <a16:creationId xmlns:a16="http://schemas.microsoft.com/office/drawing/2014/main" xmlns="" id="{4A64EA86-6BF7-C241-AFCC-87F2C7259B37}"/>
                </a:ext>
              </a:extLst>
            </p:cNvPr>
            <p:cNvPicPr>
              <a:picLocks noChangeAspect="1" noChangeArrowheads="1"/>
            </p:cNvPicPr>
            <p:nvPr>
              <p:custDataLst>
                <p:tags r:id="rId2"/>
              </p:custDataLst>
            </p:nvPr>
          </p:nvPicPr>
          <p:blipFill rotWithShape="1">
            <a:blip r:embed="rId18" cstate="print">
              <a:extLst>
                <a:ext uri="{28A0092B-C50C-407E-A947-70E740481C1C}">
                  <a14:useLocalDpi xmlns:a14="http://schemas.microsoft.com/office/drawing/2010/main" val="0"/>
                </a:ext>
              </a:extLst>
            </a:blip>
            <a:srcRect b="6826"/>
            <a:stretch/>
          </p:blipFill>
          <p:spPr bwMode="auto">
            <a:xfrm>
              <a:off x="4699656" y="3766871"/>
              <a:ext cx="1553537" cy="160020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xmlns="" id="{99C3A2C9-DBCE-3047-B1C2-1B7045CAF79D}"/>
                </a:ext>
              </a:extLst>
            </p:cNvPr>
            <p:cNvSpPr txBox="1"/>
            <p:nvPr/>
          </p:nvSpPr>
          <p:spPr>
            <a:xfrm>
              <a:off x="4711754" y="5350816"/>
              <a:ext cx="1552480" cy="584775"/>
            </a:xfrm>
            <a:prstGeom prst="rect">
              <a:avLst/>
            </a:prstGeom>
            <a:solidFill>
              <a:srgbClr val="559010"/>
            </a:solidFill>
            <a:effectLst/>
          </p:spPr>
          <p:txBody>
            <a:bodyPr wrap="square" rtlCol="0">
              <a:spAutoFit/>
            </a:bodyPr>
            <a:lstStyle/>
            <a:p>
              <a:pPr lvl="0" defTabSz="914400">
                <a:defRPr/>
              </a:pPr>
              <a:r>
                <a:rPr lang="en-US" sz="1600" b="1" dirty="0">
                  <a:solidFill>
                    <a:schemeClr val="bg1"/>
                  </a:solidFill>
                </a:rPr>
                <a:t>Seven-Son flower </a:t>
              </a:r>
            </a:p>
          </p:txBody>
        </p:sp>
      </p:grpSp>
    </p:spTree>
    <p:custDataLst>
      <p:tags r:id="rId1"/>
    </p:custDataLst>
    <p:extLst>
      <p:ext uri="{BB962C8B-B14F-4D97-AF65-F5344CB8AC3E}">
        <p14:creationId xmlns:p14="http://schemas.microsoft.com/office/powerpoint/2010/main" val="5189227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1672F9-5FB3-7442-8BDB-6756D667A6EB}"/>
              </a:ext>
            </a:extLst>
          </p:cNvPr>
          <p:cNvSpPr>
            <a:spLocks noGrp="1"/>
          </p:cNvSpPr>
          <p:nvPr>
            <p:ph idx="1"/>
          </p:nvPr>
        </p:nvSpPr>
        <p:spPr>
          <a:xfrm>
            <a:off x="308635" y="1447591"/>
            <a:ext cx="8222876" cy="878522"/>
          </a:xfrm>
        </p:spPr>
        <p:txBody>
          <a:bodyPr>
            <a:normAutofit fontScale="92500" lnSpcReduction="10000"/>
          </a:bodyPr>
          <a:lstStyle/>
          <a:p>
            <a:pPr marL="0" indent="0">
              <a:buNone/>
            </a:pPr>
            <a:r>
              <a:rPr lang="en-US" sz="3200" dirty="0"/>
              <a:t>Plant a variety of trees and shrubs that bloom at different times of the growing season</a:t>
            </a:r>
          </a:p>
          <a:p>
            <a:pPr marL="0" indent="0">
              <a:buNone/>
            </a:pPr>
            <a:endParaRPr lang="en-US" dirty="0"/>
          </a:p>
        </p:txBody>
      </p:sp>
      <p:sp>
        <p:nvSpPr>
          <p:cNvPr id="34" name="TextBox 33">
            <a:extLst>
              <a:ext uri="{FF2B5EF4-FFF2-40B4-BE49-F238E27FC236}">
                <a16:creationId xmlns:a16="http://schemas.microsoft.com/office/drawing/2014/main" xmlns="" id="{02C33517-A6D5-B74C-B711-2230ADB15AE4}"/>
              </a:ext>
            </a:extLst>
          </p:cNvPr>
          <p:cNvSpPr txBox="1"/>
          <p:nvPr/>
        </p:nvSpPr>
        <p:spPr>
          <a:xfrm>
            <a:off x="410836" y="2417496"/>
            <a:ext cx="2362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2818C"/>
                </a:solidFill>
                <a:effectLst/>
                <a:uLnTx/>
                <a:uFillTx/>
                <a:latin typeface="Calibri"/>
                <a:ea typeface="+mn-ea"/>
                <a:cs typeface="+mn-cs"/>
              </a:rPr>
              <a:t>Early spring</a:t>
            </a:r>
          </a:p>
        </p:txBody>
      </p:sp>
      <p:sp>
        <p:nvSpPr>
          <p:cNvPr id="35" name="TextBox 34">
            <a:extLst>
              <a:ext uri="{FF2B5EF4-FFF2-40B4-BE49-F238E27FC236}">
                <a16:creationId xmlns:a16="http://schemas.microsoft.com/office/drawing/2014/main" xmlns="" id="{B61A2382-F0E2-F14C-A022-DC2C25C87F59}"/>
              </a:ext>
            </a:extLst>
          </p:cNvPr>
          <p:cNvSpPr txBox="1"/>
          <p:nvPr/>
        </p:nvSpPr>
        <p:spPr>
          <a:xfrm>
            <a:off x="3347607" y="2417496"/>
            <a:ext cx="2362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2818C"/>
                </a:solidFill>
                <a:effectLst/>
                <a:uLnTx/>
                <a:uFillTx/>
                <a:latin typeface="Calibri"/>
                <a:ea typeface="+mn-ea"/>
                <a:cs typeface="+mn-cs"/>
              </a:rPr>
              <a:t>Summer</a:t>
            </a:r>
          </a:p>
        </p:txBody>
      </p:sp>
      <p:sp>
        <p:nvSpPr>
          <p:cNvPr id="36" name="TextBox 35">
            <a:extLst>
              <a:ext uri="{FF2B5EF4-FFF2-40B4-BE49-F238E27FC236}">
                <a16:creationId xmlns:a16="http://schemas.microsoft.com/office/drawing/2014/main" xmlns="" id="{5B730920-9A97-0446-84BF-27B57B61E36A}"/>
              </a:ext>
            </a:extLst>
          </p:cNvPr>
          <p:cNvSpPr txBox="1"/>
          <p:nvPr/>
        </p:nvSpPr>
        <p:spPr>
          <a:xfrm>
            <a:off x="6281696" y="2417496"/>
            <a:ext cx="2362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2818C"/>
                </a:solidFill>
                <a:effectLst/>
                <a:uLnTx/>
                <a:uFillTx/>
                <a:latin typeface="Calibri"/>
                <a:ea typeface="+mn-ea"/>
                <a:cs typeface="+mn-cs"/>
              </a:rPr>
              <a:t>Autumn</a:t>
            </a:r>
          </a:p>
        </p:txBody>
      </p:sp>
      <p:sp>
        <p:nvSpPr>
          <p:cNvPr id="28" name="Title 13">
            <a:extLst>
              <a:ext uri="{FF2B5EF4-FFF2-40B4-BE49-F238E27FC236}">
                <a16:creationId xmlns:a16="http://schemas.microsoft.com/office/drawing/2014/main" xmlns="" id="{93475CB7-2AF1-B941-A1D5-0021111A3543}"/>
              </a:ext>
            </a:extLst>
          </p:cNvPr>
          <p:cNvSpPr>
            <a:spLocks noGrp="1"/>
          </p:cNvSpPr>
          <p:nvPr>
            <p:ph type="title"/>
          </p:nvPr>
        </p:nvSpPr>
        <p:spPr>
          <a:xfrm>
            <a:off x="308635" y="246958"/>
            <a:ext cx="9020322" cy="1325563"/>
          </a:xfrm>
        </p:spPr>
        <p:txBody>
          <a:bodyPr/>
          <a:lstStyle/>
          <a:p>
            <a:r>
              <a:rPr lang="en-US" dirty="0"/>
              <a:t>Building a Bee-Friendly Landscape</a:t>
            </a:r>
          </a:p>
        </p:txBody>
      </p:sp>
      <p:grpSp>
        <p:nvGrpSpPr>
          <p:cNvPr id="11" name="Group 10">
            <a:extLst>
              <a:ext uri="{FF2B5EF4-FFF2-40B4-BE49-F238E27FC236}">
                <a16:creationId xmlns:a16="http://schemas.microsoft.com/office/drawing/2014/main" xmlns="" id="{610E3879-36D3-2B4B-9296-3FB019CD50F2}"/>
              </a:ext>
            </a:extLst>
          </p:cNvPr>
          <p:cNvGrpSpPr/>
          <p:nvPr/>
        </p:nvGrpSpPr>
        <p:grpSpPr>
          <a:xfrm>
            <a:off x="379055" y="3246593"/>
            <a:ext cx="2425762" cy="2575408"/>
            <a:chOff x="523433" y="3246593"/>
            <a:chExt cx="2425762" cy="2575408"/>
          </a:xfrm>
        </p:grpSpPr>
        <p:pic>
          <p:nvPicPr>
            <p:cNvPr id="32" name="Picture 2" descr="Image result for bees on cornus mas">
              <a:extLst>
                <a:ext uri="{FF2B5EF4-FFF2-40B4-BE49-F238E27FC236}">
                  <a16:creationId xmlns:a16="http://schemas.microsoft.com/office/drawing/2014/main" xmlns="" id="{5A4B2E3C-D64B-6F48-8525-8E23086BBB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433" y="3246593"/>
              <a:ext cx="2425762" cy="194667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A8149560-AC56-6042-9383-D5E35E06CC21}"/>
                </a:ext>
              </a:extLst>
            </p:cNvPr>
            <p:cNvSpPr txBox="1"/>
            <p:nvPr/>
          </p:nvSpPr>
          <p:spPr>
            <a:xfrm>
              <a:off x="523433" y="5175670"/>
              <a:ext cx="2425762" cy="646331"/>
            </a:xfrm>
            <a:prstGeom prst="rect">
              <a:avLst/>
            </a:prstGeom>
            <a:solidFill>
              <a:srgbClr val="559010"/>
            </a:solidFill>
            <a:effectLst/>
          </p:spPr>
          <p:txBody>
            <a:bodyPr wrap="square" rtlCol="0">
              <a:spAutoFit/>
            </a:bodyPr>
            <a:lstStyle/>
            <a:p>
              <a:pPr lvl="0" defTabSz="914400">
                <a:defRPr/>
              </a:pPr>
              <a:r>
                <a:rPr lang="en-US" b="1" dirty="0">
                  <a:solidFill>
                    <a:schemeClr val="bg1"/>
                  </a:solidFill>
                </a:rPr>
                <a:t>Cornelian cherry dogwood</a:t>
              </a:r>
            </a:p>
          </p:txBody>
        </p:sp>
      </p:grpSp>
      <p:grpSp>
        <p:nvGrpSpPr>
          <p:cNvPr id="12" name="Group 11">
            <a:extLst>
              <a:ext uri="{FF2B5EF4-FFF2-40B4-BE49-F238E27FC236}">
                <a16:creationId xmlns:a16="http://schemas.microsoft.com/office/drawing/2014/main" xmlns="" id="{501F7974-1548-F84C-914B-F7B39CE2863F}"/>
              </a:ext>
            </a:extLst>
          </p:cNvPr>
          <p:cNvGrpSpPr/>
          <p:nvPr/>
        </p:nvGrpSpPr>
        <p:grpSpPr>
          <a:xfrm>
            <a:off x="3321554" y="3246093"/>
            <a:ext cx="2423160" cy="2575908"/>
            <a:chOff x="3321554" y="3246093"/>
            <a:chExt cx="2423160" cy="2575908"/>
          </a:xfrm>
        </p:grpSpPr>
        <p:pic>
          <p:nvPicPr>
            <p:cNvPr id="33" name="Picture 32">
              <a:extLst>
                <a:ext uri="{FF2B5EF4-FFF2-40B4-BE49-F238E27FC236}">
                  <a16:creationId xmlns:a16="http://schemas.microsoft.com/office/drawing/2014/main" xmlns="" id="{C5591C18-10D3-AF47-9F7D-E8A8FCEF6EBB}"/>
                </a:ext>
              </a:extLst>
            </p:cNvPr>
            <p:cNvPicPr>
              <a:picLocks/>
            </p:cNvPicPr>
            <p:nvPr/>
          </p:nvPicPr>
          <p:blipFill>
            <a:blip r:embed="rId5"/>
            <a:stretch>
              <a:fillRect/>
            </a:stretch>
          </p:blipFill>
          <p:spPr>
            <a:xfrm>
              <a:off x="3321554" y="3246093"/>
              <a:ext cx="2423160" cy="1947672"/>
            </a:xfrm>
            <a:prstGeom prst="rect">
              <a:avLst/>
            </a:prstGeom>
          </p:spPr>
        </p:pic>
        <p:sp>
          <p:nvSpPr>
            <p:cNvPr id="30" name="TextBox 29">
              <a:extLst>
                <a:ext uri="{FF2B5EF4-FFF2-40B4-BE49-F238E27FC236}">
                  <a16:creationId xmlns:a16="http://schemas.microsoft.com/office/drawing/2014/main" xmlns="" id="{F53268B5-73A6-714E-98BD-10FC5DBE2EB6}"/>
                </a:ext>
              </a:extLst>
            </p:cNvPr>
            <p:cNvSpPr txBox="1"/>
            <p:nvPr/>
          </p:nvSpPr>
          <p:spPr>
            <a:xfrm>
              <a:off x="3321554" y="5175670"/>
              <a:ext cx="2423159" cy="646331"/>
            </a:xfrm>
            <a:prstGeom prst="rect">
              <a:avLst/>
            </a:prstGeom>
            <a:solidFill>
              <a:srgbClr val="559010"/>
            </a:solidFill>
            <a:effectLst/>
          </p:spPr>
          <p:txBody>
            <a:bodyPr wrap="square" rtlCol="0">
              <a:spAutoFit/>
            </a:bodyPr>
            <a:lstStyle/>
            <a:p>
              <a:pPr lvl="0" defTabSz="914400">
                <a:defRPr/>
              </a:pPr>
              <a:r>
                <a:rPr lang="en-US" b="1" dirty="0">
                  <a:solidFill>
                    <a:schemeClr val="bg1"/>
                  </a:solidFill>
                </a:rPr>
                <a:t>Bottlebrush buckeye</a:t>
              </a:r>
            </a:p>
            <a:p>
              <a:pPr lvl="0" defTabSz="914400">
                <a:defRPr/>
              </a:pPr>
              <a:endParaRPr lang="en-US" b="1" dirty="0">
                <a:solidFill>
                  <a:schemeClr val="bg1"/>
                </a:solidFill>
              </a:endParaRPr>
            </a:p>
          </p:txBody>
        </p:sp>
      </p:grpSp>
      <p:grpSp>
        <p:nvGrpSpPr>
          <p:cNvPr id="13" name="Group 12">
            <a:extLst>
              <a:ext uri="{FF2B5EF4-FFF2-40B4-BE49-F238E27FC236}">
                <a16:creationId xmlns:a16="http://schemas.microsoft.com/office/drawing/2014/main" xmlns="" id="{28F925C9-9BEA-004B-B6F7-9CCB26623193}"/>
              </a:ext>
            </a:extLst>
          </p:cNvPr>
          <p:cNvGrpSpPr/>
          <p:nvPr/>
        </p:nvGrpSpPr>
        <p:grpSpPr>
          <a:xfrm>
            <a:off x="6261450" y="3246093"/>
            <a:ext cx="2423161" cy="2575908"/>
            <a:chOff x="6117072" y="3246093"/>
            <a:chExt cx="2423161" cy="2575908"/>
          </a:xfrm>
        </p:grpSpPr>
        <p:pic>
          <p:nvPicPr>
            <p:cNvPr id="31" name="Picture 30">
              <a:extLst>
                <a:ext uri="{FF2B5EF4-FFF2-40B4-BE49-F238E27FC236}">
                  <a16:creationId xmlns:a16="http://schemas.microsoft.com/office/drawing/2014/main" xmlns="" id="{39B6DB72-6FDB-2843-ACB8-E0C4C0434BC4}"/>
                </a:ext>
              </a:extLst>
            </p:cNvPr>
            <p:cNvPicPr>
              <a:picLocks/>
            </p:cNvPicPr>
            <p:nvPr/>
          </p:nvPicPr>
          <p:blipFill>
            <a:blip r:embed="rId6"/>
            <a:stretch>
              <a:fillRect/>
            </a:stretch>
          </p:blipFill>
          <p:spPr>
            <a:xfrm>
              <a:off x="6117073" y="3246093"/>
              <a:ext cx="2423160" cy="1947672"/>
            </a:xfrm>
            <a:prstGeom prst="rect">
              <a:avLst/>
            </a:prstGeom>
          </p:spPr>
        </p:pic>
        <p:sp>
          <p:nvSpPr>
            <p:cNvPr id="40" name="TextBox 39">
              <a:extLst>
                <a:ext uri="{FF2B5EF4-FFF2-40B4-BE49-F238E27FC236}">
                  <a16:creationId xmlns:a16="http://schemas.microsoft.com/office/drawing/2014/main" xmlns="" id="{8E62C1BC-AEC2-9D4F-9473-9A1B6A0C116F}"/>
                </a:ext>
              </a:extLst>
            </p:cNvPr>
            <p:cNvSpPr txBox="1"/>
            <p:nvPr/>
          </p:nvSpPr>
          <p:spPr>
            <a:xfrm>
              <a:off x="6117072" y="5175670"/>
              <a:ext cx="2414439" cy="646331"/>
            </a:xfrm>
            <a:prstGeom prst="rect">
              <a:avLst/>
            </a:prstGeom>
            <a:solidFill>
              <a:srgbClr val="559010"/>
            </a:solidFill>
            <a:effectLst/>
          </p:spPr>
          <p:txBody>
            <a:bodyPr wrap="square" rtlCol="0">
              <a:spAutoFit/>
            </a:bodyPr>
            <a:lstStyle/>
            <a:p>
              <a:pPr lvl="0" defTabSz="914400">
                <a:defRPr/>
              </a:pPr>
              <a:r>
                <a:rPr lang="en-US" b="1" dirty="0">
                  <a:solidFill>
                    <a:schemeClr val="bg1"/>
                  </a:solidFill>
                </a:rPr>
                <a:t>Seven sons flower tree</a:t>
              </a:r>
            </a:p>
            <a:p>
              <a:pPr lvl="0" defTabSz="914400">
                <a:defRPr/>
              </a:pPr>
              <a:endParaRPr lang="en-US" b="1" dirty="0">
                <a:solidFill>
                  <a:schemeClr val="bg1"/>
                </a:solidFill>
              </a:endParaRPr>
            </a:p>
          </p:txBody>
        </p:sp>
      </p:grpSp>
      <p:cxnSp>
        <p:nvCxnSpPr>
          <p:cNvPr id="16" name="Straight Arrow Connector 15">
            <a:extLst>
              <a:ext uri="{FF2B5EF4-FFF2-40B4-BE49-F238E27FC236}">
                <a16:creationId xmlns:a16="http://schemas.microsoft.com/office/drawing/2014/main" xmlns="" id="{3D4BF71D-B0AA-B244-932B-045FE1283087}"/>
              </a:ext>
            </a:extLst>
          </p:cNvPr>
          <p:cNvCxnSpPr/>
          <p:nvPr/>
        </p:nvCxnSpPr>
        <p:spPr>
          <a:xfrm>
            <a:off x="2884685" y="4411579"/>
            <a:ext cx="379818" cy="0"/>
          </a:xfrm>
          <a:prstGeom prst="straightConnector1">
            <a:avLst/>
          </a:prstGeom>
          <a:ln w="73025">
            <a:solidFill>
              <a:srgbClr val="A2818C"/>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4D77FD8C-AA9E-B040-9DBD-CC5210F0C2EE}"/>
              </a:ext>
            </a:extLst>
          </p:cNvPr>
          <p:cNvCxnSpPr/>
          <p:nvPr/>
        </p:nvCxnSpPr>
        <p:spPr>
          <a:xfrm>
            <a:off x="5822615" y="4411579"/>
            <a:ext cx="379818" cy="0"/>
          </a:xfrm>
          <a:prstGeom prst="straightConnector1">
            <a:avLst/>
          </a:prstGeom>
          <a:ln w="73025">
            <a:solidFill>
              <a:srgbClr val="A2818C"/>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8F79E81A-1E23-9B4D-A02B-BC813F5E20F1}"/>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Helvetica Neue Light" panose="02000403000000020004" pitchFamily="2" charset="0"/>
              <a:cs typeface="Arial" panose="020B0604020202020204" pitchFamily="34" charset="0"/>
            </a:endParaRPr>
          </a:p>
        </p:txBody>
      </p:sp>
      <p:sp>
        <p:nvSpPr>
          <p:cNvPr id="26" name="TextBox 25">
            <a:extLst>
              <a:ext uri="{FF2B5EF4-FFF2-40B4-BE49-F238E27FC236}">
                <a16:creationId xmlns:a16="http://schemas.microsoft.com/office/drawing/2014/main" xmlns="" id="{F9DD0E6A-0DA3-4245-AEF7-E746EB3FEFE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7" name="TextBox 26">
            <a:extLst>
              <a:ext uri="{FF2B5EF4-FFF2-40B4-BE49-F238E27FC236}">
                <a16:creationId xmlns:a16="http://schemas.microsoft.com/office/drawing/2014/main" xmlns="" id="{51A3D44A-201C-AD45-AAC0-E6C4676AF4FB}"/>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7" name="TextBox 36">
            <a:extLst>
              <a:ext uri="{FF2B5EF4-FFF2-40B4-BE49-F238E27FC236}">
                <a16:creationId xmlns:a16="http://schemas.microsoft.com/office/drawing/2014/main" xmlns="" id="{C9E70360-F510-AB47-A2DD-A03B790FD05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8" name="TextBox 37">
            <a:extLst>
              <a:ext uri="{FF2B5EF4-FFF2-40B4-BE49-F238E27FC236}">
                <a16:creationId xmlns:a16="http://schemas.microsoft.com/office/drawing/2014/main" xmlns="" id="{6DD63DB9-F904-6F45-8FDB-5602762668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39" name="TextBox 38">
            <a:extLst>
              <a:ext uri="{FF2B5EF4-FFF2-40B4-BE49-F238E27FC236}">
                <a16:creationId xmlns:a16="http://schemas.microsoft.com/office/drawing/2014/main" xmlns="" id="{67FFEFED-45E0-B04F-B0E8-7FF15A68B516}"/>
              </a:ext>
            </a:extLst>
          </p:cNvPr>
          <p:cNvSpPr txBox="1"/>
          <p:nvPr/>
        </p:nvSpPr>
        <p:spPr>
          <a:xfrm>
            <a:off x="7142211" y="3707"/>
            <a:ext cx="2018501"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128864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xmlns="" id="{A8148640-9ED8-1144-B60A-8780079D75A4}"/>
              </a:ext>
            </a:extLst>
          </p:cNvPr>
          <p:cNvGraphicFramePr>
            <a:graphicFrameLocks noGrp="1"/>
          </p:cNvGraphicFramePr>
          <p:nvPr>
            <p:extLst>
              <p:ext uri="{D42A27DB-BD31-4B8C-83A1-F6EECF244321}">
                <p14:modId xmlns:p14="http://schemas.microsoft.com/office/powerpoint/2010/main" val="2294102602"/>
              </p:ext>
            </p:extLst>
          </p:nvPr>
        </p:nvGraphicFramePr>
        <p:xfrm>
          <a:off x="896056" y="2530834"/>
          <a:ext cx="7186863" cy="3699910"/>
        </p:xfrm>
        <a:graphic>
          <a:graphicData uri="http://schemas.openxmlformats.org/drawingml/2006/table">
            <a:tbl>
              <a:tblPr firstRow="1" firstCol="1" bandRow="1">
                <a:tableStyleId>{F2DE63D5-997A-4646-A377-4702673A728D}</a:tableStyleId>
              </a:tblPr>
              <a:tblGrid>
                <a:gridCol w="2395621">
                  <a:extLst>
                    <a:ext uri="{9D8B030D-6E8A-4147-A177-3AD203B41FA5}">
                      <a16:colId xmlns:a16="http://schemas.microsoft.com/office/drawing/2014/main" xmlns="" val="20000"/>
                    </a:ext>
                  </a:extLst>
                </a:gridCol>
                <a:gridCol w="2408907">
                  <a:extLst>
                    <a:ext uri="{9D8B030D-6E8A-4147-A177-3AD203B41FA5}">
                      <a16:colId xmlns:a16="http://schemas.microsoft.com/office/drawing/2014/main" xmlns="" val="20001"/>
                    </a:ext>
                  </a:extLst>
                </a:gridCol>
                <a:gridCol w="2382335">
                  <a:extLst>
                    <a:ext uri="{9D8B030D-6E8A-4147-A177-3AD203B41FA5}">
                      <a16:colId xmlns:a16="http://schemas.microsoft.com/office/drawing/2014/main" xmlns="" val="20002"/>
                    </a:ext>
                  </a:extLst>
                </a:gridCol>
              </a:tblGrid>
              <a:tr h="384684">
                <a:tc>
                  <a:txBody>
                    <a:bodyPr/>
                    <a:lstStyle/>
                    <a:p>
                      <a:pPr marL="0" marR="0" algn="l">
                        <a:lnSpc>
                          <a:spcPct val="115000"/>
                        </a:lnSpc>
                        <a:spcBef>
                          <a:spcPts val="0"/>
                        </a:spcBef>
                        <a:spcAft>
                          <a:spcPts val="0"/>
                        </a:spcAft>
                      </a:pPr>
                      <a:r>
                        <a:rPr lang="en-US" sz="2800" dirty="0">
                          <a:solidFill>
                            <a:srgbClr val="A2818C"/>
                          </a:solidFill>
                          <a:effectLst/>
                        </a:rPr>
                        <a:t>Spring</a:t>
                      </a:r>
                      <a:endParaRPr lang="en-US" sz="2800" dirty="0">
                        <a:solidFill>
                          <a:srgbClr val="A2818C"/>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800" dirty="0">
                          <a:solidFill>
                            <a:srgbClr val="A2818C"/>
                          </a:solidFill>
                          <a:effectLst/>
                        </a:rPr>
                        <a:t>Early Summer</a:t>
                      </a:r>
                      <a:endParaRPr lang="en-US" sz="2800" dirty="0">
                        <a:solidFill>
                          <a:srgbClr val="A2818C"/>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800" dirty="0">
                          <a:solidFill>
                            <a:srgbClr val="A2818C"/>
                          </a:solidFill>
                          <a:effectLst/>
                        </a:rPr>
                        <a:t>Late Summer</a:t>
                      </a:r>
                      <a:endParaRPr lang="en-US" sz="2800" dirty="0">
                        <a:solidFill>
                          <a:srgbClr val="A2818C"/>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9779">
                <a:tc>
                  <a:txBody>
                    <a:bodyPr/>
                    <a:lstStyle/>
                    <a:p>
                      <a:pPr marL="0" marR="0">
                        <a:lnSpc>
                          <a:spcPct val="115000"/>
                        </a:lnSpc>
                        <a:spcBef>
                          <a:spcPts val="0"/>
                        </a:spcBef>
                        <a:spcAft>
                          <a:spcPts val="0"/>
                        </a:spcAft>
                      </a:pPr>
                      <a:r>
                        <a:rPr lang="en-US" sz="1800" b="0" dirty="0">
                          <a:solidFill>
                            <a:schemeClr val="tx1"/>
                          </a:solidFill>
                          <a:effectLst/>
                        </a:rPr>
                        <a:t>Serviceberry</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Bottlebrush buckeye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Bee </a:t>
                      </a:r>
                      <a:r>
                        <a:rPr lang="en-US" sz="1800" b="0" dirty="0" err="1">
                          <a:solidFill>
                            <a:schemeClr val="tx1"/>
                          </a:solidFill>
                          <a:effectLst/>
                        </a:rPr>
                        <a:t>bee</a:t>
                      </a:r>
                      <a:r>
                        <a:rPr lang="en-US" sz="1800" b="0" dirty="0">
                          <a:solidFill>
                            <a:schemeClr val="tx1"/>
                          </a:solidFill>
                          <a:effectLst/>
                        </a:rPr>
                        <a:t> tree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59779">
                <a:tc>
                  <a:txBody>
                    <a:bodyPr/>
                    <a:lstStyle/>
                    <a:p>
                      <a:pPr marL="0" marR="0">
                        <a:lnSpc>
                          <a:spcPct val="115000"/>
                        </a:lnSpc>
                        <a:spcBef>
                          <a:spcPts val="0"/>
                        </a:spcBef>
                        <a:spcAft>
                          <a:spcPts val="0"/>
                        </a:spcAft>
                      </a:pPr>
                      <a:r>
                        <a:rPr lang="en-US" sz="1800" b="0" dirty="0">
                          <a:solidFill>
                            <a:schemeClr val="tx1"/>
                          </a:solidFill>
                          <a:effectLst/>
                        </a:rPr>
                        <a:t>Crabapple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Climbing prairie rose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Winged sumac</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59779">
                <a:tc>
                  <a:txBody>
                    <a:bodyPr/>
                    <a:lstStyle/>
                    <a:p>
                      <a:pPr marL="0" marR="0">
                        <a:lnSpc>
                          <a:spcPct val="115000"/>
                        </a:lnSpc>
                        <a:spcBef>
                          <a:spcPts val="0"/>
                        </a:spcBef>
                        <a:spcAft>
                          <a:spcPts val="0"/>
                        </a:spcAft>
                      </a:pPr>
                      <a:r>
                        <a:rPr lang="en-US" sz="1800" b="0" dirty="0">
                          <a:solidFill>
                            <a:schemeClr val="tx1"/>
                          </a:solidFill>
                          <a:effectLst/>
                        </a:rPr>
                        <a:t>False Indigo </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err="1">
                          <a:solidFill>
                            <a:schemeClr val="tx1"/>
                          </a:solidFill>
                          <a:effectLst/>
                        </a:rPr>
                        <a:t>Clethra</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Glossy </a:t>
                      </a:r>
                      <a:r>
                        <a:rPr lang="en-US" sz="1800" b="0" dirty="0" err="1">
                          <a:solidFill>
                            <a:schemeClr val="tx1"/>
                          </a:solidFill>
                          <a:effectLst/>
                        </a:rPr>
                        <a:t>abelia</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59779">
                <a:tc>
                  <a:txBody>
                    <a:bodyPr/>
                    <a:lstStyle/>
                    <a:p>
                      <a:pPr marL="0" marR="0">
                        <a:lnSpc>
                          <a:spcPct val="115000"/>
                        </a:lnSpc>
                        <a:spcBef>
                          <a:spcPts val="0"/>
                        </a:spcBef>
                        <a:spcAft>
                          <a:spcPts val="0"/>
                        </a:spcAft>
                      </a:pPr>
                      <a:r>
                        <a:rPr lang="en-US" sz="1800" b="0" dirty="0">
                          <a:solidFill>
                            <a:schemeClr val="tx1"/>
                          </a:solidFill>
                          <a:effectLst/>
                        </a:rPr>
                        <a:t>Eastern redbud</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Hydrangea </a:t>
                      </a:r>
                      <a:r>
                        <a:rPr lang="en-US" sz="1800" b="0" dirty="0" err="1">
                          <a:solidFill>
                            <a:schemeClr val="tx1"/>
                          </a:solidFill>
                          <a:effectLst/>
                        </a:rPr>
                        <a:t>paniculata</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Seven son flower tree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59779">
                <a:tc>
                  <a:txBody>
                    <a:bodyPr/>
                    <a:lstStyle/>
                    <a:p>
                      <a:pPr marL="0" marR="0">
                        <a:lnSpc>
                          <a:spcPct val="115000"/>
                        </a:lnSpc>
                        <a:spcBef>
                          <a:spcPts val="0"/>
                        </a:spcBef>
                        <a:spcAft>
                          <a:spcPts val="0"/>
                        </a:spcAft>
                      </a:pPr>
                      <a:r>
                        <a:rPr lang="en-US" sz="1800" b="0" dirty="0">
                          <a:solidFill>
                            <a:schemeClr val="tx1"/>
                          </a:solidFill>
                          <a:effectLst/>
                        </a:rPr>
                        <a:t>Cornelian cherry</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St. John's </a:t>
                      </a:r>
                      <a:r>
                        <a:rPr lang="en-US" sz="1800" b="0" dirty="0" err="1">
                          <a:solidFill>
                            <a:schemeClr val="tx1"/>
                          </a:solidFill>
                          <a:effectLst/>
                        </a:rPr>
                        <a:t>wort</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Chaste tree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359779">
                <a:tc>
                  <a:txBody>
                    <a:bodyPr/>
                    <a:lstStyle/>
                    <a:p>
                      <a:pPr marL="0" marR="0">
                        <a:lnSpc>
                          <a:spcPct val="115000"/>
                        </a:lnSpc>
                        <a:spcBef>
                          <a:spcPts val="0"/>
                        </a:spcBef>
                        <a:spcAft>
                          <a:spcPts val="0"/>
                        </a:spcAft>
                      </a:pPr>
                      <a:r>
                        <a:rPr lang="en-US" sz="1800" b="0" dirty="0">
                          <a:solidFill>
                            <a:schemeClr val="tx1"/>
                          </a:solidFill>
                          <a:effectLst/>
                        </a:rPr>
                        <a:t>Winter king hawthorn</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Winterberry</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Devil's walking stick</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59779">
                <a:tc>
                  <a:txBody>
                    <a:bodyPr/>
                    <a:lstStyle/>
                    <a:p>
                      <a:pPr marL="0" marR="0">
                        <a:lnSpc>
                          <a:spcPct val="115000"/>
                        </a:lnSpc>
                        <a:spcBef>
                          <a:spcPts val="0"/>
                        </a:spcBef>
                        <a:spcAft>
                          <a:spcPts val="0"/>
                        </a:spcAft>
                      </a:pPr>
                      <a:r>
                        <a:rPr lang="en-US" sz="1800" b="0" dirty="0">
                          <a:solidFill>
                            <a:schemeClr val="tx1"/>
                          </a:solidFill>
                          <a:effectLst/>
                        </a:rPr>
                        <a:t>American yellowwood</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Golden rain tree</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r>
                        <a:rPr lang="en-US" sz="1800" b="0" dirty="0">
                          <a:solidFill>
                            <a:schemeClr val="tx1"/>
                          </a:solidFill>
                          <a:effectLst/>
                        </a:rPr>
                        <a:t>Buttonbush</a:t>
                      </a:r>
                      <a:endParaRPr lang="en-US" sz="1800" b="0" dirty="0">
                        <a:solidFill>
                          <a:schemeClr val="tx1"/>
                        </a:solidFill>
                        <a:effectLst/>
                        <a:latin typeface="Calibri"/>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59779">
                <a:tc>
                  <a:txBody>
                    <a:bodyPr/>
                    <a:lstStyle/>
                    <a:p>
                      <a:pPr marL="0" marR="0">
                        <a:lnSpc>
                          <a:spcPct val="115000"/>
                        </a:lnSpc>
                        <a:spcBef>
                          <a:spcPts val="0"/>
                        </a:spcBef>
                        <a:spcAft>
                          <a:spcPts val="0"/>
                        </a:spcAft>
                      </a:pPr>
                      <a:r>
                        <a:rPr lang="en-US" sz="1800" b="0" dirty="0">
                          <a:solidFill>
                            <a:schemeClr val="tx1"/>
                          </a:solidFill>
                          <a:effectLst/>
                        </a:rPr>
                        <a:t>Foster's holly</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Amur </a:t>
                      </a:r>
                      <a:r>
                        <a:rPr lang="en-US" sz="1800" b="0" dirty="0" err="1">
                          <a:solidFill>
                            <a:schemeClr val="tx1"/>
                          </a:solidFill>
                          <a:effectLst/>
                        </a:rPr>
                        <a:t>maackia</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0" dirty="0">
                        <a:solidFill>
                          <a:schemeClr val="tx1"/>
                        </a:solidFill>
                        <a:effectLst/>
                        <a:latin typeface="Calibri"/>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359779">
                <a:tc>
                  <a:txBody>
                    <a:bodyPr/>
                    <a:lstStyle/>
                    <a:p>
                      <a:pPr marL="0" marR="0">
                        <a:lnSpc>
                          <a:spcPct val="115000"/>
                        </a:lnSpc>
                        <a:spcBef>
                          <a:spcPts val="0"/>
                        </a:spcBef>
                        <a:spcAft>
                          <a:spcPts val="0"/>
                        </a:spcAft>
                      </a:pPr>
                      <a:r>
                        <a:rPr lang="en-US" sz="1800" b="0" dirty="0">
                          <a:solidFill>
                            <a:schemeClr val="tx1"/>
                          </a:solidFill>
                          <a:effectLst/>
                        </a:rPr>
                        <a:t>Flowering cherry</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b="0" dirty="0">
                          <a:solidFill>
                            <a:schemeClr val="tx1"/>
                          </a:solidFill>
                          <a:effectLst/>
                        </a:rPr>
                        <a:t>Virginia </a:t>
                      </a:r>
                      <a:r>
                        <a:rPr lang="en-US" sz="1800" b="0" dirty="0" err="1">
                          <a:solidFill>
                            <a:schemeClr val="tx1"/>
                          </a:solidFill>
                          <a:effectLst/>
                        </a:rPr>
                        <a:t>spirea</a:t>
                      </a:r>
                      <a:endParaRPr lang="en-US" sz="1800" b="0" dirty="0">
                        <a:solidFill>
                          <a:schemeClr val="tx1"/>
                        </a:solidFill>
                        <a:effectLst/>
                        <a:latin typeface="Calibri"/>
                        <a:ea typeface="MS Mincho"/>
                        <a:cs typeface="Times New Roman"/>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pPr>
                      <a:endParaRPr lang="en-US" sz="1800" b="0" dirty="0">
                        <a:solidFill>
                          <a:schemeClr val="tx1"/>
                        </a:solidFill>
                        <a:effectLst/>
                        <a:latin typeface="Calibri"/>
                      </a:endParaRPr>
                    </a:p>
                  </a:txBody>
                  <a:tcPr marL="62194" marR="6219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bl>
          </a:graphicData>
        </a:graphic>
      </p:graphicFrame>
      <p:sp>
        <p:nvSpPr>
          <p:cNvPr id="41" name="TextBox 40">
            <a:extLst>
              <a:ext uri="{FF2B5EF4-FFF2-40B4-BE49-F238E27FC236}">
                <a16:creationId xmlns:a16="http://schemas.microsoft.com/office/drawing/2014/main" xmlns="" id="{61D8E447-6686-2345-85EE-8A87F4102986}"/>
              </a:ext>
            </a:extLst>
          </p:cNvPr>
          <p:cNvSpPr txBox="1"/>
          <p:nvPr/>
        </p:nvSpPr>
        <p:spPr>
          <a:xfrm>
            <a:off x="854647" y="2004207"/>
            <a:ext cx="7772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A2818C"/>
                </a:solidFill>
                <a:effectLst/>
                <a:uLnTx/>
                <a:uFillTx/>
                <a:latin typeface="Calibri"/>
                <a:ea typeface="+mn-ea"/>
                <a:cs typeface="+mn-cs"/>
              </a:rPr>
              <a:t>Choose some from each </a:t>
            </a:r>
            <a:r>
              <a:rPr kumimoji="0" lang="en-US" sz="2400" i="0" u="none" strike="noStrike" kern="1200" cap="none" spc="0" normalizeH="0" baseline="0" noProof="0" dirty="0" smtClean="0">
                <a:ln>
                  <a:noFill/>
                </a:ln>
                <a:solidFill>
                  <a:srgbClr val="A2818C"/>
                </a:solidFill>
                <a:effectLst/>
                <a:uLnTx/>
                <a:uFillTx/>
                <a:latin typeface="Calibri"/>
                <a:ea typeface="+mn-ea"/>
                <a:cs typeface="+mn-cs"/>
              </a:rPr>
              <a:t>column (examples):</a:t>
            </a:r>
            <a:endParaRPr kumimoji="0" lang="en-US" sz="2400" i="0" u="none" strike="noStrike" kern="1200" cap="none" spc="0" normalizeH="0" baseline="0" noProof="0" dirty="0">
              <a:ln>
                <a:noFill/>
              </a:ln>
              <a:solidFill>
                <a:srgbClr val="A2818C"/>
              </a:solidFill>
              <a:effectLst/>
              <a:uLnTx/>
              <a:uFillTx/>
              <a:latin typeface="Calibri"/>
              <a:ea typeface="+mn-ea"/>
              <a:cs typeface="+mn-cs"/>
            </a:endParaRPr>
          </a:p>
        </p:txBody>
      </p:sp>
      <p:sp>
        <p:nvSpPr>
          <p:cNvPr id="20" name="Title 13">
            <a:extLst>
              <a:ext uri="{FF2B5EF4-FFF2-40B4-BE49-F238E27FC236}">
                <a16:creationId xmlns:a16="http://schemas.microsoft.com/office/drawing/2014/main" xmlns="" id="{FFBA197C-0312-BD49-A661-AE6C30096CAA}"/>
              </a:ext>
            </a:extLst>
          </p:cNvPr>
          <p:cNvSpPr>
            <a:spLocks noGrp="1"/>
          </p:cNvSpPr>
          <p:nvPr>
            <p:ph type="title"/>
          </p:nvPr>
        </p:nvSpPr>
        <p:spPr>
          <a:xfrm>
            <a:off x="308635" y="246958"/>
            <a:ext cx="9020322" cy="1325563"/>
          </a:xfrm>
        </p:spPr>
        <p:txBody>
          <a:bodyPr/>
          <a:lstStyle/>
          <a:p>
            <a:r>
              <a:rPr lang="en-US" dirty="0"/>
              <a:t>Building a Bee-Friendly Landscape</a:t>
            </a:r>
          </a:p>
        </p:txBody>
      </p:sp>
      <p:sp>
        <p:nvSpPr>
          <p:cNvPr id="23" name="Content Placeholder 1">
            <a:extLst>
              <a:ext uri="{FF2B5EF4-FFF2-40B4-BE49-F238E27FC236}">
                <a16:creationId xmlns:a16="http://schemas.microsoft.com/office/drawing/2014/main" xmlns="" id="{D15A459A-0F25-064C-9322-257AFEE4C47C}"/>
              </a:ext>
            </a:extLst>
          </p:cNvPr>
          <p:cNvSpPr txBox="1">
            <a:spLocks/>
          </p:cNvSpPr>
          <p:nvPr/>
        </p:nvSpPr>
        <p:spPr>
          <a:xfrm>
            <a:off x="322283" y="1355166"/>
            <a:ext cx="8222876" cy="878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Provide flowers throughout the seasons</a:t>
            </a:r>
          </a:p>
          <a:p>
            <a:pPr marL="0" indent="0">
              <a:buFont typeface="Arial" panose="020B0604020202020204" pitchFamily="34" charset="0"/>
              <a:buNone/>
            </a:pPr>
            <a:endParaRPr lang="en-US" dirty="0">
              <a:latin typeface="+mn-lt"/>
            </a:endParaRPr>
          </a:p>
        </p:txBody>
      </p:sp>
      <p:sp>
        <p:nvSpPr>
          <p:cNvPr id="14" name="Rectangle 13">
            <a:extLst>
              <a:ext uri="{FF2B5EF4-FFF2-40B4-BE49-F238E27FC236}">
                <a16:creationId xmlns:a16="http://schemas.microsoft.com/office/drawing/2014/main" xmlns="" id="{8F79E81A-1E23-9B4D-A02B-BC813F5E20F1}"/>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Helvetica Neue Light" panose="0200040300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xmlns="" id="{F9DD0E6A-0DA3-4245-AEF7-E746EB3FEFE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1" name="TextBox 20">
            <a:extLst>
              <a:ext uri="{FF2B5EF4-FFF2-40B4-BE49-F238E27FC236}">
                <a16:creationId xmlns:a16="http://schemas.microsoft.com/office/drawing/2014/main" xmlns="" id="{51A3D44A-201C-AD45-AAC0-E6C4676AF4FB}"/>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2" name="TextBox 21">
            <a:extLst>
              <a:ext uri="{FF2B5EF4-FFF2-40B4-BE49-F238E27FC236}">
                <a16:creationId xmlns:a16="http://schemas.microsoft.com/office/drawing/2014/main" xmlns="" id="{C9E70360-F510-AB47-A2DD-A03B790FD05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4" name="TextBox 23">
            <a:extLst>
              <a:ext uri="{FF2B5EF4-FFF2-40B4-BE49-F238E27FC236}">
                <a16:creationId xmlns:a16="http://schemas.microsoft.com/office/drawing/2014/main" xmlns="" id="{6DD63DB9-F904-6F45-8FDB-5602762668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25" name="TextBox 24">
            <a:extLst>
              <a:ext uri="{FF2B5EF4-FFF2-40B4-BE49-F238E27FC236}">
                <a16:creationId xmlns:a16="http://schemas.microsoft.com/office/drawing/2014/main" xmlns="" id="{67FFEFED-45E0-B04F-B0E8-7FF15A68B516}"/>
              </a:ext>
            </a:extLst>
          </p:cNvPr>
          <p:cNvSpPr txBox="1"/>
          <p:nvPr/>
        </p:nvSpPr>
        <p:spPr>
          <a:xfrm>
            <a:off x="7142211" y="3707"/>
            <a:ext cx="2018501"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451602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xmlns="" id="{0E12740D-C283-F842-A731-A53251AC7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35" t="12117" r="41122" b="5597"/>
          <a:stretch/>
        </p:blipFill>
        <p:spPr bwMode="auto">
          <a:xfrm>
            <a:off x="3851110" y="0"/>
            <a:ext cx="52928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extLst>
              <a:ext uri="{FF2B5EF4-FFF2-40B4-BE49-F238E27FC236}">
                <a16:creationId xmlns:a16="http://schemas.microsoft.com/office/drawing/2014/main" xmlns="" id="{131E0179-059B-6A4E-A328-82EFA46597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52" t="12751" r="41174" b="4952"/>
          <a:stretch/>
        </p:blipFill>
        <p:spPr bwMode="auto">
          <a:xfrm>
            <a:off x="101598" y="1752123"/>
            <a:ext cx="385111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a:extLst>
              <a:ext uri="{FF2B5EF4-FFF2-40B4-BE49-F238E27FC236}">
                <a16:creationId xmlns:a16="http://schemas.microsoft.com/office/drawing/2014/main" xmlns="" id="{AA14966B-17EF-D842-9C2F-BE087FD89F46}"/>
              </a:ext>
            </a:extLst>
          </p:cNvPr>
          <p:cNvSpPr txBox="1"/>
          <p:nvPr/>
        </p:nvSpPr>
        <p:spPr>
          <a:xfrm>
            <a:off x="270711" y="214083"/>
            <a:ext cx="3318651" cy="1384995"/>
          </a:xfrm>
          <a:prstGeom prst="rect">
            <a:avLst/>
          </a:prstGeom>
          <a:solidFill>
            <a:srgbClr val="C1ABB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3E45"/>
                </a:solidFill>
                <a:effectLst/>
                <a:uLnTx/>
                <a:uFillTx/>
                <a:latin typeface="Calibri"/>
                <a:ea typeface="+mn-ea"/>
                <a:cs typeface="+mn-cs"/>
              </a:rPr>
              <a:t>Horticultural </a:t>
            </a:r>
            <a:endParaRPr kumimoji="0" lang="en-US" sz="2800" b="1" i="0" u="none" strike="noStrike" kern="1200" cap="none" spc="0" normalizeH="0" baseline="0" noProof="0" dirty="0" smtClean="0">
              <a:ln>
                <a:noFill/>
              </a:ln>
              <a:solidFill>
                <a:srgbClr val="543E4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43E45"/>
                </a:solidFill>
                <a:effectLst/>
                <a:uLnTx/>
                <a:uFillTx/>
                <a:latin typeface="Calibri"/>
                <a:ea typeface="+mn-ea"/>
                <a:cs typeface="+mn-cs"/>
              </a:rPr>
              <a:t>Research Institute</a:t>
            </a:r>
            <a:r>
              <a:rPr kumimoji="0" lang="en-US" sz="2800" b="1" i="0" u="none" strike="noStrike" kern="1200" cap="none" spc="0" normalizeH="0" noProof="0" dirty="0" smtClean="0">
                <a:ln>
                  <a:noFill/>
                </a:ln>
                <a:solidFill>
                  <a:srgbClr val="543E45"/>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543E45"/>
                </a:solidFill>
                <a:effectLst/>
                <a:uLnTx/>
                <a:uFillTx/>
                <a:latin typeface="Calibri"/>
                <a:ea typeface="+mn-ea"/>
                <a:cs typeface="+mn-cs"/>
              </a:rPr>
              <a:t>Website</a:t>
            </a:r>
            <a:endParaRPr kumimoji="0" lang="en-US" sz="2800" b="1" i="0" u="none" strike="noStrike" kern="1200" cap="none" spc="0" normalizeH="0" baseline="0" noProof="0" dirty="0">
              <a:ln>
                <a:noFill/>
              </a:ln>
              <a:solidFill>
                <a:srgbClr val="543E45"/>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830002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424152" y="330826"/>
            <a:ext cx="8262727" cy="1325563"/>
          </a:xfrm>
        </p:spPr>
        <p:txBody>
          <a:bodyPr>
            <a:normAutofit/>
          </a:bodyPr>
          <a:lstStyle/>
          <a:p>
            <a:r>
              <a:rPr lang="en-US" dirty="0"/>
              <a:t>Marketing Opportunities</a:t>
            </a:r>
          </a:p>
        </p:txBody>
      </p:sp>
      <p:sp>
        <p:nvSpPr>
          <p:cNvPr id="2" name="TextBox 1">
            <a:extLst>
              <a:ext uri="{FF2B5EF4-FFF2-40B4-BE49-F238E27FC236}">
                <a16:creationId xmlns:a16="http://schemas.microsoft.com/office/drawing/2014/main" xmlns="" id="{816BC476-BD18-5C47-9F4A-F8BEC725BB39}"/>
              </a:ext>
            </a:extLst>
          </p:cNvPr>
          <p:cNvSpPr txBox="1"/>
          <p:nvPr/>
        </p:nvSpPr>
        <p:spPr>
          <a:xfrm>
            <a:off x="426497" y="1360840"/>
            <a:ext cx="8180842" cy="954107"/>
          </a:xfrm>
          <a:prstGeom prst="rect">
            <a:avLst/>
          </a:prstGeom>
          <a:noFill/>
        </p:spPr>
        <p:txBody>
          <a:bodyPr wrap="square" rtlCol="0">
            <a:spAutoFit/>
          </a:bodyPr>
          <a:lstStyle/>
          <a:p>
            <a:r>
              <a:rPr lang="en-US" sz="2800" dirty="0"/>
              <a:t>Bee-friendly </a:t>
            </a:r>
            <a:r>
              <a:rPr lang="en-US" sz="2800" dirty="0" smtClean="0"/>
              <a:t>plants open </a:t>
            </a:r>
            <a:r>
              <a:rPr lang="en-US" sz="2800" dirty="0"/>
              <a:t>new marketing opportunities for growers and retailers</a:t>
            </a:r>
          </a:p>
        </p:txBody>
      </p:sp>
      <p:sp>
        <p:nvSpPr>
          <p:cNvPr id="22" name="Rectangle 21">
            <a:extLst>
              <a:ext uri="{FF2B5EF4-FFF2-40B4-BE49-F238E27FC236}">
                <a16:creationId xmlns:a16="http://schemas.microsoft.com/office/drawing/2014/main" xmlns="" id="{8F79E81A-1E23-9B4D-A02B-BC813F5E20F1}"/>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Helvetica Neue Light" panose="02000403000000020004" pitchFamily="2" charset="0"/>
              <a:cs typeface="Arial" panose="020B0604020202020204" pitchFamily="34" charset="0"/>
            </a:endParaRPr>
          </a:p>
        </p:txBody>
      </p:sp>
      <p:sp>
        <p:nvSpPr>
          <p:cNvPr id="23" name="TextBox 22">
            <a:extLst>
              <a:ext uri="{FF2B5EF4-FFF2-40B4-BE49-F238E27FC236}">
                <a16:creationId xmlns:a16="http://schemas.microsoft.com/office/drawing/2014/main" xmlns="" id="{F9DD0E6A-0DA3-4245-AEF7-E746EB3FEFE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4" name="TextBox 23">
            <a:extLst>
              <a:ext uri="{FF2B5EF4-FFF2-40B4-BE49-F238E27FC236}">
                <a16:creationId xmlns:a16="http://schemas.microsoft.com/office/drawing/2014/main" xmlns="" id="{51A3D44A-201C-AD45-AAC0-E6C4676AF4FB}"/>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5" name="TextBox 24">
            <a:extLst>
              <a:ext uri="{FF2B5EF4-FFF2-40B4-BE49-F238E27FC236}">
                <a16:creationId xmlns:a16="http://schemas.microsoft.com/office/drawing/2014/main" xmlns="" id="{C9E70360-F510-AB47-A2DD-A03B790FD05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6" name="TextBox 25">
            <a:extLst>
              <a:ext uri="{FF2B5EF4-FFF2-40B4-BE49-F238E27FC236}">
                <a16:creationId xmlns:a16="http://schemas.microsoft.com/office/drawing/2014/main" xmlns="" id="{6DD63DB9-F904-6F45-8FDB-5602762668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27" name="TextBox 26">
            <a:extLst>
              <a:ext uri="{FF2B5EF4-FFF2-40B4-BE49-F238E27FC236}">
                <a16:creationId xmlns:a16="http://schemas.microsoft.com/office/drawing/2014/main" xmlns="" id="{67FFEFED-45E0-B04F-B0E8-7FF15A68B516}"/>
              </a:ext>
            </a:extLst>
          </p:cNvPr>
          <p:cNvSpPr txBox="1"/>
          <p:nvPr/>
        </p:nvSpPr>
        <p:spPr>
          <a:xfrm>
            <a:off x="7142211" y="3707"/>
            <a:ext cx="2018501"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Recommendations</a:t>
            </a:r>
          </a:p>
        </p:txBody>
      </p:sp>
      <p:grpSp>
        <p:nvGrpSpPr>
          <p:cNvPr id="4" name="Group 3"/>
          <p:cNvGrpSpPr/>
          <p:nvPr/>
        </p:nvGrpSpPr>
        <p:grpSpPr>
          <a:xfrm>
            <a:off x="483074" y="2909444"/>
            <a:ext cx="4621791" cy="2687302"/>
            <a:chOff x="213254" y="2674968"/>
            <a:chExt cx="4621791" cy="2687302"/>
          </a:xfrm>
        </p:grpSpPr>
        <p:pic>
          <p:nvPicPr>
            <p:cNvPr id="15" name="Picture 2" descr="Image result for pollinator plant tag">
              <a:extLst>
                <a:ext uri="{FF2B5EF4-FFF2-40B4-BE49-F238E27FC236}">
                  <a16:creationId xmlns:a16="http://schemas.microsoft.com/office/drawing/2014/main" xmlns="" id="{DA0E0E9E-A880-E241-9BCF-3C687163AE1D}"/>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r="48010"/>
            <a:stretch/>
          </p:blipFill>
          <p:spPr bwMode="auto">
            <a:xfrm>
              <a:off x="213254" y="2686403"/>
              <a:ext cx="4253815" cy="26758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86127" y="2674968"/>
              <a:ext cx="1648918" cy="8325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xmlns="" id="{5AFD2ECC-A263-3D4C-A640-06840E48948E}"/>
              </a:ext>
            </a:extLst>
          </p:cNvPr>
          <p:cNvPicPr>
            <a:picLocks noChangeAspect="1"/>
          </p:cNvPicPr>
          <p:nvPr/>
        </p:nvPicPr>
        <p:blipFill>
          <a:blip r:embed="rId6"/>
          <a:stretch>
            <a:fillRect/>
          </a:stretch>
        </p:blipFill>
        <p:spPr>
          <a:xfrm>
            <a:off x="4736889" y="3210676"/>
            <a:ext cx="3771849" cy="2917371"/>
          </a:xfrm>
          <a:prstGeom prst="rect">
            <a:avLst/>
          </a:prstGeom>
        </p:spPr>
      </p:pic>
      <p:pic>
        <p:nvPicPr>
          <p:cNvPr id="17" name="Picture 16">
            <a:extLst>
              <a:ext uri="{FF2B5EF4-FFF2-40B4-BE49-F238E27FC236}">
                <a16:creationId xmlns:a16="http://schemas.microsoft.com/office/drawing/2014/main" xmlns="" id="{2A6A4F72-8D9E-6740-84E0-4AA95F66AD71}"/>
              </a:ext>
            </a:extLst>
          </p:cNvPr>
          <p:cNvPicPr>
            <a:picLocks noChangeAspect="1"/>
          </p:cNvPicPr>
          <p:nvPr/>
        </p:nvPicPr>
        <p:blipFill>
          <a:blip r:embed="rId7"/>
          <a:stretch>
            <a:fillRect/>
          </a:stretch>
        </p:blipFill>
        <p:spPr>
          <a:xfrm>
            <a:off x="3557022" y="2373344"/>
            <a:ext cx="2789929" cy="1095070"/>
          </a:xfrm>
          <a:prstGeom prst="rect">
            <a:avLst/>
          </a:prstGeom>
        </p:spPr>
      </p:pic>
    </p:spTree>
    <p:custDataLst>
      <p:tags r:id="rId1"/>
    </p:custDataLst>
    <p:extLst>
      <p:ext uri="{BB962C8B-B14F-4D97-AF65-F5344CB8AC3E}">
        <p14:creationId xmlns:p14="http://schemas.microsoft.com/office/powerpoint/2010/main" val="120643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Acknowledgements</a:t>
            </a:r>
          </a:p>
        </p:txBody>
      </p:sp>
      <p:sp>
        <p:nvSpPr>
          <p:cNvPr id="4" name="TextBox 3"/>
          <p:cNvSpPr txBox="1"/>
          <p:nvPr/>
        </p:nvSpPr>
        <p:spPr>
          <a:xfrm>
            <a:off x="982638" y="1493282"/>
            <a:ext cx="7956645" cy="4832092"/>
          </a:xfrm>
          <a:prstGeom prst="rect">
            <a:avLst/>
          </a:prstGeom>
          <a:noFill/>
        </p:spPr>
        <p:txBody>
          <a:bodyPr wrap="square" rtlCol="0">
            <a:spAutoFit/>
          </a:bodyPr>
          <a:lstStyle/>
          <a:p>
            <a:r>
              <a:rPr lang="en-US" sz="2800" b="1" dirty="0"/>
              <a:t>Funding</a:t>
            </a:r>
          </a:p>
          <a:p>
            <a:pPr marL="457200" indent="-457200">
              <a:buFont typeface="Arial" panose="020B0604020202020204" pitchFamily="34" charset="0"/>
              <a:buChar char="•"/>
            </a:pPr>
            <a:r>
              <a:rPr lang="en-US" sz="2800" dirty="0"/>
              <a:t>NIFA SCRI Grant 2016-51181-25399 “Protecting Pollinators with Economically Feasible and Environmentally Sound Ornamental </a:t>
            </a:r>
            <a:r>
              <a:rPr lang="en-US" sz="2800" dirty="0" smtClean="0"/>
              <a:t>Horticulture”</a:t>
            </a:r>
          </a:p>
          <a:p>
            <a:pPr marL="457200" indent="-457200">
              <a:buFont typeface="Arial" panose="020B0604020202020204" pitchFamily="34" charset="0"/>
              <a:buChar char="•"/>
            </a:pPr>
            <a:r>
              <a:rPr lang="en-US" sz="2800" dirty="0" smtClean="0"/>
              <a:t>NIFA </a:t>
            </a:r>
            <a:r>
              <a:rPr lang="en-US" sz="2800" dirty="0"/>
              <a:t>IR-4 Grant </a:t>
            </a:r>
            <a:r>
              <a:rPr lang="en-US" sz="2800" dirty="0" smtClean="0"/>
              <a:t>2015-34383-23710</a:t>
            </a:r>
          </a:p>
          <a:p>
            <a:pPr marL="457200" indent="-457200">
              <a:buFont typeface="Arial" panose="020B0604020202020204" pitchFamily="34" charset="0"/>
              <a:buChar char="•"/>
            </a:pPr>
            <a:r>
              <a:rPr lang="en-US" sz="2800" dirty="0" smtClean="0"/>
              <a:t>USDA-ARS</a:t>
            </a:r>
          </a:p>
          <a:p>
            <a:pPr marL="457200" indent="-457200">
              <a:buFont typeface="Arial" panose="020B0604020202020204" pitchFamily="34" charset="0"/>
              <a:buChar char="•"/>
            </a:pPr>
            <a:r>
              <a:rPr lang="en-US" sz="2800" dirty="0" smtClean="0"/>
              <a:t>State </a:t>
            </a:r>
            <a:r>
              <a:rPr lang="en-US" sz="2800" dirty="0"/>
              <a:t>Agricultural Experiment Stations</a:t>
            </a:r>
          </a:p>
          <a:p>
            <a:endParaRPr lang="en-US" sz="2800" dirty="0"/>
          </a:p>
          <a:p>
            <a:r>
              <a:rPr lang="en-US" sz="2800" b="1" dirty="0"/>
              <a:t>Slideshow Design and Study </a:t>
            </a:r>
            <a:r>
              <a:rPr lang="en-US" sz="2800" b="1" dirty="0" smtClean="0"/>
              <a:t>Guide</a:t>
            </a:r>
          </a:p>
          <a:p>
            <a:pPr marL="457200" indent="-457200">
              <a:buFont typeface="Arial" panose="020B0604020202020204" pitchFamily="34" charset="0"/>
              <a:buChar char="•"/>
            </a:pPr>
            <a:r>
              <a:rPr lang="en-US" sz="2800" dirty="0" smtClean="0"/>
              <a:t>Maria-Carolina </a:t>
            </a:r>
            <a:r>
              <a:rPr lang="en-US" sz="2800" dirty="0" err="1"/>
              <a:t>Simao</a:t>
            </a:r>
            <a:endParaRPr lang="en-US" sz="2800" dirty="0"/>
          </a:p>
          <a:p>
            <a:endParaRPr lang="en-US" sz="2800" dirty="0"/>
          </a:p>
        </p:txBody>
      </p:sp>
    </p:spTree>
    <p:custDataLst>
      <p:tags r:id="rId1"/>
    </p:custDataLst>
    <p:extLst>
      <p:ext uri="{BB962C8B-B14F-4D97-AF65-F5344CB8AC3E}">
        <p14:creationId xmlns:p14="http://schemas.microsoft.com/office/powerpoint/2010/main" val="770943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Research Team</a:t>
            </a:r>
          </a:p>
        </p:txBody>
      </p:sp>
      <p:sp>
        <p:nvSpPr>
          <p:cNvPr id="3" name="Content Placeholder 2"/>
          <p:cNvSpPr>
            <a:spLocks noGrp="1"/>
          </p:cNvSpPr>
          <p:nvPr>
            <p:ph idx="1"/>
          </p:nvPr>
        </p:nvSpPr>
        <p:spPr/>
        <p:txBody>
          <a:bodyPr numCol="2">
            <a:normAutofit fontScale="62500" lnSpcReduction="20000"/>
          </a:bodyPr>
          <a:lstStyle/>
          <a:p>
            <a:r>
              <a:rPr lang="en-US" dirty="0"/>
              <a:t>James Bethke (University of California-ANR)</a:t>
            </a:r>
          </a:p>
          <a:p>
            <a:pPr lvl="1"/>
            <a:r>
              <a:rPr lang="en-US" dirty="0"/>
              <a:t>Lea Corkidi, Leah Taylor</a:t>
            </a:r>
          </a:p>
          <a:p>
            <a:r>
              <a:rPr lang="en-US" dirty="0"/>
              <a:t>Christine Casey (University of </a:t>
            </a:r>
            <a:r>
              <a:rPr lang="en-US" dirty="0" smtClean="0"/>
              <a:t>California-Davis</a:t>
            </a:r>
            <a:r>
              <a:rPr lang="en-US" dirty="0"/>
              <a:t>)</a:t>
            </a:r>
          </a:p>
          <a:p>
            <a:r>
              <a:rPr lang="en-US" dirty="0"/>
              <a:t>JC Chong (Clemson University)</a:t>
            </a:r>
          </a:p>
          <a:p>
            <a:r>
              <a:rPr lang="en-US" dirty="0"/>
              <a:t>Rich Cowles (Connecticut Agricultural Experiment Station)</a:t>
            </a:r>
          </a:p>
          <a:p>
            <a:r>
              <a:rPr lang="en-US" dirty="0"/>
              <a:t>Brian Eitzer (Connecticut Agricultural Experiment Station)</a:t>
            </a:r>
          </a:p>
          <a:p>
            <a:r>
              <a:rPr lang="en-US" dirty="0"/>
              <a:t>Dan Gilrein (Cornell Cooperative Extension of Suffolk County)</a:t>
            </a:r>
          </a:p>
          <a:p>
            <a:r>
              <a:rPr lang="en-US" dirty="0"/>
              <a:t>Christina Grozinger (Penn State University)</a:t>
            </a:r>
          </a:p>
          <a:p>
            <a:pPr lvl="1"/>
            <a:r>
              <a:rPr lang="en-US" dirty="0"/>
              <a:t>Emily Erickson, Doug Sponsler</a:t>
            </a:r>
          </a:p>
          <a:p>
            <a:r>
              <a:rPr lang="en-US" dirty="0"/>
              <a:t>Zachary Huang (Michigan State University)</a:t>
            </a:r>
          </a:p>
          <a:p>
            <a:r>
              <a:rPr lang="en-US" dirty="0"/>
              <a:t>Hayk Khachatryan (University of Florida)</a:t>
            </a:r>
          </a:p>
          <a:p>
            <a:r>
              <a:rPr lang="en-US" dirty="0"/>
              <a:t>Elena Nino (University of California-Davis)</a:t>
            </a:r>
          </a:p>
          <a:p>
            <a:r>
              <a:rPr lang="en-US" dirty="0"/>
              <a:t>Cristi Palmer (IR-4, Rutgers University)</a:t>
            </a:r>
          </a:p>
          <a:p>
            <a:pPr lvl="1"/>
            <a:r>
              <a:rPr lang="en-US" dirty="0"/>
              <a:t>Amy Abate, Dave Bodine, Tom Freiberger, Yu-Han Lan, Maria-Carolina Simao</a:t>
            </a:r>
          </a:p>
          <a:p>
            <a:r>
              <a:rPr lang="en-US" dirty="0"/>
              <a:t>Harland Patch (Penn State University)</a:t>
            </a:r>
          </a:p>
          <a:p>
            <a:r>
              <a:rPr lang="en-US" dirty="0"/>
              <a:t>Daniel Potter (University of Kentucky)</a:t>
            </a:r>
          </a:p>
          <a:p>
            <a:pPr lvl="1"/>
            <a:r>
              <a:rPr lang="en-US" dirty="0"/>
              <a:t>Adam Baker, Bernadette Mach, Carl Redmond</a:t>
            </a:r>
          </a:p>
          <a:p>
            <a:r>
              <a:rPr lang="en-US" dirty="0"/>
              <a:t>Dave Smitley (Michigan State University)</a:t>
            </a:r>
          </a:p>
          <a:p>
            <a:pPr lvl="1"/>
            <a:r>
              <a:rPr lang="en-US" dirty="0"/>
              <a:t>Erika Hotchkiss, Colin O’Neal</a:t>
            </a:r>
          </a:p>
          <a:p>
            <a:r>
              <a:rPr lang="en-US" dirty="0"/>
              <a:t>Kimberly Stoner (Connecticut Agricultural Experiment Station)</a:t>
            </a:r>
          </a:p>
          <a:p>
            <a:r>
              <a:rPr lang="en-US" dirty="0"/>
              <a:t>Nishanth Tharayil (Clemson University)</a:t>
            </a:r>
          </a:p>
          <a:p>
            <a:endParaRPr lang="en-US" dirty="0"/>
          </a:p>
        </p:txBody>
      </p:sp>
    </p:spTree>
    <p:custDataLst>
      <p:tags r:id="rId1"/>
    </p:custDataLst>
    <p:extLst>
      <p:ext uri="{BB962C8B-B14F-4D97-AF65-F5344CB8AC3E}">
        <p14:creationId xmlns:p14="http://schemas.microsoft.com/office/powerpoint/2010/main" val="3459065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Stakeholder Advisory Group</a:t>
            </a:r>
          </a:p>
        </p:txBody>
      </p:sp>
      <p:sp>
        <p:nvSpPr>
          <p:cNvPr id="3" name="Content Placeholder 2"/>
          <p:cNvSpPr>
            <a:spLocks noGrp="1"/>
          </p:cNvSpPr>
          <p:nvPr>
            <p:ph idx="1"/>
          </p:nvPr>
        </p:nvSpPr>
        <p:spPr>
          <a:xfrm>
            <a:off x="827798" y="1658348"/>
            <a:ext cx="8222876" cy="4235043"/>
          </a:xfrm>
        </p:spPr>
        <p:txBody>
          <a:bodyPr numCol="2">
            <a:normAutofit fontScale="62500" lnSpcReduction="20000"/>
          </a:bodyPr>
          <a:lstStyle/>
          <a:p>
            <a:r>
              <a:rPr lang="en-US" dirty="0"/>
              <a:t>Jennifer Browning, BASF</a:t>
            </a:r>
          </a:p>
          <a:p>
            <a:r>
              <a:rPr lang="en-US" dirty="0"/>
              <a:t>Joe Chamberlin, Valent Corporation</a:t>
            </a:r>
          </a:p>
          <a:p>
            <a:r>
              <a:rPr lang="en-US" dirty="0"/>
              <a:t>Harvey Cotten, Horticulture Research Institute</a:t>
            </a:r>
          </a:p>
          <a:p>
            <a:r>
              <a:rPr lang="en-US" dirty="0"/>
              <a:t>Stephanie Darnell, Bayer Environ. Science</a:t>
            </a:r>
          </a:p>
          <a:p>
            <a:r>
              <a:rPr lang="en-US" dirty="0"/>
              <a:t>Dave Fischer, Bayer Environmental Science</a:t>
            </a:r>
          </a:p>
          <a:p>
            <a:r>
              <a:rPr lang="en-US" dirty="0"/>
              <a:t>Rufus Isaacs, Michigan State University</a:t>
            </a:r>
          </a:p>
          <a:p>
            <a:r>
              <a:rPr lang="en-US" dirty="0"/>
              <a:t>Gary Mangum, Owner, Bell Nurseries</a:t>
            </a:r>
          </a:p>
          <a:p>
            <a:r>
              <a:rPr lang="en-US" dirty="0"/>
              <a:t>Dustin Meador, Center for Applied Horticulture Research</a:t>
            </a:r>
          </a:p>
          <a:p>
            <a:r>
              <a:rPr lang="en-US" dirty="0" err="1"/>
              <a:t>Terril</a:t>
            </a:r>
            <a:r>
              <a:rPr lang="en-US" dirty="0"/>
              <a:t> Nell, American Floral Endowment</a:t>
            </a:r>
          </a:p>
          <a:p>
            <a:pPr marL="0" indent="0">
              <a:buNone/>
            </a:pPr>
            <a:endParaRPr lang="en-US" dirty="0"/>
          </a:p>
          <a:p>
            <a:r>
              <a:rPr lang="en-US" dirty="0"/>
              <a:t>Randy Oliver, Scientific Beekeeping</a:t>
            </a:r>
          </a:p>
          <a:p>
            <a:r>
              <a:rPr lang="en-US" dirty="0"/>
              <a:t>Ed Overdevest, Owner, Overdevest Nurseries</a:t>
            </a:r>
          </a:p>
          <a:p>
            <a:r>
              <a:rPr lang="en-US" dirty="0"/>
              <a:t>Jay Overmyer, Syngenta Crop Protection</a:t>
            </a:r>
          </a:p>
          <a:p>
            <a:r>
              <a:rPr lang="en-US" dirty="0"/>
              <a:t>Casey Sclar, American Public Gardens Association</a:t>
            </a:r>
          </a:p>
          <a:p>
            <a:r>
              <a:rPr lang="en-US" dirty="0"/>
              <a:t>Becky Sisco, IR-4 Western Region</a:t>
            </a:r>
          </a:p>
          <a:p>
            <a:r>
              <a:rPr lang="en-US" dirty="0"/>
              <a:t>Tim Tucker, Amer. Beekeeping Federation</a:t>
            </a:r>
          </a:p>
          <a:p>
            <a:r>
              <a:rPr lang="en-US" dirty="0"/>
              <a:t>Mark Yelanich, </a:t>
            </a:r>
            <a:r>
              <a:rPr lang="en-US" dirty="0" err="1"/>
              <a:t>Metrolina</a:t>
            </a:r>
            <a:r>
              <a:rPr lang="en-US" dirty="0"/>
              <a:t> Greenhouses, Inc.</a:t>
            </a:r>
          </a:p>
          <a:p>
            <a:r>
              <a:rPr lang="en-US" dirty="0"/>
              <a:t>Vickie Wojcik, Pollinator Partnership</a:t>
            </a:r>
          </a:p>
          <a:p>
            <a:r>
              <a:rPr lang="en-US" i="1" dirty="0"/>
              <a:t>Ex officio</a:t>
            </a:r>
            <a:r>
              <a:rPr lang="en-US" dirty="0"/>
              <a:t>: Tom Moriarty, Tom Steeger, EPA</a:t>
            </a:r>
          </a:p>
        </p:txBody>
      </p:sp>
    </p:spTree>
    <p:custDataLst>
      <p:tags r:id="rId1"/>
    </p:custDataLst>
    <p:extLst>
      <p:ext uri="{BB962C8B-B14F-4D97-AF65-F5344CB8AC3E}">
        <p14:creationId xmlns:p14="http://schemas.microsoft.com/office/powerpoint/2010/main" val="2486366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14" descr="C:\Users\Maria-Carolina Simao\Dropbox\RESOURCES\Presentation Pictures\Sam Droege's Bees\a_angelicus.jpg">
            <a:extLst>
              <a:ext uri="{FF2B5EF4-FFF2-40B4-BE49-F238E27FC236}">
                <a16:creationId xmlns:a16="http://schemas.microsoft.com/office/drawing/2014/main" xmlns="" id="{F9C50950-BB0A-D241-97EC-4F5663E38E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43001" y="913031"/>
            <a:ext cx="1656633" cy="12249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ria-Carolina Simao\Dropbox\UMich Workshops\2014 Portal to the Public (Detroit Zoo)\Bees\Bees 2\Ceratina.jpeg">
            <a:extLst>
              <a:ext uri="{FF2B5EF4-FFF2-40B4-BE49-F238E27FC236}">
                <a16:creationId xmlns:a16="http://schemas.microsoft.com/office/drawing/2014/main" xmlns="" id="{3EC29940-1907-8147-AE45-456287F1A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121" y="3510789"/>
            <a:ext cx="1742393" cy="1174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Maria-Carolina Simao\Dropbox\UMich Workshops\2014 Portal to the Public (Detroit Zoo)\Bees\Bees 2\1-carpenter-bee-1600.jpg">
            <a:extLst>
              <a:ext uri="{FF2B5EF4-FFF2-40B4-BE49-F238E27FC236}">
                <a16:creationId xmlns:a16="http://schemas.microsoft.com/office/drawing/2014/main" xmlns="" id="{2108FF7B-D63B-8342-8BB3-EEDAD4BA72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9954" y="968888"/>
            <a:ext cx="1561995" cy="12046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Maria-Carolina Simao\Dropbox\UMich Workshops\2014 Portal to the Public (Detroit Zoo)\Bees\Bees 2\5-drinking-straw-tongue-1600.jpg">
            <a:extLst>
              <a:ext uri="{FF2B5EF4-FFF2-40B4-BE49-F238E27FC236}">
                <a16:creationId xmlns:a16="http://schemas.microsoft.com/office/drawing/2014/main" xmlns="" id="{C1895166-1220-2348-A701-5582225462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2425" y="2218819"/>
            <a:ext cx="1964213" cy="13086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Maria-Carolina Simao\Dropbox\UMich Workshops\2014 Portal to the Public (Detroit Zoo)\Bees\Bees 2\Anthophora tricolor.jpg">
            <a:extLst>
              <a:ext uri="{FF2B5EF4-FFF2-40B4-BE49-F238E27FC236}">
                <a16:creationId xmlns:a16="http://schemas.microsoft.com/office/drawing/2014/main" xmlns="" id="{39995723-D819-B141-B6AA-BB24298972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7681" y="3648621"/>
            <a:ext cx="1573700" cy="11457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Maria-Carolina Simao\Dropbox\UMich Workshops\2014 Portal to the Public (Detroit Zoo)\Bees\Bombus bimaculatus.jpg">
            <a:extLst>
              <a:ext uri="{FF2B5EF4-FFF2-40B4-BE49-F238E27FC236}">
                <a16:creationId xmlns:a16="http://schemas.microsoft.com/office/drawing/2014/main" xmlns="" id="{F65ACF04-62DE-3A4F-9EF0-CF72A3B18B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7002" y="2209960"/>
            <a:ext cx="1787900" cy="13576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Maria-Carolina Simao\Dropbox\RESOURCES\Presentation Pictures\Sam Droege's Bees\4-augochloropsis-sumptuosa-bee-1600.jpg">
            <a:extLst>
              <a:ext uri="{FF2B5EF4-FFF2-40B4-BE49-F238E27FC236}">
                <a16:creationId xmlns:a16="http://schemas.microsoft.com/office/drawing/2014/main" xmlns="" id="{F6BF7DFC-6638-2A46-98C5-FC3987E459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5117820" y="857250"/>
            <a:ext cx="1953422" cy="12404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C:\Users\Maria-Carolina Simao\Dropbox\RESOURCES\Presentation Pictures\Sam Droege's Bees\7-jewel-tones-1600.jpg">
            <a:extLst>
              <a:ext uri="{FF2B5EF4-FFF2-40B4-BE49-F238E27FC236}">
                <a16:creationId xmlns:a16="http://schemas.microsoft.com/office/drawing/2014/main" xmlns="" id="{BDA40253-2F16-CF46-A216-86D617310E0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24951" y="3663404"/>
            <a:ext cx="1072004" cy="1106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98176697-B9A8-B749-B985-2C04595D9C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372362" y="4915554"/>
            <a:ext cx="1192082" cy="1002326"/>
          </a:xfrm>
          <a:prstGeom prst="rect">
            <a:avLst/>
          </a:prstGeom>
        </p:spPr>
      </p:pic>
      <p:pic>
        <p:nvPicPr>
          <p:cNvPr id="21" name="Picture 18" descr="C:\Users\Maria-Carolina Simao\Dropbox\RESOURCES\Presentation Pictures\Sam Droege's Bees\Melitta haemorrhoidalis bee.jpg">
            <a:extLst>
              <a:ext uri="{FF2B5EF4-FFF2-40B4-BE49-F238E27FC236}">
                <a16:creationId xmlns:a16="http://schemas.microsoft.com/office/drawing/2014/main" xmlns="" id="{AF92DC48-802E-5543-8DEF-3209FB22936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75221" y="4794558"/>
            <a:ext cx="1466729" cy="110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BABE0D97-08E3-C149-B3A5-6466C77D5E1E}"/>
              </a:ext>
            </a:extLst>
          </p:cNvPr>
          <p:cNvPicPr>
            <a:picLocks noChangeAspect="1"/>
          </p:cNvPicPr>
          <p:nvPr/>
        </p:nvPicPr>
        <p:blipFill>
          <a:blip r:embed="rId14"/>
          <a:stretch>
            <a:fillRect/>
          </a:stretch>
        </p:blipFill>
        <p:spPr>
          <a:xfrm>
            <a:off x="3771115" y="3012699"/>
            <a:ext cx="1467277" cy="971944"/>
          </a:xfrm>
          <a:prstGeom prst="rect">
            <a:avLst/>
          </a:prstGeom>
        </p:spPr>
      </p:pic>
      <p:sp>
        <p:nvSpPr>
          <p:cNvPr id="22" name="Rectangle 21">
            <a:extLst>
              <a:ext uri="{FF2B5EF4-FFF2-40B4-BE49-F238E27FC236}">
                <a16:creationId xmlns:a16="http://schemas.microsoft.com/office/drawing/2014/main" xmlns="" id="{A0F43DA8-A699-3C4C-AA63-DF199E9A66C6}"/>
              </a:ext>
            </a:extLst>
          </p:cNvPr>
          <p:cNvSpPr/>
          <p:nvPr/>
        </p:nvSpPr>
        <p:spPr>
          <a:xfrm>
            <a:off x="0" y="0"/>
            <a:ext cx="6943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8B10EFD8-00D0-4F45-8443-4850343BF62A}"/>
              </a:ext>
            </a:extLst>
          </p:cNvPr>
          <p:cNvSpPr/>
          <p:nvPr/>
        </p:nvSpPr>
        <p:spPr>
          <a:xfrm>
            <a:off x="7114032" y="5852160"/>
            <a:ext cx="2029968" cy="1005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C:\Users\Maria-Carolina Simao\Dropbox\UMich Workshops\2014 Portal to the Public (Detroit Zoo)\Bees\Bees 2\2-golden-dusting-1600.jpg">
            <a:extLst>
              <a:ext uri="{FF2B5EF4-FFF2-40B4-BE49-F238E27FC236}">
                <a16:creationId xmlns:a16="http://schemas.microsoft.com/office/drawing/2014/main" xmlns="" id="{3D4E69AC-B8D0-754F-BD82-615FFA5B6A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85339" y="933247"/>
            <a:ext cx="1429898" cy="1204688"/>
          </a:xfrm>
          <a:prstGeom prst="rect">
            <a:avLst/>
          </a:prstGeom>
          <a:solidFill>
            <a:schemeClr val="tx1"/>
          </a:solidFill>
          <a:extLst/>
        </p:spPr>
      </p:pic>
      <p:pic>
        <p:nvPicPr>
          <p:cNvPr id="13" name="Picture 8" descr="C:\Users\Maria-Carolina Simao\Dropbox\UMich Workshops\2014 Portal to the Public (Detroit Zoo)\Bees\Andrena crataegi.png">
            <a:extLst>
              <a:ext uri="{FF2B5EF4-FFF2-40B4-BE49-F238E27FC236}">
                <a16:creationId xmlns:a16="http://schemas.microsoft.com/office/drawing/2014/main" xmlns="" id="{EE55E211-7516-4742-ACD4-1429685DFA5A}"/>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920" r="9506"/>
          <a:stretch/>
        </p:blipFill>
        <p:spPr bwMode="auto">
          <a:xfrm flipH="1">
            <a:off x="235686" y="3453513"/>
            <a:ext cx="1529206" cy="1444173"/>
          </a:xfrm>
          <a:prstGeom prst="rect">
            <a:avLst/>
          </a:prstGeom>
          <a:solidFill>
            <a:schemeClr val="tx1"/>
          </a:solidFill>
          <a:extLst/>
        </p:spPr>
      </p:pic>
      <p:pic>
        <p:nvPicPr>
          <p:cNvPr id="16" name="Picture 9" descr="C:\Users\Maria-Carolina Simao\Dropbox\UMich Workshops\2014 Portal to the Public (Detroit Zoo)\Bees\Augochlora_pura.jpg">
            <a:extLst>
              <a:ext uri="{FF2B5EF4-FFF2-40B4-BE49-F238E27FC236}">
                <a16:creationId xmlns:a16="http://schemas.microsoft.com/office/drawing/2014/main" xmlns="" id="{04E9CCE4-8C45-7B49-AD4E-B759B29B448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35660" y="2096175"/>
            <a:ext cx="1929257" cy="1446944"/>
          </a:xfrm>
          <a:prstGeom prst="rect">
            <a:avLst/>
          </a:prstGeom>
          <a:solidFill>
            <a:schemeClr val="tx1"/>
          </a:solidFill>
          <a:extLst/>
        </p:spPr>
      </p:pic>
      <p:pic>
        <p:nvPicPr>
          <p:cNvPr id="18" name="Picture 11" descr="C:\Users\Maria-Carolina Simao\Dropbox\RESOURCES\Presentation Pictures\Sam Droege's Bees\bee-Anthphora-bomboldes-Sam-Droege-570x375.jpg">
            <a:extLst>
              <a:ext uri="{FF2B5EF4-FFF2-40B4-BE49-F238E27FC236}">
                <a16:creationId xmlns:a16="http://schemas.microsoft.com/office/drawing/2014/main" xmlns="" id="{EE6CE124-B40C-A541-AF41-2A5CC39EEAE7}"/>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b="4240"/>
          <a:stretch/>
        </p:blipFill>
        <p:spPr bwMode="auto">
          <a:xfrm>
            <a:off x="7391139" y="4910742"/>
            <a:ext cx="1521696" cy="958670"/>
          </a:xfrm>
          <a:prstGeom prst="rect">
            <a:avLst/>
          </a:prstGeom>
          <a:solidFill>
            <a:schemeClr val="tx1"/>
          </a:solidFill>
          <a:extLst/>
        </p:spPr>
      </p:pic>
      <p:pic>
        <p:nvPicPr>
          <p:cNvPr id="19" name="Picture 12" descr="C:\Users\Maria-Carolina Simao\Dropbox\RESOURCES\Presentation Pictures\Sam Droege's Bees\6-bumblebee-1600.jpg">
            <a:extLst>
              <a:ext uri="{FF2B5EF4-FFF2-40B4-BE49-F238E27FC236}">
                <a16:creationId xmlns:a16="http://schemas.microsoft.com/office/drawing/2014/main" xmlns="" id="{1AEB6B91-886A-1340-A170-F6C57E95910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2430" y="4903773"/>
            <a:ext cx="1315715" cy="1096977"/>
          </a:xfrm>
          <a:prstGeom prst="rect">
            <a:avLst/>
          </a:prstGeom>
          <a:solidFill>
            <a:schemeClr val="tx1"/>
          </a:solidFill>
          <a:extLst/>
        </p:spPr>
      </p:pic>
      <p:pic>
        <p:nvPicPr>
          <p:cNvPr id="10" name="Picture 9">
            <a:extLst>
              <a:ext uri="{FF2B5EF4-FFF2-40B4-BE49-F238E27FC236}">
                <a16:creationId xmlns:a16="http://schemas.microsoft.com/office/drawing/2014/main" xmlns="" id="{F244C11E-8AB5-AE41-A754-2AA64B5FA9F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736383" y="1716706"/>
            <a:ext cx="1524000" cy="1003300"/>
          </a:xfrm>
          <a:prstGeom prst="rect">
            <a:avLst/>
          </a:prstGeom>
        </p:spPr>
      </p:pic>
      <p:pic>
        <p:nvPicPr>
          <p:cNvPr id="26" name="Picture 25">
            <a:extLst>
              <a:ext uri="{FF2B5EF4-FFF2-40B4-BE49-F238E27FC236}">
                <a16:creationId xmlns:a16="http://schemas.microsoft.com/office/drawing/2014/main" xmlns="" id="{AC1D2CE4-78E8-F64A-A5C8-BA360BDDB12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92454" y="4229571"/>
            <a:ext cx="1377195" cy="1018290"/>
          </a:xfrm>
          <a:prstGeom prst="rect">
            <a:avLst/>
          </a:prstGeom>
        </p:spPr>
      </p:pic>
      <p:pic>
        <p:nvPicPr>
          <p:cNvPr id="30" name="Picture 29">
            <a:extLst>
              <a:ext uri="{FF2B5EF4-FFF2-40B4-BE49-F238E27FC236}">
                <a16:creationId xmlns:a16="http://schemas.microsoft.com/office/drawing/2014/main" xmlns="" id="{184E7E17-D9D1-3A4A-8A47-E0649DD7905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71718" y="68599"/>
            <a:ext cx="1535983" cy="860150"/>
          </a:xfrm>
          <a:prstGeom prst="rect">
            <a:avLst/>
          </a:prstGeom>
        </p:spPr>
      </p:pic>
      <p:pic>
        <p:nvPicPr>
          <p:cNvPr id="32" name="Picture 31">
            <a:extLst>
              <a:ext uri="{FF2B5EF4-FFF2-40B4-BE49-F238E27FC236}">
                <a16:creationId xmlns:a16="http://schemas.microsoft.com/office/drawing/2014/main" xmlns="" id="{19E5984C-1694-6E47-BA0D-58F5F9F6A41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48841" y="2237083"/>
            <a:ext cx="1689100" cy="1206500"/>
          </a:xfrm>
          <a:prstGeom prst="rect">
            <a:avLst/>
          </a:prstGeom>
        </p:spPr>
      </p:pic>
      <p:pic>
        <p:nvPicPr>
          <p:cNvPr id="34" name="Picture 33">
            <a:extLst>
              <a:ext uri="{FF2B5EF4-FFF2-40B4-BE49-F238E27FC236}">
                <a16:creationId xmlns:a16="http://schemas.microsoft.com/office/drawing/2014/main" xmlns="" id="{08EDF1CE-4CE0-A142-81D9-7814DFBC61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903" y="35096"/>
            <a:ext cx="1519512" cy="983857"/>
          </a:xfrm>
          <a:prstGeom prst="rect">
            <a:avLst/>
          </a:prstGeom>
        </p:spPr>
      </p:pic>
      <p:pic>
        <p:nvPicPr>
          <p:cNvPr id="36" name="Picture 35">
            <a:extLst>
              <a:ext uri="{FF2B5EF4-FFF2-40B4-BE49-F238E27FC236}">
                <a16:creationId xmlns:a16="http://schemas.microsoft.com/office/drawing/2014/main" xmlns="" id="{FA280375-AC61-B74A-9627-210DD1C2FA2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861"/>
          <a:stretch/>
        </p:blipFill>
        <p:spPr>
          <a:xfrm>
            <a:off x="1581150" y="6028746"/>
            <a:ext cx="1058937" cy="766190"/>
          </a:xfrm>
          <a:prstGeom prst="rect">
            <a:avLst/>
          </a:prstGeom>
        </p:spPr>
      </p:pic>
      <p:pic>
        <p:nvPicPr>
          <p:cNvPr id="38" name="Picture 37">
            <a:extLst>
              <a:ext uri="{FF2B5EF4-FFF2-40B4-BE49-F238E27FC236}">
                <a16:creationId xmlns:a16="http://schemas.microsoft.com/office/drawing/2014/main" xmlns="" id="{A11A052B-1831-E74D-899C-0539993B338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3711158" y="5484914"/>
            <a:ext cx="1413816" cy="1292977"/>
          </a:xfrm>
          <a:prstGeom prst="rect">
            <a:avLst/>
          </a:prstGeom>
        </p:spPr>
      </p:pic>
      <p:pic>
        <p:nvPicPr>
          <p:cNvPr id="40" name="Picture 39">
            <a:extLst>
              <a:ext uri="{FF2B5EF4-FFF2-40B4-BE49-F238E27FC236}">
                <a16:creationId xmlns:a16="http://schemas.microsoft.com/office/drawing/2014/main" xmlns="" id="{8D3C2F84-8E04-B949-806C-4FC1DC5C438F}"/>
              </a:ext>
            </a:extLst>
          </p:cNvPr>
          <p:cNvPicPr>
            <a:picLocks noChangeAspect="1"/>
          </p:cNvPicPr>
          <p:nvPr/>
        </p:nvPicPr>
        <p:blipFill rotWithShape="1">
          <a:blip r:embed="rId27">
            <a:extLst>
              <a:ext uri="{28A0092B-C50C-407E-A947-70E740481C1C}">
                <a14:useLocalDpi xmlns:a14="http://schemas.microsoft.com/office/drawing/2010/main" val="0"/>
              </a:ext>
            </a:extLst>
          </a:blip>
          <a:srcRect r="1751"/>
          <a:stretch/>
        </p:blipFill>
        <p:spPr>
          <a:xfrm>
            <a:off x="3544882" y="252496"/>
            <a:ext cx="1586636" cy="910423"/>
          </a:xfrm>
          <a:prstGeom prst="rect">
            <a:avLst/>
          </a:prstGeom>
        </p:spPr>
      </p:pic>
      <p:pic>
        <p:nvPicPr>
          <p:cNvPr id="42" name="Picture 41">
            <a:extLst>
              <a:ext uri="{FF2B5EF4-FFF2-40B4-BE49-F238E27FC236}">
                <a16:creationId xmlns:a16="http://schemas.microsoft.com/office/drawing/2014/main" xmlns="" id="{CBCDDD84-2517-4240-B389-58B69814F08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195155" y="6037260"/>
            <a:ext cx="1186054" cy="792500"/>
          </a:xfrm>
          <a:prstGeom prst="rect">
            <a:avLst/>
          </a:prstGeom>
        </p:spPr>
      </p:pic>
      <p:sp>
        <p:nvSpPr>
          <p:cNvPr id="43" name="TextBox 42">
            <a:extLst>
              <a:ext uri="{FF2B5EF4-FFF2-40B4-BE49-F238E27FC236}">
                <a16:creationId xmlns:a16="http://schemas.microsoft.com/office/drawing/2014/main" xmlns="" id="{BADA0658-E8F9-9144-8F00-DAAD5AA3DCA0}"/>
              </a:ext>
            </a:extLst>
          </p:cNvPr>
          <p:cNvSpPr txBox="1"/>
          <p:nvPr/>
        </p:nvSpPr>
        <p:spPr>
          <a:xfrm>
            <a:off x="-29540" y="6460934"/>
            <a:ext cx="1332416" cy="400110"/>
          </a:xfrm>
          <a:prstGeom prst="rect">
            <a:avLst/>
          </a:prstGeom>
          <a:noFill/>
        </p:spPr>
        <p:txBody>
          <a:bodyPr wrap="none" rtlCol="0">
            <a:spAutoFit/>
          </a:bodyPr>
          <a:lstStyle/>
          <a:p>
            <a:r>
              <a:rPr lang="en-US" sz="1000" i="1" dirty="0">
                <a:solidFill>
                  <a:schemeClr val="bg1">
                    <a:lumMod val="75000"/>
                  </a:schemeClr>
                </a:solidFill>
              </a:rPr>
              <a:t>Composition by </a:t>
            </a:r>
          </a:p>
          <a:p>
            <a:r>
              <a:rPr lang="en-US" sz="1000" dirty="0">
                <a:solidFill>
                  <a:schemeClr val="bg1">
                    <a:lumMod val="75000"/>
                  </a:schemeClr>
                </a:solidFill>
              </a:rPr>
              <a:t>Maria-Carolina Simao</a:t>
            </a:r>
          </a:p>
        </p:txBody>
      </p:sp>
      <p:sp>
        <p:nvSpPr>
          <p:cNvPr id="44" name="TextBox 43">
            <a:extLst>
              <a:ext uri="{FF2B5EF4-FFF2-40B4-BE49-F238E27FC236}">
                <a16:creationId xmlns:a16="http://schemas.microsoft.com/office/drawing/2014/main" xmlns="" id="{CA94FE3C-75EC-0F4B-AFD2-D1EE2F6AB7EF}"/>
              </a:ext>
            </a:extLst>
          </p:cNvPr>
          <p:cNvSpPr txBox="1"/>
          <p:nvPr/>
        </p:nvSpPr>
        <p:spPr>
          <a:xfrm>
            <a:off x="8298897" y="6460934"/>
            <a:ext cx="845103" cy="400110"/>
          </a:xfrm>
          <a:prstGeom prst="rect">
            <a:avLst/>
          </a:prstGeom>
          <a:noFill/>
        </p:spPr>
        <p:txBody>
          <a:bodyPr wrap="none" rtlCol="0">
            <a:spAutoFit/>
          </a:bodyPr>
          <a:lstStyle/>
          <a:p>
            <a:pPr algn="r"/>
            <a:r>
              <a:rPr lang="en-US" sz="1000" i="1" dirty="0">
                <a:solidFill>
                  <a:schemeClr val="bg1">
                    <a:lumMod val="75000"/>
                  </a:schemeClr>
                </a:solidFill>
              </a:rPr>
              <a:t>Images by</a:t>
            </a:r>
          </a:p>
          <a:p>
            <a:pPr algn="r"/>
            <a:r>
              <a:rPr lang="en-US" sz="1000" dirty="0">
                <a:solidFill>
                  <a:schemeClr val="bg1">
                    <a:lumMod val="75000"/>
                  </a:schemeClr>
                </a:solidFill>
              </a:rPr>
              <a:t> Sam </a:t>
            </a:r>
            <a:r>
              <a:rPr lang="en-US" sz="1000" dirty="0" err="1">
                <a:solidFill>
                  <a:schemeClr val="bg1">
                    <a:lumMod val="75000"/>
                  </a:schemeClr>
                </a:solidFill>
              </a:rPr>
              <a:t>Droege</a:t>
            </a:r>
            <a:endParaRPr lang="en-US" sz="1000" dirty="0">
              <a:solidFill>
                <a:schemeClr val="bg1">
                  <a:lumMod val="75000"/>
                </a:schemeClr>
              </a:solidFill>
            </a:endParaRPr>
          </a:p>
        </p:txBody>
      </p:sp>
    </p:spTree>
    <p:custDataLst>
      <p:tags r:id="rId1"/>
    </p:custDataLst>
    <p:extLst>
      <p:ext uri="{BB962C8B-B14F-4D97-AF65-F5344CB8AC3E}">
        <p14:creationId xmlns:p14="http://schemas.microsoft.com/office/powerpoint/2010/main" val="603072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06106378-DB13-594B-A84D-2FBC6DC19649}"/>
              </a:ext>
            </a:extLst>
          </p:cNvPr>
          <p:cNvSpPr>
            <a:spLocks noGrp="1"/>
          </p:cNvSpPr>
          <p:nvPr>
            <p:ph type="title"/>
          </p:nvPr>
        </p:nvSpPr>
        <p:spPr>
          <a:xfrm>
            <a:off x="424152" y="330826"/>
            <a:ext cx="8262727" cy="1325563"/>
          </a:xfrm>
        </p:spPr>
        <p:txBody>
          <a:bodyPr>
            <a:normAutofit/>
          </a:bodyPr>
          <a:lstStyle/>
          <a:p>
            <a:r>
              <a:rPr lang="en-US" sz="3600" dirty="0"/>
              <a:t>Additional Acknowledgments</a:t>
            </a:r>
          </a:p>
        </p:txBody>
      </p:sp>
      <p:sp>
        <p:nvSpPr>
          <p:cNvPr id="22" name="Rectangle 21">
            <a:extLst>
              <a:ext uri="{FF2B5EF4-FFF2-40B4-BE49-F238E27FC236}">
                <a16:creationId xmlns:a16="http://schemas.microsoft.com/office/drawing/2014/main" xmlns="" id="{8F79E81A-1E23-9B4D-A02B-BC813F5E20F1}"/>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Helvetica Neue Light" panose="02000403000000020004" pitchFamily="2" charset="0"/>
              <a:cs typeface="Arial" panose="020B0604020202020204" pitchFamily="34" charset="0"/>
            </a:endParaRPr>
          </a:p>
        </p:txBody>
      </p:sp>
      <p:sp>
        <p:nvSpPr>
          <p:cNvPr id="23" name="TextBox 22">
            <a:extLst>
              <a:ext uri="{FF2B5EF4-FFF2-40B4-BE49-F238E27FC236}">
                <a16:creationId xmlns:a16="http://schemas.microsoft.com/office/drawing/2014/main" xmlns="" id="{F9DD0E6A-0DA3-4245-AEF7-E746EB3FEFE4}"/>
              </a:ext>
            </a:extLst>
          </p:cNvPr>
          <p:cNvSpPr txBox="1"/>
          <p:nvPr/>
        </p:nvSpPr>
        <p:spPr>
          <a:xfrm>
            <a:off x="142539" y="3103"/>
            <a:ext cx="1277914"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Background</a:t>
            </a:r>
          </a:p>
        </p:txBody>
      </p:sp>
      <p:sp>
        <p:nvSpPr>
          <p:cNvPr id="24" name="TextBox 23">
            <a:extLst>
              <a:ext uri="{FF2B5EF4-FFF2-40B4-BE49-F238E27FC236}">
                <a16:creationId xmlns:a16="http://schemas.microsoft.com/office/drawing/2014/main" xmlns="" id="{51A3D44A-201C-AD45-AAC0-E6C4676AF4FB}"/>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5" name="TextBox 24">
            <a:extLst>
              <a:ext uri="{FF2B5EF4-FFF2-40B4-BE49-F238E27FC236}">
                <a16:creationId xmlns:a16="http://schemas.microsoft.com/office/drawing/2014/main" xmlns="" id="{C9E70360-F510-AB47-A2DD-A03B790FD05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6" name="TextBox 25">
            <a:extLst>
              <a:ext uri="{FF2B5EF4-FFF2-40B4-BE49-F238E27FC236}">
                <a16:creationId xmlns:a16="http://schemas.microsoft.com/office/drawing/2014/main" xmlns="" id="{6DD63DB9-F904-6F45-8FDB-5602762668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27" name="TextBox 26">
            <a:extLst>
              <a:ext uri="{FF2B5EF4-FFF2-40B4-BE49-F238E27FC236}">
                <a16:creationId xmlns:a16="http://schemas.microsoft.com/office/drawing/2014/main" xmlns="" id="{67FFEFED-45E0-B04F-B0E8-7FF15A68B516}"/>
              </a:ext>
            </a:extLst>
          </p:cNvPr>
          <p:cNvSpPr txBox="1"/>
          <p:nvPr/>
        </p:nvSpPr>
        <p:spPr>
          <a:xfrm>
            <a:off x="7142211" y="3707"/>
            <a:ext cx="2018501"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Recommendations</a:t>
            </a:r>
          </a:p>
        </p:txBody>
      </p:sp>
      <p:sp>
        <p:nvSpPr>
          <p:cNvPr id="18" name="Content Placeholder 2"/>
          <p:cNvSpPr>
            <a:spLocks noGrp="1"/>
          </p:cNvSpPr>
          <p:nvPr>
            <p:ph idx="1"/>
          </p:nvPr>
        </p:nvSpPr>
        <p:spPr>
          <a:xfrm>
            <a:off x="553261" y="1516158"/>
            <a:ext cx="8222876" cy="4489357"/>
          </a:xfrm>
        </p:spPr>
        <p:txBody>
          <a:bodyPr>
            <a:normAutofit/>
          </a:bodyPr>
          <a:lstStyle/>
          <a:p>
            <a:pPr marL="0" indent="0">
              <a:buNone/>
            </a:pPr>
            <a:r>
              <a:rPr lang="en-US" b="1" dirty="0"/>
              <a:t>This study was also supported by grants to D. A. Potter’s research program from:</a:t>
            </a:r>
          </a:p>
          <a:p>
            <a:pPr marL="0" indent="0">
              <a:buNone/>
            </a:pPr>
            <a:endParaRPr lang="en-US" dirty="0"/>
          </a:p>
          <a:p>
            <a:r>
              <a:rPr lang="en-US" sz="3200" dirty="0"/>
              <a:t>Bayer North American Bee Care Center</a:t>
            </a:r>
          </a:p>
          <a:p>
            <a:r>
              <a:rPr lang="en-US" sz="3200" dirty="0"/>
              <a:t>Horticultural Research Institute</a:t>
            </a:r>
          </a:p>
          <a:p>
            <a:r>
              <a:rPr lang="en-US" sz="3200" dirty="0"/>
              <a:t>University of Kentucky Nursery Research Endowment Fund</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780026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8CDD6B53-F43F-CA40-BE11-2E8B93E9A1E5}"/>
              </a:ext>
            </a:extLst>
          </p:cNvPr>
          <p:cNvGrpSpPr/>
          <p:nvPr/>
        </p:nvGrpSpPr>
        <p:grpSpPr>
          <a:xfrm>
            <a:off x="0" y="1918252"/>
            <a:ext cx="9144000" cy="3954487"/>
            <a:chOff x="-17618" y="1757016"/>
            <a:chExt cx="9178907" cy="4105906"/>
          </a:xfrm>
        </p:grpSpPr>
        <p:pic>
          <p:nvPicPr>
            <p:cNvPr id="14" name="Picture 13">
              <a:extLst>
                <a:ext uri="{FF2B5EF4-FFF2-40B4-BE49-F238E27FC236}">
                  <a16:creationId xmlns:a16="http://schemas.microsoft.com/office/drawing/2014/main" xmlns="" id="{8A4A201B-348F-BD4E-81AB-B28E911291A6}"/>
                </a:ext>
              </a:extLst>
            </p:cNvPr>
            <p:cNvPicPr>
              <a:picLocks noChangeAspect="1"/>
            </p:cNvPicPr>
            <p:nvPr userDrawn="1">
              <p:custDataLst>
                <p:tags r:id="rId2"/>
              </p:custDataLst>
            </p:nvPr>
          </p:nvPicPr>
          <p:blipFill rotWithShape="1">
            <a:blip r:embed="rId7">
              <a:extLst>
                <a:ext uri="{28A0092B-C50C-407E-A947-70E740481C1C}">
                  <a14:useLocalDpi xmlns:a14="http://schemas.microsoft.com/office/drawing/2010/main" val="0"/>
                </a:ext>
              </a:extLst>
            </a:blip>
            <a:srcRect l="-232" t="-190" r="232" b="4143"/>
            <a:stretch/>
          </p:blipFill>
          <p:spPr>
            <a:xfrm>
              <a:off x="-1" y="1835946"/>
              <a:ext cx="9143999" cy="4026974"/>
            </a:xfrm>
            <a:prstGeom prst="rect">
              <a:avLst/>
            </a:prstGeom>
          </p:spPr>
        </p:pic>
        <p:sp>
          <p:nvSpPr>
            <p:cNvPr id="15" name="Rectangle 14">
              <a:extLst>
                <a:ext uri="{FF2B5EF4-FFF2-40B4-BE49-F238E27FC236}">
                  <a16:creationId xmlns:a16="http://schemas.microsoft.com/office/drawing/2014/main" xmlns="" id="{5E3EB486-6214-4D43-9EE3-EAF9057BA78C}"/>
                </a:ext>
              </a:extLst>
            </p:cNvPr>
            <p:cNvSpPr/>
            <p:nvPr userDrawn="1">
              <p:custDataLst>
                <p:tags r:id="rId3"/>
              </p:custDataLst>
            </p:nvPr>
          </p:nvSpPr>
          <p:spPr>
            <a:xfrm>
              <a:off x="-17618" y="2628900"/>
              <a:ext cx="9178907" cy="3234022"/>
            </a:xfrm>
            <a:prstGeom prst="rect">
              <a:avLst/>
            </a:prstGeom>
            <a:gradFill>
              <a:gsLst>
                <a:gs pos="49000">
                  <a:schemeClr val="accent1">
                    <a:lumMod val="5000"/>
                    <a:lumOff val="95000"/>
                    <a:alpha val="0"/>
                  </a:schemeClr>
                </a:gs>
                <a:gs pos="66000">
                  <a:schemeClr val="bg1">
                    <a:alpha val="80000"/>
                  </a:schemeClr>
                </a:gs>
                <a:gs pos="7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xmlns="" id="{36322803-1D43-3048-AD7E-62AE8087E6F4}"/>
                </a:ext>
              </a:extLst>
            </p:cNvPr>
            <p:cNvSpPr/>
            <p:nvPr userDrawn="1">
              <p:custDataLst>
                <p:tags r:id="rId4"/>
              </p:custDataLst>
            </p:nvPr>
          </p:nvSpPr>
          <p:spPr>
            <a:xfrm flipV="1">
              <a:off x="-17618" y="1757016"/>
              <a:ext cx="9178907" cy="3414509"/>
            </a:xfrm>
            <a:prstGeom prst="rect">
              <a:avLst/>
            </a:prstGeom>
            <a:gradFill>
              <a:gsLst>
                <a:gs pos="66000">
                  <a:schemeClr val="accent1">
                    <a:lumMod val="5000"/>
                    <a:lumOff val="95000"/>
                    <a:alpha val="0"/>
                  </a:schemeClr>
                </a:gs>
                <a:gs pos="86000">
                  <a:schemeClr val="bg1">
                    <a:alpha val="8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2" name="TextBox 11">
            <a:extLst>
              <a:ext uri="{FF2B5EF4-FFF2-40B4-BE49-F238E27FC236}">
                <a16:creationId xmlns:a16="http://schemas.microsoft.com/office/drawing/2014/main" xmlns="" id="{3941816D-5953-2A4C-9D2D-5EAAF68BA3E0}"/>
              </a:ext>
            </a:extLst>
          </p:cNvPr>
          <p:cNvSpPr txBox="1"/>
          <p:nvPr/>
        </p:nvSpPr>
        <p:spPr>
          <a:xfrm>
            <a:off x="2051082" y="6025967"/>
            <a:ext cx="5034194" cy="738664"/>
          </a:xfrm>
          <a:prstGeom prst="rect">
            <a:avLst/>
          </a:prstGeom>
          <a:noFill/>
        </p:spPr>
        <p:txBody>
          <a:bodyPr wrap="square" rtlCol="0">
            <a:spAutoFit/>
          </a:bodyPr>
          <a:lstStyle/>
          <a:p>
            <a:pPr algn="ctr"/>
            <a:r>
              <a:rPr lang="en-US" sz="1400" dirty="0">
                <a:solidFill>
                  <a:schemeClr val="bg2">
                    <a:lumMod val="75000"/>
                  </a:schemeClr>
                </a:solidFill>
              </a:rPr>
              <a:t>NIFA SCRI Grant 2016-51181-25399 </a:t>
            </a:r>
          </a:p>
          <a:p>
            <a:pPr algn="ctr"/>
            <a:r>
              <a:rPr lang="en-US" sz="1400" dirty="0">
                <a:solidFill>
                  <a:schemeClr val="bg2">
                    <a:lumMod val="75000"/>
                  </a:schemeClr>
                </a:solidFill>
              </a:rPr>
              <a:t>“Protecting Pollinators with Economically Feasible and Environmentally Sound Ornamental Horticulture”</a:t>
            </a:r>
          </a:p>
        </p:txBody>
      </p:sp>
      <p:sp>
        <p:nvSpPr>
          <p:cNvPr id="2" name="Title 1"/>
          <p:cNvSpPr>
            <a:spLocks noGrp="1"/>
          </p:cNvSpPr>
          <p:nvPr>
            <p:ph type="title"/>
          </p:nvPr>
        </p:nvSpPr>
        <p:spPr>
          <a:xfrm>
            <a:off x="762593" y="666571"/>
            <a:ext cx="7188711" cy="1325563"/>
          </a:xfrm>
        </p:spPr>
        <p:txBody>
          <a:bodyPr>
            <a:normAutofit/>
          </a:bodyPr>
          <a:lstStyle/>
          <a:p>
            <a:pPr algn="ctr"/>
            <a:r>
              <a:rPr lang="en-US" sz="4800" b="1" dirty="0"/>
              <a:t>Thank you!</a:t>
            </a:r>
          </a:p>
        </p:txBody>
      </p:sp>
      <p:sp>
        <p:nvSpPr>
          <p:cNvPr id="8" name="Rectangle 7"/>
          <p:cNvSpPr/>
          <p:nvPr/>
        </p:nvSpPr>
        <p:spPr>
          <a:xfrm>
            <a:off x="0" y="5511114"/>
            <a:ext cx="9144000" cy="5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71271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54897AA-FAB3-4946-8B6B-F154029F1C75}"/>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xmlns="" id="{BF6A10F1-3DC5-9F42-B15E-C8F28FB89AD8}"/>
              </a:ext>
            </a:extLst>
          </p:cNvPr>
          <p:cNvSpPr>
            <a:spLocks noGrp="1"/>
          </p:cNvSpPr>
          <p:nvPr>
            <p:ph type="title"/>
          </p:nvPr>
        </p:nvSpPr>
        <p:spPr>
          <a:xfrm>
            <a:off x="473406" y="183827"/>
            <a:ext cx="8222876" cy="1325563"/>
          </a:xfrm>
        </p:spPr>
        <p:txBody>
          <a:bodyPr/>
          <a:lstStyle/>
          <a:p>
            <a:r>
              <a:rPr lang="en-US" dirty="0"/>
              <a:t>Bees are vital</a:t>
            </a:r>
          </a:p>
        </p:txBody>
      </p:sp>
      <p:sp>
        <p:nvSpPr>
          <p:cNvPr id="4" name="TextBox 3">
            <a:extLst>
              <a:ext uri="{FF2B5EF4-FFF2-40B4-BE49-F238E27FC236}">
                <a16:creationId xmlns:a16="http://schemas.microsoft.com/office/drawing/2014/main" xmlns="" id="{A44B628C-8BAD-C340-8519-6569DAA3DD4D}"/>
              </a:ext>
            </a:extLst>
          </p:cNvPr>
          <p:cNvSpPr txBox="1"/>
          <p:nvPr/>
        </p:nvSpPr>
        <p:spPr>
          <a:xfrm>
            <a:off x="142539" y="3103"/>
            <a:ext cx="1378904"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5" name="TextBox 4">
            <a:extLst>
              <a:ext uri="{FF2B5EF4-FFF2-40B4-BE49-F238E27FC236}">
                <a16:creationId xmlns:a16="http://schemas.microsoft.com/office/drawing/2014/main" xmlns="" id="{59216421-86F3-CA49-AD12-7C21AF2A4F3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6" name="TextBox 5">
            <a:extLst>
              <a:ext uri="{FF2B5EF4-FFF2-40B4-BE49-F238E27FC236}">
                <a16:creationId xmlns:a16="http://schemas.microsoft.com/office/drawing/2014/main" xmlns="" id="{F1501D02-889D-7249-B153-CCD42C0FE096}"/>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7" name="TextBox 6">
            <a:extLst>
              <a:ext uri="{FF2B5EF4-FFF2-40B4-BE49-F238E27FC236}">
                <a16:creationId xmlns:a16="http://schemas.microsoft.com/office/drawing/2014/main" xmlns="" id="{E1BE0085-AB71-9C41-8AC3-D27FD54E1CCA}"/>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8" name="TextBox 7">
            <a:extLst>
              <a:ext uri="{FF2B5EF4-FFF2-40B4-BE49-F238E27FC236}">
                <a16:creationId xmlns:a16="http://schemas.microsoft.com/office/drawing/2014/main" xmlns="" id="{0F36FC70-E16B-7448-AADE-8515D43FC627}"/>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grpSp>
        <p:nvGrpSpPr>
          <p:cNvPr id="14" name="Group 13">
            <a:extLst>
              <a:ext uri="{FF2B5EF4-FFF2-40B4-BE49-F238E27FC236}">
                <a16:creationId xmlns:a16="http://schemas.microsoft.com/office/drawing/2014/main" xmlns="" id="{1F927ED0-0D79-2A4C-B6FE-C0FCA6993D2B}"/>
              </a:ext>
            </a:extLst>
          </p:cNvPr>
          <p:cNvGrpSpPr/>
          <p:nvPr/>
        </p:nvGrpSpPr>
        <p:grpSpPr>
          <a:xfrm>
            <a:off x="343911" y="1273212"/>
            <a:ext cx="5089598" cy="2684588"/>
            <a:chOff x="300309" y="2296854"/>
            <a:chExt cx="7289205" cy="3898233"/>
          </a:xfrm>
        </p:grpSpPr>
        <p:pic>
          <p:nvPicPr>
            <p:cNvPr id="15" name="Picture 14">
              <a:extLst>
                <a:ext uri="{FF2B5EF4-FFF2-40B4-BE49-F238E27FC236}">
                  <a16:creationId xmlns:a16="http://schemas.microsoft.com/office/drawing/2014/main" xmlns="" id="{5E907FEB-D987-5F49-B30C-5162FA517874}"/>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3564" t="18483" r="13968" b="13465"/>
            <a:stretch/>
          </p:blipFill>
          <p:spPr>
            <a:xfrm>
              <a:off x="300309" y="2296854"/>
              <a:ext cx="7289205" cy="3898233"/>
            </a:xfrm>
            <a:prstGeom prst="rect">
              <a:avLst/>
            </a:prstGeom>
          </p:spPr>
        </p:pic>
        <p:sp>
          <p:nvSpPr>
            <p:cNvPr id="16" name="Rectangle 15">
              <a:extLst>
                <a:ext uri="{FF2B5EF4-FFF2-40B4-BE49-F238E27FC236}">
                  <a16:creationId xmlns:a16="http://schemas.microsoft.com/office/drawing/2014/main" xmlns="" id="{4574BCF0-DF3D-3243-AB79-7A07508935E4}"/>
                </a:ext>
              </a:extLst>
            </p:cNvPr>
            <p:cNvSpPr/>
            <p:nvPr/>
          </p:nvSpPr>
          <p:spPr>
            <a:xfrm>
              <a:off x="1686511" y="5841334"/>
              <a:ext cx="837614" cy="3537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xmlns="" id="{B23FE667-77DA-DC40-940A-F7575D7C2221}"/>
              </a:ext>
            </a:extLst>
          </p:cNvPr>
          <p:cNvGrpSpPr/>
          <p:nvPr/>
        </p:nvGrpSpPr>
        <p:grpSpPr>
          <a:xfrm>
            <a:off x="4916983" y="2034631"/>
            <a:ext cx="3495250" cy="4013879"/>
            <a:chOff x="8420728" y="1198487"/>
            <a:chExt cx="3532550" cy="4867272"/>
          </a:xfrm>
        </p:grpSpPr>
        <p:pic>
          <p:nvPicPr>
            <p:cNvPr id="18" name="Picture 17">
              <a:extLst>
                <a:ext uri="{FF2B5EF4-FFF2-40B4-BE49-F238E27FC236}">
                  <a16:creationId xmlns:a16="http://schemas.microsoft.com/office/drawing/2014/main" xmlns="" id="{CC525838-212F-4C4A-B046-E5337F9658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9731">
              <a:off x="9055171" y="1798344"/>
              <a:ext cx="2898107" cy="3946358"/>
            </a:xfrm>
            <a:prstGeom prst="rect">
              <a:avLst/>
            </a:prstGeom>
          </p:spPr>
        </p:pic>
        <p:pic>
          <p:nvPicPr>
            <p:cNvPr id="19" name="Picture 18">
              <a:extLst>
                <a:ext uri="{FF2B5EF4-FFF2-40B4-BE49-F238E27FC236}">
                  <a16:creationId xmlns:a16="http://schemas.microsoft.com/office/drawing/2014/main" xmlns="" id="{8C0CCAB9-CCFF-E545-A106-660274A798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5147" y="1198487"/>
              <a:ext cx="2203993" cy="4463783"/>
            </a:xfrm>
            <a:prstGeom prst="rect">
              <a:avLst/>
            </a:prstGeom>
          </p:spPr>
        </p:pic>
        <p:pic>
          <p:nvPicPr>
            <p:cNvPr id="20" name="Picture 19">
              <a:extLst>
                <a:ext uri="{FF2B5EF4-FFF2-40B4-BE49-F238E27FC236}">
                  <a16:creationId xmlns:a16="http://schemas.microsoft.com/office/drawing/2014/main" xmlns="" id="{5D00245C-4ABE-1F47-92F7-E1622BEF81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06594">
              <a:off x="8420728" y="3022569"/>
              <a:ext cx="1755934" cy="2762531"/>
            </a:xfrm>
            <a:prstGeom prst="rect">
              <a:avLst/>
            </a:prstGeom>
          </p:spPr>
        </p:pic>
        <p:pic>
          <p:nvPicPr>
            <p:cNvPr id="21" name="Picture 20">
              <a:extLst>
                <a:ext uri="{FF2B5EF4-FFF2-40B4-BE49-F238E27FC236}">
                  <a16:creationId xmlns:a16="http://schemas.microsoft.com/office/drawing/2014/main" xmlns="" id="{B354E446-DE2D-664E-BF7A-17D7D82650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590091">
              <a:off x="9348552" y="4660130"/>
              <a:ext cx="1115175" cy="1696084"/>
            </a:xfrm>
            <a:prstGeom prst="rect">
              <a:avLst/>
            </a:prstGeom>
          </p:spPr>
        </p:pic>
      </p:grpSp>
      <p:sp>
        <p:nvSpPr>
          <p:cNvPr id="22" name="TextBox 21">
            <a:extLst>
              <a:ext uri="{FF2B5EF4-FFF2-40B4-BE49-F238E27FC236}">
                <a16:creationId xmlns:a16="http://schemas.microsoft.com/office/drawing/2014/main" xmlns="" id="{B54A8294-9286-4C4E-AFB0-35C9155C8E57}"/>
              </a:ext>
            </a:extLst>
          </p:cNvPr>
          <p:cNvSpPr txBox="1"/>
          <p:nvPr/>
        </p:nvSpPr>
        <p:spPr>
          <a:xfrm>
            <a:off x="7487232" y="4942534"/>
            <a:ext cx="1580882" cy="430887"/>
          </a:xfrm>
          <a:prstGeom prst="rect">
            <a:avLst/>
          </a:prstGeom>
          <a:noFill/>
        </p:spPr>
        <p:txBody>
          <a:bodyPr wrap="none" rtlCol="0">
            <a:spAutoFit/>
          </a:bodyPr>
          <a:lstStyle/>
          <a:p>
            <a:pPr algn="r"/>
            <a:r>
              <a:rPr lang="en-US" sz="2200" dirty="0"/>
              <a:t>78% plants</a:t>
            </a:r>
          </a:p>
        </p:txBody>
      </p:sp>
      <p:sp>
        <p:nvSpPr>
          <p:cNvPr id="23" name="TextBox 22">
            <a:extLst>
              <a:ext uri="{FF2B5EF4-FFF2-40B4-BE49-F238E27FC236}">
                <a16:creationId xmlns:a16="http://schemas.microsoft.com/office/drawing/2014/main" xmlns="" id="{6033AF8D-5E99-574F-BC0C-24DF9C533A89}"/>
              </a:ext>
            </a:extLst>
          </p:cNvPr>
          <p:cNvSpPr txBox="1"/>
          <p:nvPr/>
        </p:nvSpPr>
        <p:spPr>
          <a:xfrm>
            <a:off x="5569726" y="6491924"/>
            <a:ext cx="2543517" cy="338554"/>
          </a:xfrm>
          <a:prstGeom prst="rect">
            <a:avLst/>
          </a:prstGeom>
          <a:noFill/>
        </p:spPr>
        <p:txBody>
          <a:bodyPr wrap="none" rtlCol="0">
            <a:spAutoFit/>
          </a:bodyPr>
          <a:lstStyle/>
          <a:p>
            <a:pPr algn="r"/>
            <a:r>
              <a:rPr lang="en-US" sz="1600" dirty="0" err="1">
                <a:solidFill>
                  <a:schemeClr val="tx1">
                    <a:lumMod val="50000"/>
                    <a:lumOff val="50000"/>
                  </a:schemeClr>
                </a:solidFill>
              </a:rPr>
              <a:t>Ollerton</a:t>
            </a:r>
            <a:r>
              <a:rPr lang="en-US" sz="1600" dirty="0">
                <a:solidFill>
                  <a:schemeClr val="tx1">
                    <a:lumMod val="50000"/>
                    <a:lumOff val="50000"/>
                  </a:schemeClr>
                </a:solidFill>
              </a:rPr>
              <a:t> </a:t>
            </a:r>
            <a:r>
              <a:rPr lang="en-US" sz="1600" i="1" dirty="0">
                <a:solidFill>
                  <a:schemeClr val="tx1">
                    <a:lumMod val="50000"/>
                    <a:lumOff val="50000"/>
                  </a:schemeClr>
                </a:solidFill>
              </a:rPr>
              <a:t>et al.</a:t>
            </a:r>
            <a:r>
              <a:rPr lang="en-US" sz="1600" dirty="0">
                <a:solidFill>
                  <a:schemeClr val="tx1">
                    <a:lumMod val="50000"/>
                    <a:lumOff val="50000"/>
                  </a:schemeClr>
                </a:solidFill>
              </a:rPr>
              <a:t> 2011, </a:t>
            </a:r>
            <a:r>
              <a:rPr lang="en-US" sz="1600" dirty="0" err="1">
                <a:solidFill>
                  <a:schemeClr val="tx1">
                    <a:lumMod val="50000"/>
                    <a:lumOff val="50000"/>
                  </a:schemeClr>
                </a:solidFill>
              </a:rPr>
              <a:t>Oikos</a:t>
            </a:r>
            <a:endParaRPr lang="en-US" sz="1600" dirty="0">
              <a:solidFill>
                <a:schemeClr val="tx1">
                  <a:lumMod val="50000"/>
                  <a:lumOff val="50000"/>
                </a:schemeClr>
              </a:solidFill>
            </a:endParaRPr>
          </a:p>
        </p:txBody>
      </p:sp>
      <p:sp>
        <p:nvSpPr>
          <p:cNvPr id="24" name="TextBox 23">
            <a:extLst>
              <a:ext uri="{FF2B5EF4-FFF2-40B4-BE49-F238E27FC236}">
                <a16:creationId xmlns:a16="http://schemas.microsoft.com/office/drawing/2014/main" xmlns="" id="{A33B0861-C208-4543-996D-C25F9843046B}"/>
              </a:ext>
            </a:extLst>
          </p:cNvPr>
          <p:cNvSpPr txBox="1"/>
          <p:nvPr/>
        </p:nvSpPr>
        <p:spPr>
          <a:xfrm>
            <a:off x="4938976" y="5984499"/>
            <a:ext cx="3174267" cy="338554"/>
          </a:xfrm>
          <a:prstGeom prst="rect">
            <a:avLst/>
          </a:prstGeom>
          <a:noFill/>
        </p:spPr>
        <p:txBody>
          <a:bodyPr wrap="none" rtlCol="0">
            <a:spAutoFit/>
          </a:bodyPr>
          <a:lstStyle/>
          <a:p>
            <a:pPr algn="r"/>
            <a:r>
              <a:rPr lang="en-US" sz="1600" dirty="0">
                <a:solidFill>
                  <a:schemeClr val="tx1">
                    <a:lumMod val="50000"/>
                    <a:lumOff val="50000"/>
                  </a:schemeClr>
                </a:solidFill>
              </a:rPr>
              <a:t>Klein </a:t>
            </a:r>
            <a:r>
              <a:rPr lang="en-US" sz="1600" i="1" dirty="0">
                <a:solidFill>
                  <a:schemeClr val="tx1">
                    <a:lumMod val="50000"/>
                    <a:lumOff val="50000"/>
                  </a:schemeClr>
                </a:solidFill>
              </a:rPr>
              <a:t>et al.</a:t>
            </a:r>
            <a:r>
              <a:rPr lang="en-US" sz="1600" dirty="0">
                <a:solidFill>
                  <a:schemeClr val="tx1">
                    <a:lumMod val="50000"/>
                    <a:lumOff val="50000"/>
                  </a:schemeClr>
                </a:solidFill>
              </a:rPr>
              <a:t> 2007, Proc. R. Soc. B</a:t>
            </a:r>
          </a:p>
        </p:txBody>
      </p:sp>
      <p:sp>
        <p:nvSpPr>
          <p:cNvPr id="25" name="TextBox 24">
            <a:extLst>
              <a:ext uri="{FF2B5EF4-FFF2-40B4-BE49-F238E27FC236}">
                <a16:creationId xmlns:a16="http://schemas.microsoft.com/office/drawing/2014/main" xmlns="" id="{18F7B98B-0E89-094D-A455-AA2F81098126}"/>
              </a:ext>
            </a:extLst>
          </p:cNvPr>
          <p:cNvSpPr txBox="1"/>
          <p:nvPr/>
        </p:nvSpPr>
        <p:spPr>
          <a:xfrm>
            <a:off x="5785057" y="1787494"/>
            <a:ext cx="3283057" cy="430887"/>
          </a:xfrm>
          <a:prstGeom prst="rect">
            <a:avLst/>
          </a:prstGeom>
          <a:noFill/>
        </p:spPr>
        <p:txBody>
          <a:bodyPr wrap="square" rtlCol="0">
            <a:spAutoFit/>
          </a:bodyPr>
          <a:lstStyle/>
          <a:p>
            <a:pPr algn="r"/>
            <a:r>
              <a:rPr lang="en-US" sz="2200" dirty="0"/>
              <a:t>87 out of </a:t>
            </a:r>
            <a:r>
              <a:rPr lang="en-US" sz="2200"/>
              <a:t>115 food </a:t>
            </a:r>
            <a:r>
              <a:rPr lang="en-US" sz="2200" dirty="0"/>
              <a:t>crops</a:t>
            </a:r>
          </a:p>
        </p:txBody>
      </p:sp>
      <p:sp>
        <p:nvSpPr>
          <p:cNvPr id="26" name="TextBox 25">
            <a:extLst>
              <a:ext uri="{FF2B5EF4-FFF2-40B4-BE49-F238E27FC236}">
                <a16:creationId xmlns:a16="http://schemas.microsoft.com/office/drawing/2014/main" xmlns="" id="{5EFA0255-D356-FE44-AE2A-D378ED11206A}"/>
              </a:ext>
            </a:extLst>
          </p:cNvPr>
          <p:cNvSpPr txBox="1"/>
          <p:nvPr/>
        </p:nvSpPr>
        <p:spPr>
          <a:xfrm>
            <a:off x="6762706" y="2439989"/>
            <a:ext cx="2305408" cy="430887"/>
          </a:xfrm>
          <a:prstGeom prst="rect">
            <a:avLst/>
          </a:prstGeom>
          <a:noFill/>
        </p:spPr>
        <p:txBody>
          <a:bodyPr wrap="square" rtlCol="0">
            <a:spAutoFit/>
          </a:bodyPr>
          <a:lstStyle/>
          <a:p>
            <a:pPr algn="r"/>
            <a:r>
              <a:rPr lang="en-US" sz="2200" dirty="0"/>
              <a:t>$200 billion</a:t>
            </a:r>
          </a:p>
        </p:txBody>
      </p:sp>
      <p:sp>
        <p:nvSpPr>
          <p:cNvPr id="27" name="TextBox 26">
            <a:extLst>
              <a:ext uri="{FF2B5EF4-FFF2-40B4-BE49-F238E27FC236}">
                <a16:creationId xmlns:a16="http://schemas.microsoft.com/office/drawing/2014/main" xmlns="" id="{1A79EC6E-ACD0-5146-8451-6E11A1C9FA0A}"/>
              </a:ext>
            </a:extLst>
          </p:cNvPr>
          <p:cNvSpPr txBox="1"/>
          <p:nvPr/>
        </p:nvSpPr>
        <p:spPr>
          <a:xfrm>
            <a:off x="5237135" y="6234310"/>
            <a:ext cx="2876108" cy="338554"/>
          </a:xfrm>
          <a:prstGeom prst="rect">
            <a:avLst/>
          </a:prstGeom>
          <a:noFill/>
        </p:spPr>
        <p:txBody>
          <a:bodyPr wrap="none" rtlCol="0">
            <a:spAutoFit/>
          </a:bodyPr>
          <a:lstStyle/>
          <a:p>
            <a:pPr algn="r"/>
            <a:r>
              <a:rPr lang="en-US" sz="1600" dirty="0" err="1">
                <a:solidFill>
                  <a:schemeClr val="tx1">
                    <a:lumMod val="50000"/>
                    <a:lumOff val="50000"/>
                  </a:schemeClr>
                </a:solidFill>
              </a:rPr>
              <a:t>Gallai</a:t>
            </a:r>
            <a:r>
              <a:rPr lang="en-US" sz="1600" dirty="0">
                <a:solidFill>
                  <a:schemeClr val="tx1">
                    <a:lumMod val="50000"/>
                    <a:lumOff val="50000"/>
                  </a:schemeClr>
                </a:solidFill>
              </a:rPr>
              <a:t> </a:t>
            </a:r>
            <a:r>
              <a:rPr lang="en-US" sz="1600" i="1" dirty="0">
                <a:solidFill>
                  <a:schemeClr val="tx1">
                    <a:lumMod val="50000"/>
                    <a:lumOff val="50000"/>
                  </a:schemeClr>
                </a:solidFill>
              </a:rPr>
              <a:t>et al.</a:t>
            </a:r>
            <a:r>
              <a:rPr lang="en-US" sz="1600" dirty="0">
                <a:solidFill>
                  <a:schemeClr val="tx1">
                    <a:lumMod val="50000"/>
                    <a:lumOff val="50000"/>
                  </a:schemeClr>
                </a:solidFill>
              </a:rPr>
              <a:t> 2009, Ecol. Econ.</a:t>
            </a:r>
          </a:p>
        </p:txBody>
      </p:sp>
      <p:pic>
        <p:nvPicPr>
          <p:cNvPr id="28" name="Picture 16" descr="http://www.hollysocam.org/picts/years/year_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303" y="4669686"/>
            <a:ext cx="2305088" cy="17288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http://www.berkshirebotanical.org/wp-content/uploads/2013/07/bird-eating-blueberr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6972" y="4341911"/>
            <a:ext cx="1644544" cy="20885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2614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9B19DDC-6F90-7943-AFEC-651E089D7B0B}"/>
              </a:ext>
            </a:extLst>
          </p:cNvPr>
          <p:cNvSpPr>
            <a:spLocks noGrp="1"/>
          </p:cNvSpPr>
          <p:nvPr>
            <p:ph type="title"/>
          </p:nvPr>
        </p:nvSpPr>
        <p:spPr>
          <a:xfrm>
            <a:off x="488396" y="624102"/>
            <a:ext cx="8222876" cy="1325563"/>
          </a:xfrm>
        </p:spPr>
        <p:txBody>
          <a:bodyPr/>
          <a:lstStyle/>
          <a:p>
            <a:r>
              <a:rPr lang="en-US" dirty="0">
                <a:latin typeface="Arial" panose="020B0604020202020204" pitchFamily="34" charset="0"/>
                <a:cs typeface="Arial" panose="020B0604020202020204" pitchFamily="34" charset="0"/>
              </a:rPr>
              <a:t>Bees are vital, but there are signals of decline</a:t>
            </a:r>
          </a:p>
        </p:txBody>
      </p:sp>
      <p:sp>
        <p:nvSpPr>
          <p:cNvPr id="9" name="TextBox 8">
            <a:extLst>
              <a:ext uri="{FF2B5EF4-FFF2-40B4-BE49-F238E27FC236}">
                <a16:creationId xmlns:a16="http://schemas.microsoft.com/office/drawing/2014/main" xmlns="" id="{BAF6D9F2-891B-0C47-B09B-6DA247260AD7}"/>
              </a:ext>
            </a:extLst>
          </p:cNvPr>
          <p:cNvSpPr txBox="1"/>
          <p:nvPr/>
        </p:nvSpPr>
        <p:spPr>
          <a:xfrm>
            <a:off x="5944097" y="6519446"/>
            <a:ext cx="2236511" cy="338554"/>
          </a:xfrm>
          <a:prstGeom prst="rect">
            <a:avLst/>
          </a:prstGeom>
          <a:noFill/>
        </p:spPr>
        <p:txBody>
          <a:bodyPr wrap="none" rtlCol="0">
            <a:spAutoFit/>
          </a:bodyPr>
          <a:lstStyle/>
          <a:p>
            <a:pPr algn="r"/>
            <a:r>
              <a:rPr lang="en-US" sz="1600" dirty="0" err="1">
                <a:solidFill>
                  <a:schemeClr val="tx1">
                    <a:lumMod val="50000"/>
                    <a:lumOff val="50000"/>
                  </a:schemeClr>
                </a:solidFill>
              </a:rPr>
              <a:t>Koh</a:t>
            </a:r>
            <a:r>
              <a:rPr lang="en-US" sz="1600" dirty="0">
                <a:solidFill>
                  <a:schemeClr val="tx1">
                    <a:lumMod val="50000"/>
                    <a:lumOff val="50000"/>
                  </a:schemeClr>
                </a:solidFill>
              </a:rPr>
              <a:t> </a:t>
            </a:r>
            <a:r>
              <a:rPr lang="en-US" sz="1600" i="1" dirty="0">
                <a:solidFill>
                  <a:schemeClr val="tx1">
                    <a:lumMod val="50000"/>
                    <a:lumOff val="50000"/>
                  </a:schemeClr>
                </a:solidFill>
              </a:rPr>
              <a:t>et al.</a:t>
            </a:r>
            <a:r>
              <a:rPr lang="en-US" sz="1600" dirty="0">
                <a:solidFill>
                  <a:schemeClr val="tx1">
                    <a:lumMod val="50000"/>
                    <a:lumOff val="50000"/>
                  </a:schemeClr>
                </a:solidFill>
              </a:rPr>
              <a:t> 2016, PNAS</a:t>
            </a:r>
          </a:p>
        </p:txBody>
      </p:sp>
      <p:pic>
        <p:nvPicPr>
          <p:cNvPr id="10" name="Picture 9">
            <a:extLst>
              <a:ext uri="{FF2B5EF4-FFF2-40B4-BE49-F238E27FC236}">
                <a16:creationId xmlns:a16="http://schemas.microsoft.com/office/drawing/2014/main" xmlns="" id="{768AA050-46D8-C14D-B733-C142F115EB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456" b="97319" l="4497" r="73893">
                        <a14:foregroundMark x1="68456" y1="33646" x2="68456" y2="33646"/>
                        <a14:foregroundMark x1="68121" y1="29357" x2="68121" y2="29357"/>
                        <a14:foregroundMark x1="68658" y1="26408" x2="68658" y2="26408"/>
                        <a14:foregroundMark x1="70671" y1="22118" x2="70671" y2="22118"/>
                        <a14:foregroundMark x1="69732" y1="25737" x2="69732" y2="25737"/>
                        <a14:foregroundMark x1="71745" y1="23190" x2="71745" y2="23190"/>
                        <a14:foregroundMark x1="70268" y1="19169" x2="70268" y2="19169"/>
                        <a14:foregroundMark x1="61946" y1="88338" x2="61946" y2="88338"/>
                        <a14:foregroundMark x1="62148" y1="92359" x2="62148" y2="92359"/>
                        <a14:foregroundMark x1="62953" y1="91957" x2="62953" y2="91957"/>
                        <a14:foregroundMark x1="62617" y1="93432" x2="62617" y2="93432"/>
                        <a14:foregroundMark x1="9128" y1="15147" x2="9128" y2="15147"/>
                        <a14:foregroundMark x1="8389" y1="13271" x2="8389" y2="13271"/>
                      </a14:backgroundRemoval>
                    </a14:imgEffect>
                    <a14:imgEffect>
                      <a14:saturation sat="370000"/>
                    </a14:imgEffect>
                    <a14:imgEffect>
                      <a14:brightnessContrast bright="-12000" contrast="-3000"/>
                    </a14:imgEffect>
                  </a14:imgLayer>
                </a14:imgProps>
              </a:ext>
              <a:ext uri="{28A0092B-C50C-407E-A947-70E740481C1C}">
                <a14:useLocalDpi xmlns:a14="http://schemas.microsoft.com/office/drawing/2010/main" val="0"/>
              </a:ext>
            </a:extLst>
          </a:blip>
          <a:srcRect l="3457" t="11509" r="25825" b="2268"/>
          <a:stretch/>
        </p:blipFill>
        <p:spPr>
          <a:xfrm>
            <a:off x="676411" y="2176009"/>
            <a:ext cx="5756065" cy="3513707"/>
          </a:xfrm>
          <a:prstGeom prst="rect">
            <a:avLst/>
          </a:prstGeom>
          <a:solidFill>
            <a:schemeClr val="tx1"/>
          </a:solidFill>
        </p:spPr>
      </p:pic>
      <p:sp>
        <p:nvSpPr>
          <p:cNvPr id="11" name="Rectangle 10">
            <a:extLst>
              <a:ext uri="{FF2B5EF4-FFF2-40B4-BE49-F238E27FC236}">
                <a16:creationId xmlns:a16="http://schemas.microsoft.com/office/drawing/2014/main" xmlns="" id="{D98B1E91-C76C-E54E-9A83-F91FE8038275}"/>
              </a:ext>
            </a:extLst>
          </p:cNvPr>
          <p:cNvSpPr/>
          <p:nvPr/>
        </p:nvSpPr>
        <p:spPr>
          <a:xfrm>
            <a:off x="6998303" y="3667135"/>
            <a:ext cx="262170" cy="257175"/>
          </a:xfrm>
          <a:prstGeom prst="rect">
            <a:avLst/>
          </a:prstGeom>
          <a:solidFill>
            <a:srgbClr val="6E5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3F40F89-D6BE-7948-9307-8F86AD8CA092}"/>
              </a:ext>
            </a:extLst>
          </p:cNvPr>
          <p:cNvSpPr/>
          <p:nvPr/>
        </p:nvSpPr>
        <p:spPr>
          <a:xfrm>
            <a:off x="6998303" y="4129057"/>
            <a:ext cx="262170" cy="257175"/>
          </a:xfrm>
          <a:prstGeom prst="rect">
            <a:avLst/>
          </a:prstGeom>
          <a:solidFill>
            <a:srgbClr val="DC3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8193EFF-8D87-184E-8E8B-E701A5731D93}"/>
              </a:ext>
            </a:extLst>
          </p:cNvPr>
          <p:cNvSpPr txBox="1"/>
          <p:nvPr/>
        </p:nvSpPr>
        <p:spPr>
          <a:xfrm>
            <a:off x="6879502" y="3193308"/>
            <a:ext cx="1920206" cy="369332"/>
          </a:xfrm>
          <a:prstGeom prst="rect">
            <a:avLst/>
          </a:prstGeom>
          <a:noFill/>
        </p:spPr>
        <p:txBody>
          <a:bodyPr wrap="none" rtlCol="0">
            <a:spAutoFit/>
          </a:bodyPr>
          <a:lstStyle/>
          <a:p>
            <a:r>
              <a:rPr lang="en-US" b="1" dirty="0"/>
              <a:t>Bee Abundance</a:t>
            </a:r>
          </a:p>
        </p:txBody>
      </p:sp>
      <p:sp>
        <p:nvSpPr>
          <p:cNvPr id="14" name="TextBox 13">
            <a:extLst>
              <a:ext uri="{FF2B5EF4-FFF2-40B4-BE49-F238E27FC236}">
                <a16:creationId xmlns:a16="http://schemas.microsoft.com/office/drawing/2014/main" xmlns="" id="{27D14450-A7C0-AF4C-A998-382C0ED35C78}"/>
              </a:ext>
            </a:extLst>
          </p:cNvPr>
          <p:cNvSpPr txBox="1"/>
          <p:nvPr/>
        </p:nvSpPr>
        <p:spPr>
          <a:xfrm>
            <a:off x="7352308" y="3611056"/>
            <a:ext cx="1197764" cy="369332"/>
          </a:xfrm>
          <a:prstGeom prst="rect">
            <a:avLst/>
          </a:prstGeom>
          <a:noFill/>
        </p:spPr>
        <p:txBody>
          <a:bodyPr wrap="none" rtlCol="0">
            <a:spAutoFit/>
          </a:bodyPr>
          <a:lstStyle/>
          <a:p>
            <a:r>
              <a:rPr lang="en-US" dirty="0"/>
              <a:t>Increased</a:t>
            </a:r>
          </a:p>
        </p:txBody>
      </p:sp>
      <p:sp>
        <p:nvSpPr>
          <p:cNvPr id="15" name="TextBox 14">
            <a:extLst>
              <a:ext uri="{FF2B5EF4-FFF2-40B4-BE49-F238E27FC236}">
                <a16:creationId xmlns:a16="http://schemas.microsoft.com/office/drawing/2014/main" xmlns="" id="{98E96BDE-28B7-6549-9453-B589932A2991}"/>
              </a:ext>
            </a:extLst>
          </p:cNvPr>
          <p:cNvSpPr txBox="1"/>
          <p:nvPr/>
        </p:nvSpPr>
        <p:spPr>
          <a:xfrm>
            <a:off x="7352308" y="4072984"/>
            <a:ext cx="1300356" cy="369332"/>
          </a:xfrm>
          <a:prstGeom prst="rect">
            <a:avLst/>
          </a:prstGeom>
          <a:noFill/>
        </p:spPr>
        <p:txBody>
          <a:bodyPr wrap="none" rtlCol="0">
            <a:spAutoFit/>
          </a:bodyPr>
          <a:lstStyle/>
          <a:p>
            <a:r>
              <a:rPr lang="en-US" dirty="0"/>
              <a:t>Decreased</a:t>
            </a:r>
          </a:p>
        </p:txBody>
      </p:sp>
      <p:sp>
        <p:nvSpPr>
          <p:cNvPr id="29" name="Rectangle 28">
            <a:extLst>
              <a:ext uri="{FF2B5EF4-FFF2-40B4-BE49-F238E27FC236}">
                <a16:creationId xmlns:a16="http://schemas.microsoft.com/office/drawing/2014/main" xmlns="" id="{7C495D31-2B5A-3248-B898-9BAF9B6F5442}"/>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DC82DBC8-EAB7-FC46-8863-0ECA11CB76CB}"/>
              </a:ext>
            </a:extLst>
          </p:cNvPr>
          <p:cNvSpPr txBox="1"/>
          <p:nvPr/>
        </p:nvSpPr>
        <p:spPr>
          <a:xfrm>
            <a:off x="142539" y="3103"/>
            <a:ext cx="1378904"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31" name="TextBox 30">
            <a:extLst>
              <a:ext uri="{FF2B5EF4-FFF2-40B4-BE49-F238E27FC236}">
                <a16:creationId xmlns:a16="http://schemas.microsoft.com/office/drawing/2014/main" xmlns="" id="{EF98F45D-F27B-C34C-BC80-7A95B0B97957}"/>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2" name="TextBox 31">
            <a:extLst>
              <a:ext uri="{FF2B5EF4-FFF2-40B4-BE49-F238E27FC236}">
                <a16:creationId xmlns:a16="http://schemas.microsoft.com/office/drawing/2014/main" xmlns="" id="{A1512D94-6BDC-BB43-B705-242060863AA1}"/>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3" name="TextBox 32">
            <a:extLst>
              <a:ext uri="{FF2B5EF4-FFF2-40B4-BE49-F238E27FC236}">
                <a16:creationId xmlns:a16="http://schemas.microsoft.com/office/drawing/2014/main" xmlns="" id="{6526E53A-5BCC-8745-BFB2-F16C47B74723}"/>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34" name="TextBox 33">
            <a:extLst>
              <a:ext uri="{FF2B5EF4-FFF2-40B4-BE49-F238E27FC236}">
                <a16:creationId xmlns:a16="http://schemas.microsoft.com/office/drawing/2014/main" xmlns="" id="{D83E2EB4-EF2A-C24F-816D-FF7075ECDC49}"/>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3776302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A8C939C-D64F-484E-A2FA-052C3F725F0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40" b="100000" l="0" r="99744">
                        <a14:foregroundMark x1="73018" y1="60341" x2="73018" y2="60341"/>
                        <a14:foregroundMark x1="76790" y1="67570" x2="76790" y2="67570"/>
                        <a14:foregroundMark x1="79412" y1="71988" x2="79412" y2="71988"/>
                        <a14:foregroundMark x1="73977" y1="82631" x2="73977" y2="82631"/>
                      </a14:backgroundRemoval>
                    </a14:imgEffect>
                  </a14:imgLayer>
                </a14:imgProps>
              </a:ext>
              <a:ext uri="{28A0092B-C50C-407E-A947-70E740481C1C}">
                <a14:useLocalDpi xmlns:a14="http://schemas.microsoft.com/office/drawing/2010/main" val="0"/>
              </a:ext>
            </a:extLst>
          </a:blip>
          <a:stretch>
            <a:fillRect/>
          </a:stretch>
        </p:blipFill>
        <p:spPr>
          <a:xfrm rot="10800000" flipV="1">
            <a:off x="2846835" y="2321166"/>
            <a:ext cx="6411248" cy="4082866"/>
          </a:xfrm>
          <a:prstGeom prst="rect">
            <a:avLst/>
          </a:prstGeom>
        </p:spPr>
      </p:pic>
      <p:pic>
        <p:nvPicPr>
          <p:cNvPr id="17" name="Picture 16">
            <a:extLst>
              <a:ext uri="{FF2B5EF4-FFF2-40B4-BE49-F238E27FC236}">
                <a16:creationId xmlns:a16="http://schemas.microsoft.com/office/drawing/2014/main" xmlns="" id="{0B330531-612E-DB40-A381-51217970A1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3584" y="1130218"/>
            <a:ext cx="6033573" cy="4832007"/>
          </a:xfrm>
          <a:prstGeom prst="rect">
            <a:avLst/>
          </a:prstGeom>
        </p:spPr>
      </p:pic>
      <p:sp>
        <p:nvSpPr>
          <p:cNvPr id="19" name="Title 18">
            <a:extLst>
              <a:ext uri="{FF2B5EF4-FFF2-40B4-BE49-F238E27FC236}">
                <a16:creationId xmlns:a16="http://schemas.microsoft.com/office/drawing/2014/main" xmlns="" id="{5C5154F4-B9CB-7640-A0D7-9FFED7C22DAA}"/>
              </a:ext>
            </a:extLst>
          </p:cNvPr>
          <p:cNvSpPr>
            <a:spLocks noGrp="1"/>
          </p:cNvSpPr>
          <p:nvPr>
            <p:ph type="title"/>
          </p:nvPr>
        </p:nvSpPr>
        <p:spPr>
          <a:xfrm>
            <a:off x="473406" y="302577"/>
            <a:ext cx="8222876" cy="1325563"/>
          </a:xfrm>
        </p:spPr>
        <p:txBody>
          <a:bodyPr/>
          <a:lstStyle/>
          <a:p>
            <a:r>
              <a:rPr lang="en-US" dirty="0"/>
              <a:t>Bees need food</a:t>
            </a:r>
          </a:p>
        </p:txBody>
      </p:sp>
      <p:sp>
        <p:nvSpPr>
          <p:cNvPr id="20" name="TextBox 19">
            <a:extLst>
              <a:ext uri="{FF2B5EF4-FFF2-40B4-BE49-F238E27FC236}">
                <a16:creationId xmlns:a16="http://schemas.microsoft.com/office/drawing/2014/main" xmlns="" id="{124B0021-696C-C941-97D0-270B538AE194}"/>
              </a:ext>
            </a:extLst>
          </p:cNvPr>
          <p:cNvSpPr txBox="1"/>
          <p:nvPr/>
        </p:nvSpPr>
        <p:spPr>
          <a:xfrm>
            <a:off x="5363825" y="6518342"/>
            <a:ext cx="2778068" cy="338554"/>
          </a:xfrm>
          <a:prstGeom prst="rect">
            <a:avLst/>
          </a:prstGeom>
          <a:noFill/>
        </p:spPr>
        <p:txBody>
          <a:bodyPr wrap="none" rtlCol="0">
            <a:spAutoFit/>
          </a:bodyPr>
          <a:lstStyle/>
          <a:p>
            <a:r>
              <a:rPr lang="en-US" sz="1600" dirty="0">
                <a:solidFill>
                  <a:schemeClr val="bg2">
                    <a:lumMod val="50000"/>
                  </a:schemeClr>
                </a:solidFill>
              </a:rPr>
              <a:t>Illustrations by Steve Buchanan</a:t>
            </a:r>
          </a:p>
        </p:txBody>
      </p:sp>
      <p:sp>
        <p:nvSpPr>
          <p:cNvPr id="9" name="Content Placeholder 8">
            <a:extLst>
              <a:ext uri="{FF2B5EF4-FFF2-40B4-BE49-F238E27FC236}">
                <a16:creationId xmlns:a16="http://schemas.microsoft.com/office/drawing/2014/main" xmlns="" id="{5DA9546D-6B11-C946-B369-2B64B72C6180}"/>
              </a:ext>
            </a:extLst>
          </p:cNvPr>
          <p:cNvSpPr>
            <a:spLocks noGrp="1"/>
          </p:cNvSpPr>
          <p:nvPr>
            <p:ph idx="1"/>
          </p:nvPr>
        </p:nvSpPr>
        <p:spPr>
          <a:xfrm>
            <a:off x="5519989" y="1405467"/>
            <a:ext cx="2678971" cy="1444273"/>
          </a:xfrm>
        </p:spPr>
        <p:txBody>
          <a:bodyPr>
            <a:normAutofit fontScale="92500"/>
          </a:bodyPr>
          <a:lstStyle/>
          <a:p>
            <a:pPr marL="0" indent="0">
              <a:spcAft>
                <a:spcPts val="700"/>
              </a:spcAft>
              <a:buNone/>
            </a:pPr>
            <a:r>
              <a:rPr lang="en-US" dirty="0"/>
              <a:t>Flowers:</a:t>
            </a:r>
          </a:p>
          <a:p>
            <a:pPr marL="0" indent="0">
              <a:spcAft>
                <a:spcPts val="2000"/>
              </a:spcAft>
              <a:buNone/>
            </a:pPr>
            <a:r>
              <a:rPr lang="en-US" dirty="0"/>
              <a:t>provide vital pollen and nectar</a:t>
            </a:r>
          </a:p>
        </p:txBody>
      </p:sp>
      <p:sp>
        <p:nvSpPr>
          <p:cNvPr id="22" name="Rectangle 21">
            <a:extLst>
              <a:ext uri="{FF2B5EF4-FFF2-40B4-BE49-F238E27FC236}">
                <a16:creationId xmlns:a16="http://schemas.microsoft.com/office/drawing/2014/main" xmlns="" id="{86CE0C0C-10F9-FD43-B120-0B870D5DC3BD}"/>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E5A2F9DB-6974-3840-9699-44EB8C20195A}"/>
              </a:ext>
            </a:extLst>
          </p:cNvPr>
          <p:cNvSpPr txBox="1"/>
          <p:nvPr/>
        </p:nvSpPr>
        <p:spPr>
          <a:xfrm>
            <a:off x="142539" y="3103"/>
            <a:ext cx="1378904"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24" name="TextBox 23">
            <a:extLst>
              <a:ext uri="{FF2B5EF4-FFF2-40B4-BE49-F238E27FC236}">
                <a16:creationId xmlns:a16="http://schemas.microsoft.com/office/drawing/2014/main" xmlns="" id="{A749814C-A30F-C04F-B44F-4610CC881901}"/>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25" name="TextBox 24">
            <a:extLst>
              <a:ext uri="{FF2B5EF4-FFF2-40B4-BE49-F238E27FC236}">
                <a16:creationId xmlns:a16="http://schemas.microsoft.com/office/drawing/2014/main" xmlns="" id="{D7F5FEC2-6901-A147-BB5F-E3CB23A6339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26" name="TextBox 25">
            <a:extLst>
              <a:ext uri="{FF2B5EF4-FFF2-40B4-BE49-F238E27FC236}">
                <a16:creationId xmlns:a16="http://schemas.microsoft.com/office/drawing/2014/main" xmlns="" id="{8318F510-7F77-AF4E-9E7F-B440EC446F38}"/>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27" name="TextBox 26">
            <a:extLst>
              <a:ext uri="{FF2B5EF4-FFF2-40B4-BE49-F238E27FC236}">
                <a16:creationId xmlns:a16="http://schemas.microsoft.com/office/drawing/2014/main" xmlns="" id="{B142F58A-59F7-BF4D-89DD-CC25EC823378}"/>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2250092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The best way to help urban bees is to give them more and better food</a:t>
            </a:r>
          </a:p>
        </p:txBody>
      </p:sp>
      <p:pic>
        <p:nvPicPr>
          <p:cNvPr id="6" name="Picture 2" descr="http://psahomes.com/wp-content/uploads/2011/09/Slideshow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8" t="-2500" b="1"/>
          <a:stretch/>
        </p:blipFill>
        <p:spPr bwMode="auto">
          <a:xfrm>
            <a:off x="473406" y="2219311"/>
            <a:ext cx="5187165" cy="3945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063921" y="2516457"/>
            <a:ext cx="2477406" cy="3716110"/>
          </a:xfrm>
          <a:prstGeom prst="rect">
            <a:avLst/>
          </a:prstGeom>
        </p:spPr>
      </p:pic>
      <p:sp>
        <p:nvSpPr>
          <p:cNvPr id="9" name="TextBox 8"/>
          <p:cNvSpPr txBox="1"/>
          <p:nvPr/>
        </p:nvSpPr>
        <p:spPr>
          <a:xfrm>
            <a:off x="646689" y="1696091"/>
            <a:ext cx="471501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Not much for bees here!</a:t>
            </a:r>
          </a:p>
        </p:txBody>
      </p:sp>
      <p:sp>
        <p:nvSpPr>
          <p:cNvPr id="10" name="TextBox 9"/>
          <p:cNvSpPr txBox="1"/>
          <p:nvPr/>
        </p:nvSpPr>
        <p:spPr>
          <a:xfrm>
            <a:off x="6545263" y="1810688"/>
            <a:ext cx="172590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Better!</a:t>
            </a:r>
          </a:p>
        </p:txBody>
      </p:sp>
    </p:spTree>
    <p:custDataLst>
      <p:tags r:id="rId1"/>
    </p:custDataLst>
    <p:extLst>
      <p:ext uri="{BB962C8B-B14F-4D97-AF65-F5344CB8AC3E}">
        <p14:creationId xmlns:p14="http://schemas.microsoft.com/office/powerpoint/2010/main" val="3702466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4CC463F4-C4B0-D942-80E0-4888EB4D90D6}"/>
              </a:ext>
            </a:extLst>
          </p:cNvPr>
          <p:cNvSpPr>
            <a:spLocks noGrp="1"/>
          </p:cNvSpPr>
          <p:nvPr>
            <p:ph idx="1"/>
          </p:nvPr>
        </p:nvSpPr>
        <p:spPr>
          <a:xfrm>
            <a:off x="473406" y="1361185"/>
            <a:ext cx="8222876" cy="4489357"/>
          </a:xfrm>
        </p:spPr>
        <p:txBody>
          <a:bodyPr>
            <a:normAutofit/>
          </a:bodyPr>
          <a:lstStyle/>
          <a:p>
            <a:pPr marL="0" indent="0">
              <a:buNone/>
            </a:pPr>
            <a:r>
              <a:rPr lang="en-US" sz="3200" dirty="0"/>
              <a:t>A rush to plant flowers!</a:t>
            </a:r>
          </a:p>
        </p:txBody>
      </p:sp>
      <p:sp>
        <p:nvSpPr>
          <p:cNvPr id="3" name="Title 2">
            <a:extLst>
              <a:ext uri="{FF2B5EF4-FFF2-40B4-BE49-F238E27FC236}">
                <a16:creationId xmlns:a16="http://schemas.microsoft.com/office/drawing/2014/main" xmlns="" id="{09B19DDC-6F90-7943-AFEC-651E089D7B0B}"/>
              </a:ext>
            </a:extLst>
          </p:cNvPr>
          <p:cNvSpPr>
            <a:spLocks noGrp="1"/>
          </p:cNvSpPr>
          <p:nvPr>
            <p:ph type="title"/>
          </p:nvPr>
        </p:nvSpPr>
        <p:spPr/>
        <p:txBody>
          <a:bodyPr/>
          <a:lstStyle/>
          <a:p>
            <a:r>
              <a:rPr lang="en-US" dirty="0"/>
              <a:t>In an effort to help pollinators…</a:t>
            </a:r>
          </a:p>
        </p:txBody>
      </p:sp>
      <p:pic>
        <p:nvPicPr>
          <p:cNvPr id="17" name="Picture 4" descr="http://ecx.images-amazon.com/images/I/51oj82WCsIL._SY344_BO1,204,203,200_.jpg">
            <a:extLst>
              <a:ext uri="{FF2B5EF4-FFF2-40B4-BE49-F238E27FC236}">
                <a16:creationId xmlns:a16="http://schemas.microsoft.com/office/drawing/2014/main" xmlns="" id="{EE5A0CA1-F763-544A-AF1D-4389E41649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4513" y="4296741"/>
            <a:ext cx="1476280" cy="21089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www.prairiemoon.com/images/T/xerces-attracting-native-pollinators.jpg">
            <a:extLst>
              <a:ext uri="{FF2B5EF4-FFF2-40B4-BE49-F238E27FC236}">
                <a16:creationId xmlns:a16="http://schemas.microsoft.com/office/drawing/2014/main" xmlns="" id="{9301E716-EF3F-E44A-AB42-A88ED2FA5E9F}"/>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50" y="2030038"/>
            <a:ext cx="1476280" cy="21089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ecx.images-amazon.com/images/I/51fATjPQ4nL._SX258_BO1,204,203,200_.jpg">
            <a:extLst>
              <a:ext uri="{FF2B5EF4-FFF2-40B4-BE49-F238E27FC236}">
                <a16:creationId xmlns:a16="http://schemas.microsoft.com/office/drawing/2014/main" xmlns="" id="{01565D95-FF73-1749-A5C9-52994EF02207}"/>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7368" y="2030038"/>
            <a:ext cx="1476280" cy="21089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s://encrypted-tbn2.gstatic.com/images?q=tbn:ANd9GcTzFwFNEF9tPA1b1bEEZVyLMMq4PDaON0A_MAJKcanN1pcoFodu">
            <a:extLst>
              <a:ext uri="{FF2B5EF4-FFF2-40B4-BE49-F238E27FC236}">
                <a16:creationId xmlns:a16="http://schemas.microsoft.com/office/drawing/2014/main" xmlns="" id="{C544FF34-FFFF-3444-8389-FBF77B43C98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881" y="4296741"/>
            <a:ext cx="1476280" cy="21089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s-media-cache-ak0.pinimg.com/736x/bf/30/36/bf3036aac1817403d2fe6774909328d5.jpg">
            <a:extLst>
              <a:ext uri="{FF2B5EF4-FFF2-40B4-BE49-F238E27FC236}">
                <a16:creationId xmlns:a16="http://schemas.microsoft.com/office/drawing/2014/main" xmlns="" id="{0623849E-08BD-9546-B161-DBDF6F725034}"/>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28128" y="2030038"/>
            <a:ext cx="1476280" cy="21089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www.wakingtimes.com/wp-content/uploads/2015/04/plantforbees.jpg">
            <a:extLst>
              <a:ext uri="{FF2B5EF4-FFF2-40B4-BE49-F238E27FC236}">
                <a16:creationId xmlns:a16="http://schemas.microsoft.com/office/drawing/2014/main" xmlns="" id="{110E0E49-5223-6E4C-A6E1-14A84CBEEF54}"/>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6609" y="2030038"/>
            <a:ext cx="1476280" cy="21089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ttps://www.rhs.org.uk/getmedia/db4a8496-2eba-47c3-a6a5-c7ab011ec992/Plants-for-Pollinators-logo_WSYD0017293.jpg?width=243&amp;height=364">
            <a:extLst>
              <a:ext uri="{FF2B5EF4-FFF2-40B4-BE49-F238E27FC236}">
                <a16:creationId xmlns:a16="http://schemas.microsoft.com/office/drawing/2014/main" xmlns="" id="{521EED17-4DAE-994B-92BE-7CE1832417C5}"/>
              </a:ext>
            </a:extLst>
          </p:cNvPr>
          <p:cNvPicPr>
            <a:picLocks noChangeArrowheads="1"/>
          </p:cNvPicPr>
          <p:nvPr/>
        </p:nvPicPr>
        <p:blipFill rotWithShape="1">
          <a:blip r:embed="rId12">
            <a:extLst>
              <a:ext uri="{28A0092B-C50C-407E-A947-70E740481C1C}">
                <a14:useLocalDpi xmlns:a14="http://schemas.microsoft.com/office/drawing/2010/main" val="0"/>
              </a:ext>
            </a:extLst>
          </a:blip>
          <a:srcRect r="8755" b="16370"/>
          <a:stretch/>
        </p:blipFill>
        <p:spPr bwMode="auto">
          <a:xfrm>
            <a:off x="2643792" y="4296741"/>
            <a:ext cx="1476280" cy="210897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13B90EDE-9585-E144-87DC-48AEEEB6B8D3}"/>
              </a:ext>
            </a:extLst>
          </p:cNvPr>
          <p:cNvGrpSpPr/>
          <p:nvPr/>
        </p:nvGrpSpPr>
        <p:grpSpPr>
          <a:xfrm>
            <a:off x="4549703" y="4291526"/>
            <a:ext cx="1558295" cy="2118596"/>
            <a:chOff x="3989517" y="1904999"/>
            <a:chExt cx="1689100" cy="2296433"/>
          </a:xfrm>
        </p:grpSpPr>
        <p:pic>
          <p:nvPicPr>
            <p:cNvPr id="16" name="Picture 2">
              <a:extLst>
                <a:ext uri="{FF2B5EF4-FFF2-40B4-BE49-F238E27FC236}">
                  <a16:creationId xmlns:a16="http://schemas.microsoft.com/office/drawing/2014/main" xmlns="" id="{24CBFF9E-E09E-D443-80D4-2EA1FBE307BE}"/>
                </a:ext>
              </a:extLst>
            </p:cNvPr>
            <p:cNvPicPr>
              <a:picLocks noChangeAspect="1" noChangeArrowheads="1"/>
            </p:cNvPicPr>
            <p:nvPr>
              <p:custDataLst>
                <p:tags r:id="rId2"/>
              </p:custDataLst>
            </p:nvPr>
          </p:nvPicPr>
          <p:blipFill rotWithShape="1">
            <a:blip r:embed="rId13">
              <a:extLst>
                <a:ext uri="{28A0092B-C50C-407E-A947-70E740481C1C}">
                  <a14:useLocalDpi xmlns:a14="http://schemas.microsoft.com/office/drawing/2010/main" val="0"/>
                </a:ext>
              </a:extLst>
            </a:blip>
            <a:srcRect l="34267" t="10739" r="44692" b="57130"/>
            <a:stretch/>
          </p:blipFill>
          <p:spPr bwMode="auto">
            <a:xfrm>
              <a:off x="4031277" y="1904999"/>
              <a:ext cx="1605580" cy="173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2" descr="http://monarchjointventure.org/images/uploads/partners/PP_300px.png">
              <a:extLst>
                <a:ext uri="{FF2B5EF4-FFF2-40B4-BE49-F238E27FC236}">
                  <a16:creationId xmlns:a16="http://schemas.microsoft.com/office/drawing/2014/main" xmlns="" id="{595BE191-68B0-7E4C-B307-C46E36B541B6}"/>
                </a:ext>
              </a:extLst>
            </p:cNvPr>
            <p:cNvPicPr>
              <a:picLocks noChangeAspect="1" noChangeArrowheads="1"/>
            </p:cNvPicPr>
            <p:nvPr>
              <p:custDataLst>
                <p:tags r:id="rId3"/>
              </p:custDataLst>
            </p:nvPr>
          </p:nvPicPr>
          <p:blipFill rotWithShape="1">
            <a:blip r:embed="rId14">
              <a:extLst>
                <a:ext uri="{28A0092B-C50C-407E-A947-70E740481C1C}">
                  <a14:useLocalDpi xmlns:a14="http://schemas.microsoft.com/office/drawing/2010/main" val="0"/>
                </a:ext>
              </a:extLst>
            </a:blip>
            <a:srcRect t="35700" b="32150"/>
            <a:stretch/>
          </p:blipFill>
          <p:spPr bwMode="auto">
            <a:xfrm>
              <a:off x="3989517" y="3638665"/>
              <a:ext cx="1689100" cy="562767"/>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xmlns="" id="{86CE0C0C-10F9-FD43-B120-0B870D5DC3BD}"/>
              </a:ext>
            </a:extLst>
          </p:cNvPr>
          <p:cNvSpPr/>
          <p:nvPr/>
        </p:nvSpPr>
        <p:spPr>
          <a:xfrm>
            <a:off x="0" y="3103"/>
            <a:ext cx="9144000" cy="338554"/>
          </a:xfrm>
          <a:prstGeom prst="rect">
            <a:avLst/>
          </a:prstGeom>
          <a:solidFill>
            <a:schemeClr val="bg2">
              <a:lumMod val="9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E5A2F9DB-6974-3840-9699-44EB8C20195A}"/>
              </a:ext>
            </a:extLst>
          </p:cNvPr>
          <p:cNvSpPr txBox="1"/>
          <p:nvPr/>
        </p:nvSpPr>
        <p:spPr>
          <a:xfrm>
            <a:off x="142539" y="3103"/>
            <a:ext cx="1378904" cy="338554"/>
          </a:xfrm>
          <a:prstGeom prst="rect">
            <a:avLst/>
          </a:prstGeom>
          <a:noFill/>
        </p:spPr>
        <p:txBody>
          <a:bodyPr wrap="none" rtlCol="0">
            <a:spAutoFit/>
          </a:bodyPr>
          <a:lstStyle/>
          <a:p>
            <a:r>
              <a:rPr lang="en-US" sz="1600" b="1" dirty="0">
                <a:solidFill>
                  <a:srgbClr val="A2818C"/>
                </a:solidFill>
                <a:latin typeface="Arial" panose="020B0604020202020204" pitchFamily="34" charset="0"/>
                <a:ea typeface="Helvetica Neue Medium" panose="02000503000000020004" pitchFamily="2" charset="0"/>
                <a:cs typeface="Arial" panose="020B0604020202020204" pitchFamily="34" charset="0"/>
              </a:rPr>
              <a:t>Background</a:t>
            </a:r>
          </a:p>
        </p:txBody>
      </p:sp>
      <p:sp>
        <p:nvSpPr>
          <p:cNvPr id="34" name="TextBox 33">
            <a:extLst>
              <a:ext uri="{FF2B5EF4-FFF2-40B4-BE49-F238E27FC236}">
                <a16:creationId xmlns:a16="http://schemas.microsoft.com/office/drawing/2014/main" xmlns="" id="{A749814C-A30F-C04F-B44F-4610CC881901}"/>
              </a:ext>
            </a:extLst>
          </p:cNvPr>
          <p:cNvSpPr txBox="1"/>
          <p:nvPr/>
        </p:nvSpPr>
        <p:spPr>
          <a:xfrm>
            <a:off x="1974022" y="-7728"/>
            <a:ext cx="1313180"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Project Goal</a:t>
            </a:r>
          </a:p>
        </p:txBody>
      </p:sp>
      <p:sp>
        <p:nvSpPr>
          <p:cNvPr id="35" name="TextBox 34">
            <a:extLst>
              <a:ext uri="{FF2B5EF4-FFF2-40B4-BE49-F238E27FC236}">
                <a16:creationId xmlns:a16="http://schemas.microsoft.com/office/drawing/2014/main" xmlns="" id="{D7F5FEC2-6901-A147-BB5F-E3CB23A63397}"/>
              </a:ext>
            </a:extLst>
          </p:cNvPr>
          <p:cNvSpPr txBox="1"/>
          <p:nvPr/>
        </p:nvSpPr>
        <p:spPr>
          <a:xfrm>
            <a:off x="3757126" y="-7728"/>
            <a:ext cx="1572866" cy="338554"/>
          </a:xfrm>
          <a:prstGeom prst="rect">
            <a:avLst/>
          </a:prstGeom>
          <a:noFill/>
        </p:spPr>
        <p:txBody>
          <a:bodyPr wrap="none" rtlCol="0">
            <a:spAutoFit/>
          </a:bodyPr>
          <a:lstStyle/>
          <a:p>
            <a:pPr algn="ctr"/>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Data Collection</a:t>
            </a:r>
          </a:p>
        </p:txBody>
      </p:sp>
      <p:sp>
        <p:nvSpPr>
          <p:cNvPr id="36" name="TextBox 35">
            <a:extLst>
              <a:ext uri="{FF2B5EF4-FFF2-40B4-BE49-F238E27FC236}">
                <a16:creationId xmlns:a16="http://schemas.microsoft.com/office/drawing/2014/main" xmlns="" id="{8318F510-7F77-AF4E-9E7F-B440EC446F38}"/>
              </a:ext>
            </a:extLst>
          </p:cNvPr>
          <p:cNvSpPr txBox="1"/>
          <p:nvPr/>
        </p:nvSpPr>
        <p:spPr>
          <a:xfrm>
            <a:off x="5822615" y="3103"/>
            <a:ext cx="957313"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Findings</a:t>
            </a:r>
          </a:p>
        </p:txBody>
      </p:sp>
      <p:sp>
        <p:nvSpPr>
          <p:cNvPr id="37" name="TextBox 36">
            <a:extLst>
              <a:ext uri="{FF2B5EF4-FFF2-40B4-BE49-F238E27FC236}">
                <a16:creationId xmlns:a16="http://schemas.microsoft.com/office/drawing/2014/main" xmlns="" id="{B142F58A-59F7-BF4D-89DD-CC25EC823378}"/>
              </a:ext>
            </a:extLst>
          </p:cNvPr>
          <p:cNvSpPr txBox="1"/>
          <p:nvPr/>
        </p:nvSpPr>
        <p:spPr>
          <a:xfrm>
            <a:off x="7262131" y="3707"/>
            <a:ext cx="1893467" cy="338554"/>
          </a:xfrm>
          <a:prstGeom prst="rect">
            <a:avLst/>
          </a:prstGeom>
          <a:noFill/>
        </p:spPr>
        <p:txBody>
          <a:bodyPr wrap="none" rtlCol="0">
            <a:spAutoFit/>
          </a:bodyPr>
          <a:lstStyle/>
          <a:p>
            <a:r>
              <a:rPr lang="en-US" sz="1600" dirty="0">
                <a:solidFill>
                  <a:srgbClr val="A2818C"/>
                </a:solidFill>
                <a:latin typeface="Arial" panose="020B0604020202020204" pitchFamily="34" charset="0"/>
                <a:ea typeface="Helvetica Neue Light" panose="02000403000000020004" pitchFamily="2" charset="0"/>
                <a:cs typeface="Arial" panose="020B0604020202020204" pitchFamily="34" charset="0"/>
              </a:rPr>
              <a:t>Recommendations</a:t>
            </a:r>
          </a:p>
        </p:txBody>
      </p:sp>
    </p:spTree>
    <p:custDataLst>
      <p:tags r:id="rId1"/>
    </p:custDataLst>
    <p:extLst>
      <p:ext uri="{BB962C8B-B14F-4D97-AF65-F5344CB8AC3E}">
        <p14:creationId xmlns:p14="http://schemas.microsoft.com/office/powerpoint/2010/main" val="32827528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c69fde2a-a1a8-4df7-a0fb-b3fc50f69deb"/>
  <p:tag name="ARTICULATE_SLIDE_COUNT" val="41"/>
  <p:tag name="ARTICULATE_PRESENTER_VERSION" val="8"/>
  <p:tag name="ARTICULATE_DESIGN_ID_OFFICE THEME" val="5dd3XLuuaZe"/>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329118-c:\users\owner\desktop\pmn webcasts\bee\dan potter\dan potter - woody plants.pptx"/>
  <p:tag name="ARTICULATE_PROJECT_OPEN" val="1"/>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DUPLICATEID" val="a1c946c5e29446af977f46088401f984"/>
</p:tagLst>
</file>

<file path=ppt/tags/tag11.xml><?xml version="1.0" encoding="utf-8"?>
<p:tagLst xmlns:a="http://schemas.openxmlformats.org/drawingml/2006/main" xmlns:r="http://schemas.openxmlformats.org/officeDocument/2006/relationships" xmlns:p="http://schemas.openxmlformats.org/presentationml/2006/main">
  <p:tag name="ARTICULATE_TITLE_TAG" val="Bees Are Vital, But There Are Signals of Decline"/>
  <p:tag name="AUDIO_ID" val="302"/>
  <p:tag name="ORIGINAL_AUDIO_FILEPATH" val="C:\Users\444\Desktop\PMN Webcasts\Dan Potter\Dan Potter Audio\Slide 6.mp3"/>
  <p:tag name="ELAPSEDTIME" val="52.03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RTICULATE_TITLE_TAG" val="Bees Need Food"/>
  <p:tag name="AUDIO_ID" val="303"/>
  <p:tag name="ORIGINAL_AUDIO_FILEPATH" val="C:\Users\444\Desktop\PMN Webcasts\Dan Potter\Dan Potter Audio\Slide 7.mp3"/>
  <p:tag name="ELAPSEDTIME" val="31.58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RTICULATE_TITLE_TAG" val="The Best Way to Help Urban Bees Is to Give Them More and Better Food"/>
  <p:tag name="AUDIO_ID" val="341"/>
  <p:tag name="ORIGINAL_AUDIO_FILEPATH" val="C:\Users\444\Desktop\PMN Webcasts\Dan Potter\Dan Potter Audio\Slide 8.mp3"/>
  <p:tag name="ELAPSEDTIME" val="34.5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RTICULATE_TITLE_TAG" val="Effort to Help Pollinators"/>
  <p:tag name="AUDIO_ID" val="305"/>
  <p:tag name="ORIGINAL_AUDIO_FILEPATH" val="C:\Users\444\Desktop\PMN Webcasts\Dan Potter\Dan Potter Audio\Slide 9.mp3"/>
  <p:tag name="ELAPSEDTIME" val="35.21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DUPLICATEID" val="b96d97e2623f48b1a32b17836784de4d"/>
</p:tagLst>
</file>

<file path=ppt/tags/tag16.xml><?xml version="1.0" encoding="utf-8"?>
<p:tagLst xmlns:a="http://schemas.openxmlformats.org/drawingml/2006/main" xmlns:r="http://schemas.openxmlformats.org/officeDocument/2006/relationships" xmlns:p="http://schemas.openxmlformats.org/presentationml/2006/main">
  <p:tag name="DUPLICATEID" val="fe95a418784544c080778c34a299ae36"/>
</p:tagLst>
</file>

<file path=ppt/tags/tag17.xml><?xml version="1.0" encoding="utf-8"?>
<p:tagLst xmlns:a="http://schemas.openxmlformats.org/drawingml/2006/main" xmlns:r="http://schemas.openxmlformats.org/officeDocument/2006/relationships" xmlns:p="http://schemas.openxmlformats.org/presentationml/2006/main">
  <p:tag name="ARTICULATE_TITLE_TAG" val="A Single Tree or Shrub Can Provide 1000s of Flowers With High-quality Pollen and Nectar"/>
  <p:tag name="AUDIO_ID" val="345"/>
  <p:tag name="ORIGINAL_AUDIO_FILEPATH" val="C:\Users\444\Desktop\PMN Webcasts\Dan Potter\Dan Potter Audio\Slide 10.mp3"/>
  <p:tag name="ELAPSEDTIME" val="20.31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DUPLICATEID" val="ace03fbed83c466c8c933152c1e1a704"/>
</p:tagLst>
</file>

<file path=ppt/tags/tag19.xml><?xml version="1.0" encoding="utf-8"?>
<p:tagLst xmlns:a="http://schemas.openxmlformats.org/drawingml/2006/main" xmlns:r="http://schemas.openxmlformats.org/officeDocument/2006/relationships" xmlns:p="http://schemas.openxmlformats.org/presentationml/2006/main">
  <p:tag name="ARTICULATE_TITLE_TAG" val="Recommendations for Bee-friendly Woody Plants Are Rarely Backed by Hard Data"/>
  <p:tag name="AUDIO_ID" val="344"/>
  <p:tag name="ORIGINAL_AUDIO_FILEPATH" val="C:\Users\444\Desktop\PMN Webcasts\Dan Potter\Dan Potter Audio\Slide 11.mp3"/>
  <p:tag name="ELAPSEDTIME" val="29.96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5fb9c1b392cc4eb0815115d3cc8b4250"/>
</p:tagLst>
</file>

<file path=ppt/tags/tag20.xml><?xml version="1.0" encoding="utf-8"?>
<p:tagLst xmlns:a="http://schemas.openxmlformats.org/drawingml/2006/main" xmlns:r="http://schemas.openxmlformats.org/officeDocument/2006/relationships" xmlns:p="http://schemas.openxmlformats.org/presentationml/2006/main">
  <p:tag name="ARTICULATE_TITLE_TAG" val="Project Goal"/>
  <p:tag name="AUDIO_ID" val="307"/>
  <p:tag name="ORIGINAL_AUDIO_FILEPATH" val="C:\Users\444\Desktop\PMN Webcasts\Dan Potter\Dan Potter Audio\Slide 12.mp3"/>
  <p:tag name="ELAPSEDTIME" val="30.7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DUPLICATEID" val="edbb5500d2654075aa17175bddf6697b"/>
</p:tagLst>
</file>

<file path=ppt/tags/tag22.xml><?xml version="1.0" encoding="utf-8"?>
<p:tagLst xmlns:a="http://schemas.openxmlformats.org/drawingml/2006/main" xmlns:r="http://schemas.openxmlformats.org/officeDocument/2006/relationships" xmlns:p="http://schemas.openxmlformats.org/presentationml/2006/main">
  <p:tag name="DUPLICATEID" val="dcf2488af5a84c7f95c4bdb976ea1e9c"/>
</p:tagLst>
</file>

<file path=ppt/tags/tag23.xml><?xml version="1.0" encoding="utf-8"?>
<p:tagLst xmlns:a="http://schemas.openxmlformats.org/drawingml/2006/main" xmlns:r="http://schemas.openxmlformats.org/officeDocument/2006/relationships" xmlns:p="http://schemas.openxmlformats.org/presentationml/2006/main">
  <p:tag name="DUPLICATEID" val="a5bb5071b47240608119527b43a4ebfb"/>
</p:tagLst>
</file>

<file path=ppt/tags/tag24.xml><?xml version="1.0" encoding="utf-8"?>
<p:tagLst xmlns:a="http://schemas.openxmlformats.org/drawingml/2006/main" xmlns:r="http://schemas.openxmlformats.org/officeDocument/2006/relationships" xmlns:p="http://schemas.openxmlformats.org/presentationml/2006/main">
  <p:tag name="DUPLICATEID" val="6781dae04125485ea73ce75eab787137"/>
</p:tagLst>
</file>

<file path=ppt/tags/tag25.xml><?xml version="1.0" encoding="utf-8"?>
<p:tagLst xmlns:a="http://schemas.openxmlformats.org/drawingml/2006/main" xmlns:r="http://schemas.openxmlformats.org/officeDocument/2006/relationships" xmlns:p="http://schemas.openxmlformats.org/presentationml/2006/main">
  <p:tag name="ARTICULATE_TITLE_TAG" val="Details of Data Collection (1)"/>
  <p:tag name="AUDIO_ID" val="313"/>
  <p:tag name="ORIGINAL_AUDIO_FILEPATH" val="C:\Users\444\Desktop\PMN Webcasts\Dan Potter\Dan Potter Audio\Slide 13.mp3"/>
  <p:tag name="ELAPSEDTIME" val="36.30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RTICULATE_TITLE_TAG" val="Details of Data Collection (2)"/>
  <p:tag name="AUDIO_ID" val="321"/>
  <p:tag name="ORIGINAL_AUDIO_FILEPATH" val="C:\Users\444\Desktop\PMN Webcasts\Dan Potter\Dan Potter Audio\Slide 14.mp3"/>
  <p:tag name="ELAPSEDTIME" val="12.80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RTICULATE_TITLE_TAG" val="Details of Data Collection (3)"/>
  <p:tag name="AUDIO_ID" val="311"/>
  <p:tag name="ORIGINAL_AUDIO_FILEPATH" val="C:\Users\444\Desktop\PMN Webcasts\Dan Potter\Dan Potter Audio\Slide 15.mp3"/>
  <p:tag name="ELAPSEDTIME" val="20.52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RTICULATE_TITLE_TAG" val="Details of Data Collection (4)"/>
  <p:tag name="AUDIO_ID" val="338"/>
  <p:tag name="ORIGINAL_AUDIO_FILEPATH" val="C:\Users\444\Desktop\PMN Webcasts\Dan Potter\Dan Potter Audio\Slide 16.mp3"/>
  <p:tag name="ELAPSEDTIME" val="27.88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RTICULATE_TITLE_TAG" val="Details of Data Collection (5)"/>
  <p:tag name="AUDIO_ID" val="314"/>
  <p:tag name="ARTICULATE_LOCK_SLIDE" val="0"/>
  <p:tag name="ORIGINAL_AUDIO_FILEPATH" val="C:\Users\444\Desktop\PMN Webcasts\Dan Potter\Dan Potter Audio\Slide 17.mp3"/>
  <p:tag name="ELAPSEDTIME" val="14.862"/>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8e14f7c63ef44d28ac87c85eecb298f6"/>
</p:tagLst>
</file>

<file path=ppt/tags/tag30.xml><?xml version="1.0" encoding="utf-8"?>
<p:tagLst xmlns:a="http://schemas.openxmlformats.org/drawingml/2006/main" xmlns:r="http://schemas.openxmlformats.org/officeDocument/2006/relationships" xmlns:p="http://schemas.openxmlformats.org/presentationml/2006/main">
  <p:tag name="ARTICULATE_TITLE_TAG" val="What Did We Find? (1)"/>
  <p:tag name="AUDIO_ID" val="320"/>
  <p:tag name="ORIGINAL_AUDIO_FILEPATH" val="C:\Users\444\Desktop\PMN Webcasts\Dan Potter\Dan Potter Audio\Slide 18.mp3"/>
  <p:tag name="ELAPSEDTIME" val="26.57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TITLE_TAG" val="What Did We Find? (2)"/>
  <p:tag name="AUDIO_ID" val="322"/>
  <p:tag name="ORIGINAL_AUDIO_FILEPATH" val="C:\Users\444\Desktop\PMN Webcasts\Dan Potter\Dan Potter Audio\Slide 19.mp3"/>
  <p:tag name="ELAPSEDTIME" val="28.63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UDIO_ID" val="323"/>
  <p:tag name="ARTICULATE_TITLE_TAG" val="Different Woody Plants Attract Different Numbers and Species of Bees"/>
  <p:tag name="ORIGINAL_AUDIO_FILEPATH" val="C:\Users\444\Desktop\PMN Webcasts\Dan Potter\Dan Potter Audio\Slide 20.mp3"/>
  <p:tag name="ELAPSEDTIME" val="44.99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DUPLICATEID" val="a5cf671b528a47ba887dd99826ad318f"/>
</p:tagLst>
</file>

<file path=ppt/tags/tag34.xml><?xml version="1.0" encoding="utf-8"?>
<p:tagLst xmlns:a="http://schemas.openxmlformats.org/drawingml/2006/main" xmlns:r="http://schemas.openxmlformats.org/officeDocument/2006/relationships" xmlns:p="http://schemas.openxmlformats.org/presentationml/2006/main">
  <p:tag name="DUPLICATEID" val="171e747232a84009b88acc7fb29481e5"/>
</p:tagLst>
</file>

<file path=ppt/tags/tag35.xml><?xml version="1.0" encoding="utf-8"?>
<p:tagLst xmlns:a="http://schemas.openxmlformats.org/drawingml/2006/main" xmlns:r="http://schemas.openxmlformats.org/officeDocument/2006/relationships" xmlns:p="http://schemas.openxmlformats.org/presentationml/2006/main">
  <p:tag name="DUPLICATEID" val="95f2cf6843644af6948b088f75edad13"/>
</p:tagLst>
</file>

<file path=ppt/tags/tag36.xml><?xml version="1.0" encoding="utf-8"?>
<p:tagLst xmlns:a="http://schemas.openxmlformats.org/drawingml/2006/main" xmlns:r="http://schemas.openxmlformats.org/officeDocument/2006/relationships" xmlns:p="http://schemas.openxmlformats.org/presentationml/2006/main">
  <p:tag name="DUPLICATEID" val="2fce0d6a21fc43e597f56bda0900a434"/>
</p:tagLst>
</file>

<file path=ppt/tags/tag37.xml><?xml version="1.0" encoding="utf-8"?>
<p:tagLst xmlns:a="http://schemas.openxmlformats.org/drawingml/2006/main" xmlns:r="http://schemas.openxmlformats.org/officeDocument/2006/relationships" xmlns:p="http://schemas.openxmlformats.org/presentationml/2006/main">
  <p:tag name="DUPLICATEID" val="95b0e1d7b23d49d2b3797ecea733560b"/>
</p:tagLst>
</file>

<file path=ppt/tags/tag38.xml><?xml version="1.0" encoding="utf-8"?>
<p:tagLst xmlns:a="http://schemas.openxmlformats.org/drawingml/2006/main" xmlns:r="http://schemas.openxmlformats.org/officeDocument/2006/relationships" xmlns:p="http://schemas.openxmlformats.org/presentationml/2006/main">
  <p:tag name="DUPLICATEID" val="bcbf86de59c14dd29316f35f6d613fde"/>
</p:tagLst>
</file>

<file path=ppt/tags/tag39.xml><?xml version="1.0" encoding="utf-8"?>
<p:tagLst xmlns:a="http://schemas.openxmlformats.org/drawingml/2006/main" xmlns:r="http://schemas.openxmlformats.org/officeDocument/2006/relationships" xmlns:p="http://schemas.openxmlformats.org/presentationml/2006/main">
  <p:tag name="DUPLICATEID" val="d8b36976eeeb4e28a147e98a6d84f430"/>
</p:tagLst>
</file>

<file path=ppt/tags/tag4.xml><?xml version="1.0" encoding="utf-8"?>
<p:tagLst xmlns:a="http://schemas.openxmlformats.org/drawingml/2006/main" xmlns:r="http://schemas.openxmlformats.org/officeDocument/2006/relationships" xmlns:p="http://schemas.openxmlformats.org/presentationml/2006/main">
  <p:tag name="DUPLICATEID" val="4c60f84a7db843f8b6c0674bffb78cbd"/>
</p:tagLst>
</file>

<file path=ppt/tags/tag40.xml><?xml version="1.0" encoding="utf-8"?>
<p:tagLst xmlns:a="http://schemas.openxmlformats.org/drawingml/2006/main" xmlns:r="http://schemas.openxmlformats.org/officeDocument/2006/relationships" xmlns:p="http://schemas.openxmlformats.org/presentationml/2006/main">
  <p:tag name="DUPLICATEID" val="a3cf6154ea8d4201ba0d0d9af470f385"/>
</p:tagLst>
</file>

<file path=ppt/tags/tag41.xml><?xml version="1.0" encoding="utf-8"?>
<p:tagLst xmlns:a="http://schemas.openxmlformats.org/drawingml/2006/main" xmlns:r="http://schemas.openxmlformats.org/officeDocument/2006/relationships" xmlns:p="http://schemas.openxmlformats.org/presentationml/2006/main">
  <p:tag name="ARTICULATE_TITLE_TAG" val="Some Woody Plants Attract Diverse Bee Assemblages, Others Only a Few Species"/>
  <p:tag name="AUDIO_ID" val="326"/>
  <p:tag name="ORIGINAL_AUDIO_FILEPATH" val="C:\Users\444\Desktop\PMN Webcasts\Dan Potter\Dan Potter Audio\Slide 21.mp3"/>
  <p:tag name="ELAPSEDTIME" val="34.9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RTICULATE_TITLE_TAG" val="What Did We Find? (3)"/>
  <p:tag name="AUDIO_ID" val="324"/>
  <p:tag name="ORIGINAL_AUDIO_FILEPATH" val="C:\Users\444\Desktop\PMN Webcasts\Dan Potter\Dan Potter Audio\Slide 22.mp3"/>
  <p:tag name="ELAPSEDTIME" val="6.88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43.xml><?xml version="1.0" encoding="utf-8"?>
<p:tagLst xmlns:a="http://schemas.openxmlformats.org/drawingml/2006/main" xmlns:r="http://schemas.openxmlformats.org/officeDocument/2006/relationships" xmlns:p="http://schemas.openxmlformats.org/presentationml/2006/main">
  <p:tag name="ARTICULATE_TITLE_TAG" val="Flower Form Matters"/>
  <p:tag name="AUDIO_ID" val="327"/>
  <p:tag name="ORIGINAL_AUDIO_FILEPATH" val="C:\Users\444\Desktop\PMN Webcasts\Dan Potter\Dan Potter Audio\Slide 23.mp3"/>
  <p:tag name="ELAPSEDTIME" val="34.48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DUPLICATEID" val="edd1412f70cf4a14a69ac7a3a1285893"/>
</p:tagLst>
</file>

<file path=ppt/tags/tag45.xml><?xml version="1.0" encoding="utf-8"?>
<p:tagLst xmlns:a="http://schemas.openxmlformats.org/drawingml/2006/main" xmlns:r="http://schemas.openxmlformats.org/officeDocument/2006/relationships" xmlns:p="http://schemas.openxmlformats.org/presentationml/2006/main">
  <p:tag name="DUPLICATEID" val="618bdc057e974654b993205bd447362d"/>
</p:tagLst>
</file>

<file path=ppt/tags/tag46.xml><?xml version="1.0" encoding="utf-8"?>
<p:tagLst xmlns:a="http://schemas.openxmlformats.org/drawingml/2006/main" xmlns:r="http://schemas.openxmlformats.org/officeDocument/2006/relationships" xmlns:p="http://schemas.openxmlformats.org/presentationml/2006/main">
  <p:tag name="DUPLICATEID" val="75821051599948d585a0a72e85bcbfd2"/>
</p:tagLst>
</file>

<file path=ppt/tags/tag47.xml><?xml version="1.0" encoding="utf-8"?>
<p:tagLst xmlns:a="http://schemas.openxmlformats.org/drawingml/2006/main" xmlns:r="http://schemas.openxmlformats.org/officeDocument/2006/relationships" xmlns:p="http://schemas.openxmlformats.org/presentationml/2006/main">
  <p:tag name="ARTICULATE_TITLE_TAG" val="What Did We Find? (4)"/>
  <p:tag name="AUDIO_ID" val="328"/>
  <p:tag name="ORIGINAL_AUDIO_FILEPATH" val="C:\Users\444\Desktop\PMN Webcasts\Dan Potter\Dan Potter Audio\Slide 24.mp3"/>
  <p:tag name="ELAPSEDTIME" val="20.39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ARTICULATE_TITLE_TAG" val="It Is Commonly Held That Native Plants Are Best for Bees - But Is That Always True?"/>
  <p:tag name="AUDIO_ID" val="325"/>
  <p:tag name="ORIGINAL_AUDIO_FILEPATH" val="C:\Users\444\Desktop\PMN Webcasts\Dan Potter\Dan Potter Audio\Slide 25.mp3"/>
  <p:tag name="ELAPSEDTIME" val="6.2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49.xml><?xml version="1.0" encoding="utf-8"?>
<p:tagLst xmlns:a="http://schemas.openxmlformats.org/drawingml/2006/main" xmlns:r="http://schemas.openxmlformats.org/officeDocument/2006/relationships" xmlns:p="http://schemas.openxmlformats.org/presentationml/2006/main">
  <p:tag name="ARTICULATE_TITLE_TAG" val="Native v. Non-native (1)"/>
  <p:tag name="AUDIO_ID" val="332"/>
  <p:tag name="ORIGINAL_AUDIO_FILEPATH" val="C:\Users\444\Desktop\PMN Webcasts\Dan Potter\Dan Potter Audio\Slide 26.mp3"/>
  <p:tag name="ELAPSEDTIME" val="34.3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RTICULATE_TITLE_TAG" val="Introduction"/>
  <p:tag name="AUDIO_ID" val="258"/>
  <p:tag name="ORIGINAL_AUDIO_FILEPATH" val="C:\Users\444\Desktop\PMN Webcasts\Dan Potter\Dan Potter Audio\Slide 1.mp3"/>
  <p:tag name="ELAPSEDTIME" val="11.73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1"/>
</p:tagLst>
</file>

<file path=ppt/tags/tag50.xml><?xml version="1.0" encoding="utf-8"?>
<p:tagLst xmlns:a="http://schemas.openxmlformats.org/drawingml/2006/main" xmlns:r="http://schemas.openxmlformats.org/officeDocument/2006/relationships" xmlns:p="http://schemas.openxmlformats.org/presentationml/2006/main">
  <p:tag name="ARTICULATE_TITLE_TAG" val="Native v. Non-native (2)"/>
  <p:tag name="AUDIO_ID" val="329"/>
  <p:tag name="ORIGINAL_AUDIO_FILEPATH" val="C:\Users\444\Desktop\PMN Webcasts\Dan Potter\Dan Potter Audio\Slide 27.mp3"/>
  <p:tag name="ELAPSEDTIME" val="24.7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DUPLICATEID" val="74e810643df345509b54bce6b894928f"/>
</p:tagLst>
</file>

<file path=ppt/tags/tag52.xml><?xml version="1.0" encoding="utf-8"?>
<p:tagLst xmlns:a="http://schemas.openxmlformats.org/drawingml/2006/main" xmlns:r="http://schemas.openxmlformats.org/officeDocument/2006/relationships" xmlns:p="http://schemas.openxmlformats.org/presentationml/2006/main">
  <p:tag name="DUPLICATEID" val="6f75deeb704d4057b0f332f784319beb"/>
</p:tagLst>
</file>

<file path=ppt/tags/tag53.xml><?xml version="1.0" encoding="utf-8"?>
<p:tagLst xmlns:a="http://schemas.openxmlformats.org/drawingml/2006/main" xmlns:r="http://schemas.openxmlformats.org/officeDocument/2006/relationships" xmlns:p="http://schemas.openxmlformats.org/presentationml/2006/main">
  <p:tag name="DUPLICATEID" val="1e6447992ffe4bc38725997fda27ad7e"/>
</p:tagLst>
</file>

<file path=ppt/tags/tag54.xml><?xml version="1.0" encoding="utf-8"?>
<p:tagLst xmlns:a="http://schemas.openxmlformats.org/drawingml/2006/main" xmlns:r="http://schemas.openxmlformats.org/officeDocument/2006/relationships" xmlns:p="http://schemas.openxmlformats.org/presentationml/2006/main">
  <p:tag name="DUPLICATEID" val="b5a6c01d70e649e386365ca06949a35d"/>
</p:tagLst>
</file>

<file path=ppt/tags/tag55.xml><?xml version="1.0" encoding="utf-8"?>
<p:tagLst xmlns:a="http://schemas.openxmlformats.org/drawingml/2006/main" xmlns:r="http://schemas.openxmlformats.org/officeDocument/2006/relationships" xmlns:p="http://schemas.openxmlformats.org/presentationml/2006/main">
  <p:tag name="DUPLICATEID" val="a2d3137a460148edaa1a5d29f34bdd3d"/>
</p:tagLst>
</file>

<file path=ppt/tags/tag56.xml><?xml version="1.0" encoding="utf-8"?>
<p:tagLst xmlns:a="http://schemas.openxmlformats.org/drawingml/2006/main" xmlns:r="http://schemas.openxmlformats.org/officeDocument/2006/relationships" xmlns:p="http://schemas.openxmlformats.org/presentationml/2006/main">
  <p:tag name="ARTICULATE_TITLE_TAG" val="Do Native Woody Plants Provide Higher Quality Floral Resources Than Non-natives? (1)"/>
  <p:tag name="AUDIO_ID" val="349"/>
  <p:tag name="ORIGINAL_AUDIO_FILEPATH" val="C:\Users\444\Desktop\PMN Webcasts\Dan Potter\Dan Potter Audio\Slide 28.mp3"/>
  <p:tag name="ELAPSEDTIME" val="45.51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57.xml><?xml version="1.0" encoding="utf-8"?>
<p:tagLst xmlns:a="http://schemas.openxmlformats.org/drawingml/2006/main" xmlns:r="http://schemas.openxmlformats.org/officeDocument/2006/relationships" xmlns:p="http://schemas.openxmlformats.org/presentationml/2006/main">
  <p:tag name="ARTICULATE_TITLE_TAG" val="Both Native and Non-native Woody Plants Can Provide Quality Food for Bees and Other Pollinators"/>
  <p:tag name="AUDIO_ID" val="354"/>
  <p:tag name="ORIGINAL_AUDIO_FILEPATH" val="C:\Users\444\Desktop\PMN Webcasts\Dan Potter\Dan Potter Audio\Slide 29.mp3"/>
  <p:tag name="ELAPSEDTIME" val="37.32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58.xml><?xml version="1.0" encoding="utf-8"?>
<p:tagLst xmlns:a="http://schemas.openxmlformats.org/drawingml/2006/main" xmlns:r="http://schemas.openxmlformats.org/officeDocument/2006/relationships" xmlns:p="http://schemas.openxmlformats.org/presentationml/2006/main">
  <p:tag name="ARTICULATE_TITLE_TAG" val="Summary"/>
  <p:tag name="AUDIO_ID" val="330"/>
  <p:tag name="ORIGINAL_AUDIO_FILEPATH" val="C:\Users\444\Desktop\PMN Webcasts\Dan Potter\Dan Potter Audio\Slide 30.mp3"/>
  <p:tag name="ELAPSEDTIME" val="43.87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ARTICULATE_TITLE_TAG" val="Building a Bee-Friendly Landscape (1)"/>
  <p:tag name="AUDIO_ID" val="331"/>
  <p:tag name="ORIGINAL_AUDIO_FILEPATH" val="C:\Users\444\Desktop\PMN Webcasts\Dan Potter\Dan Potter Audio\Slide 31.mp3"/>
  <p:tag name="ELAPSEDTIME" val="37.32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This Study Was Part of the Doctoral Research of Bernadette Mach"/>
  <p:tag name="AUDIO_ID" val="340"/>
  <p:tag name="ORIGINAL_AUDIO_FILEPATH" val="C:\Users\444\Desktop\PMN Webcasts\Dan Potter\Dan Potter Audio\Slide 2.mp3"/>
  <p:tag name="ELAPSEDTIME" val="15.93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4"/>
</p:tagLst>
</file>

<file path=ppt/tags/tag60.xml><?xml version="1.0" encoding="utf-8"?>
<p:tagLst xmlns:a="http://schemas.openxmlformats.org/drawingml/2006/main" xmlns:r="http://schemas.openxmlformats.org/officeDocument/2006/relationships" xmlns:p="http://schemas.openxmlformats.org/presentationml/2006/main">
  <p:tag name="DUPLICATEID" val="6d3a08f59b6e42878035b2c06d19055d"/>
</p:tagLst>
</file>

<file path=ppt/tags/tag61.xml><?xml version="1.0" encoding="utf-8"?>
<p:tagLst xmlns:a="http://schemas.openxmlformats.org/drawingml/2006/main" xmlns:r="http://schemas.openxmlformats.org/officeDocument/2006/relationships" xmlns:p="http://schemas.openxmlformats.org/presentationml/2006/main">
  <p:tag name="DUPLICATEID" val="466591f8bae84f3298e30b76f3f9cb6e"/>
</p:tagLst>
</file>

<file path=ppt/tags/tag62.xml><?xml version="1.0" encoding="utf-8"?>
<p:tagLst xmlns:a="http://schemas.openxmlformats.org/drawingml/2006/main" xmlns:r="http://schemas.openxmlformats.org/officeDocument/2006/relationships" xmlns:p="http://schemas.openxmlformats.org/presentationml/2006/main">
  <p:tag name="DUPLICATEID" val="e21b9285580d4dff95ecb171e37e2fea"/>
</p:tagLst>
</file>

<file path=ppt/tags/tag63.xml><?xml version="1.0" encoding="utf-8"?>
<p:tagLst xmlns:a="http://schemas.openxmlformats.org/drawingml/2006/main" xmlns:r="http://schemas.openxmlformats.org/officeDocument/2006/relationships" xmlns:p="http://schemas.openxmlformats.org/presentationml/2006/main">
  <p:tag name="ARTICULATE_TITLE_TAG" val="Building a Bee-Friendly Landscape (2)"/>
  <p:tag name="AUDIO_ID" val="336"/>
  <p:tag name="ORIGINAL_AUDIO_FILEPATH" val="C:\Users\444\Desktop\PMN Webcasts\Dan Potter\Dan Potter Audio\Slide 32.mp3"/>
  <p:tag name="ELAPSEDTIME" val="26.81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DUPLICATEID" val="e33c04577516463c9543222e37856f2b"/>
</p:tagLst>
</file>

<file path=ppt/tags/tag65.xml><?xml version="1.0" encoding="utf-8"?>
<p:tagLst xmlns:a="http://schemas.openxmlformats.org/drawingml/2006/main" xmlns:r="http://schemas.openxmlformats.org/officeDocument/2006/relationships" xmlns:p="http://schemas.openxmlformats.org/presentationml/2006/main">
  <p:tag name="DUPLICATEID" val="9bd39fa50cc645a0b44edd5e872c4b6c"/>
</p:tagLst>
</file>

<file path=ppt/tags/tag66.xml><?xml version="1.0" encoding="utf-8"?>
<p:tagLst xmlns:a="http://schemas.openxmlformats.org/drawingml/2006/main" xmlns:r="http://schemas.openxmlformats.org/officeDocument/2006/relationships" xmlns:p="http://schemas.openxmlformats.org/presentationml/2006/main">
  <p:tag name="DUPLICATEID" val="b1238515d1274d1aab12c78a459b2d6c"/>
</p:tagLst>
</file>

<file path=ppt/tags/tag67.xml><?xml version="1.0" encoding="utf-8"?>
<p:tagLst xmlns:a="http://schemas.openxmlformats.org/drawingml/2006/main" xmlns:r="http://schemas.openxmlformats.org/officeDocument/2006/relationships" xmlns:p="http://schemas.openxmlformats.org/presentationml/2006/main">
  <p:tag name="DUPLICATEID" val="9ff352ea9a864da8b44f1de22bae5b98"/>
</p:tagLst>
</file>

<file path=ppt/tags/tag68.xml><?xml version="1.0" encoding="utf-8"?>
<p:tagLst xmlns:a="http://schemas.openxmlformats.org/drawingml/2006/main" xmlns:r="http://schemas.openxmlformats.org/officeDocument/2006/relationships" xmlns:p="http://schemas.openxmlformats.org/presentationml/2006/main">
  <p:tag name="DUPLICATEID" val="c2dbb5c102a74f5f8d6c005e5c2be399"/>
</p:tagLst>
</file>

<file path=ppt/tags/tag69.xml><?xml version="1.0" encoding="utf-8"?>
<p:tagLst xmlns:a="http://schemas.openxmlformats.org/drawingml/2006/main" xmlns:r="http://schemas.openxmlformats.org/officeDocument/2006/relationships" xmlns:p="http://schemas.openxmlformats.org/presentationml/2006/main">
  <p:tag name="DUPLICATEID" val="b29bd85383d44cc5aef4d1ddfb4cb710"/>
</p:tagLst>
</file>

<file path=ppt/tags/tag7.xml><?xml version="1.0" encoding="utf-8"?>
<p:tagLst xmlns:a="http://schemas.openxmlformats.org/drawingml/2006/main" xmlns:r="http://schemas.openxmlformats.org/officeDocument/2006/relationships" xmlns:p="http://schemas.openxmlformats.org/presentationml/2006/main">
  <p:tag name="AUDIO_ID" val="301"/>
  <p:tag name="ARTICULATE_TITLE_TAG" val="Western Honey Bee"/>
  <p:tag name="ORIGINAL_AUDIO_FILEPATH" val="C:\Users\444\Desktop\PMN Webcasts\Dan Potter\Dan Potter Audio\Slide 3.mp3"/>
  <p:tag name="ELAPSEDTIME" val="29.89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12"/>
</p:tagLst>
</file>

<file path=ppt/tags/tag70.xml><?xml version="1.0" encoding="utf-8"?>
<p:tagLst xmlns:a="http://schemas.openxmlformats.org/drawingml/2006/main" xmlns:r="http://schemas.openxmlformats.org/officeDocument/2006/relationships" xmlns:p="http://schemas.openxmlformats.org/presentationml/2006/main">
  <p:tag name="ARTICULATE_TITLE_TAG" val="Building a Bee-Friendly Landscape (3)"/>
  <p:tag name="AUDIO_ID" val="335"/>
  <p:tag name="ORIGINAL_AUDIO_FILEPATH" val="C:\Users\444\Desktop\PMN Webcasts\Dan Potter\Dan Potter Audio\Slide 33.mp3"/>
  <p:tag name="ELAPSEDTIME" val="61.68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ARTICULATE_TITLE_TAG" val="Building a Bee-Friendly Landscape (4)"/>
  <p:tag name="AUDIO_ID" val="334"/>
  <p:tag name="ORIGINAL_AUDIO_FILEPATH" val="C:\Users\444\Desktop\PMN Webcasts\Dan Potter\Dan Potter Audio\Slide 34.mp3"/>
  <p:tag name="ELAPSEDTIME" val="17.73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AUDIO_ID" val="333"/>
  <p:tag name="ARTICULATE_TITLE_TAG" val="Plants Bees Like Best List"/>
  <p:tag name="ORIGINAL_AUDIO_FILEPATH" val="C:\Users\444\Desktop\PMN Webcasts\Dan Potter\Dan Potter Audio\Slide 35.mp3"/>
  <p:tag name="ELAPSEDTIME" val="42.54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TITLE_TAG" val="Marketing Opportunities"/>
  <p:tag name="AUDIO_ID" val="337"/>
  <p:tag name="ORIGINAL_AUDIO_FILEPATH" val="C:\Users\444\Desktop\PMN Webcasts\Dan Potter\Dan Potter Audio\Slide 36.mp3"/>
  <p:tag name="ELAPSEDTIME" val="25.40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DUPLICATEID" val="a8e5782209c246699d904751a3009fa2"/>
</p:tagLst>
</file>

<file path=ppt/tags/tag75.xml><?xml version="1.0" encoding="utf-8"?>
<p:tagLst xmlns:a="http://schemas.openxmlformats.org/drawingml/2006/main" xmlns:r="http://schemas.openxmlformats.org/officeDocument/2006/relationships" xmlns:p="http://schemas.openxmlformats.org/presentationml/2006/main">
  <p:tag name="ARTICULATE_TITLE_TAG" val="Acknowledgements"/>
  <p:tag name="ARTICULATE_LOCK_SLIDE" val="0"/>
  <p:tag name="AUDIO_ID" val="355"/>
  <p:tag name="ORIGINAL_AUDIO_FILEPATH" val="C:\Users\444\Desktop\PMN Webcasts\Dan Potter\Dan Potter Audio\Slide 37.mp3"/>
  <p:tag name="ELAPSEDTIME" val="16.222"/>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4"/>
</p:tagLst>
</file>

<file path=ppt/tags/tag76.xml><?xml version="1.0" encoding="utf-8"?>
<p:tagLst xmlns:a="http://schemas.openxmlformats.org/drawingml/2006/main" xmlns:r="http://schemas.openxmlformats.org/officeDocument/2006/relationships" xmlns:p="http://schemas.openxmlformats.org/presentationml/2006/main">
  <p:tag name="ARTICULATE_TITLE_TAG" val="Research Team"/>
  <p:tag name="AUDIO_ID" val="259"/>
  <p:tag name="ORIGINAL_AUDIO_FILEPATH" val="C:\Users\444\Desktop\PMN Webcasts\Dan Potter\Dan Potter Audio\Slide 38.mp3"/>
  <p:tag name="ELAPSEDTIME" val="10.74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4"/>
</p:tagLst>
</file>

<file path=ppt/tags/tag77.xml><?xml version="1.0" encoding="utf-8"?>
<p:tagLst xmlns:a="http://schemas.openxmlformats.org/drawingml/2006/main" xmlns:r="http://schemas.openxmlformats.org/officeDocument/2006/relationships" xmlns:p="http://schemas.openxmlformats.org/presentationml/2006/main">
  <p:tag name="ARTICULATE_TITLE_TAG" val="Stakeholder Advisory Group"/>
  <p:tag name="AUDIO_ID" val="263"/>
  <p:tag name="ORIGINAL_AUDIO_FILEPATH" val="C:\Users\444\Desktop\PMN Webcasts\Dan Potter\Dan Potter Audio\Slide 39.mp3"/>
  <p:tag name="ELAPSEDTIME" val="6.36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4"/>
</p:tagLst>
</file>

<file path=ppt/tags/tag78.xml><?xml version="1.0" encoding="utf-8"?>
<p:tagLst xmlns:a="http://schemas.openxmlformats.org/drawingml/2006/main" xmlns:r="http://schemas.openxmlformats.org/officeDocument/2006/relationships" xmlns:p="http://schemas.openxmlformats.org/presentationml/2006/main">
  <p:tag name="ARTICULATE_TITLE_TAG" val="Additional Acknowledgments"/>
  <p:tag name="AUDIO_ID" val="348"/>
  <p:tag name="ORIGINAL_AUDIO_FILEPATH" val="C:\Users\444\Desktop\PMN Webcasts\Dan Potter\Dan Potter Audio\Slide 40.mp3"/>
  <p:tag name="ELAPSEDTIME" val="8.55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79.xml><?xml version="1.0" encoding="utf-8"?>
<p:tagLst xmlns:a="http://schemas.openxmlformats.org/drawingml/2006/main" xmlns:r="http://schemas.openxmlformats.org/officeDocument/2006/relationships" xmlns:p="http://schemas.openxmlformats.org/presentationml/2006/main">
  <p:tag name="ARTICULATE_TITLE_TAG" val="Thank You"/>
  <p:tag name="AUDIO_ID" val="262"/>
  <p:tag name="ORIGINAL_AUDIO_FILEPATH" val="C:\Users\444\Desktop\PMN Webcasts\Dan Potter\Dan Potter Audio\Slide 41.mp3"/>
  <p:tag name="ELAPSEDTIME" val="7.77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264"/>
  <p:tag name="ARTICULATE_TITLE_TAG" val="4,000 Species of Native Bees"/>
  <p:tag name="ORIGINAL_AUDIO_FILEPATH" val="C:\Users\444\Desktop\PMN Webcasts\Dan Potter\Dan Potter Audio\Slide 4.mp3"/>
  <p:tag name="ELAPSEDTIME" val="38.88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12"/>
</p:tagLst>
</file>

<file path=ppt/tags/tag80.xml><?xml version="1.0" encoding="utf-8"?>
<p:tagLst xmlns:a="http://schemas.openxmlformats.org/drawingml/2006/main" xmlns:r="http://schemas.openxmlformats.org/officeDocument/2006/relationships" xmlns:p="http://schemas.openxmlformats.org/presentationml/2006/main">
  <p:tag name="DUPLICATEID" val="bc786d15fa724432833aff16ffccca3a"/>
</p:tagLst>
</file>

<file path=ppt/tags/tag81.xml><?xml version="1.0" encoding="utf-8"?>
<p:tagLst xmlns:a="http://schemas.openxmlformats.org/drawingml/2006/main" xmlns:r="http://schemas.openxmlformats.org/officeDocument/2006/relationships" xmlns:p="http://schemas.openxmlformats.org/presentationml/2006/main">
  <p:tag name="DUPLICATEID" val="265efc5a80b142a6b625a9d2fb54aebb"/>
</p:tagLst>
</file>

<file path=ppt/tags/tag82.xml><?xml version="1.0" encoding="utf-8"?>
<p:tagLst xmlns:a="http://schemas.openxmlformats.org/drawingml/2006/main" xmlns:r="http://schemas.openxmlformats.org/officeDocument/2006/relationships" xmlns:p="http://schemas.openxmlformats.org/presentationml/2006/main">
  <p:tag name="DUPLICATEID" val="26bc6ae7998b427b82f1f8dfa69348cb"/>
</p:tagLst>
</file>

<file path=ppt/tags/tag9.xml><?xml version="1.0" encoding="utf-8"?>
<p:tagLst xmlns:a="http://schemas.openxmlformats.org/drawingml/2006/main" xmlns:r="http://schemas.openxmlformats.org/officeDocument/2006/relationships" xmlns:p="http://schemas.openxmlformats.org/presentationml/2006/main">
  <p:tag name="ARTICULATE_TITLE_TAG" val="Bees Are Vital"/>
  <p:tag name="AUDIO_ID" val="300"/>
  <p:tag name="ORIGINAL_AUDIO_FILEPATH" val="C:\Users\444\Desktop\PMN Webcasts\Dan Potter\Dan Potter Audio\Slide 5.mp3"/>
  <p:tag name="ELAPSEDTIME" val="63.092"/>
  <p:tag name="ARTICULATE_LOCK_SLIDE" val="0"/>
  <p:tag name="ARTICULATE_NAV_LEVEL" val="1"/>
  <p:tag name="ARTICULATE_TOC_EXPANDED" val="True"/>
  <p:tag name="ARTICULATE_SLIDE_PRESENTER_GUID" val="34fc00a8-2c73-4ca1-82a3-cad4a6989b14"/>
  <p:tag name="ARTICULATE_SLIDE_PAUSE" val="0"/>
  <p:tag name="ARTICULATE_HIDE_SLIDE" val="0"/>
  <p:tag name="ARTICULATE_PLAYER_CONTROL_PREVIOUS" val="True"/>
  <p:tag name="ARTICULATE_PLAYER_CONTROL_NEXT" val="True"/>
  <p:tag name="ARTICULATE_USED_LAYOUT" val="2"/>
</p:tagLst>
</file>

<file path=ppt/theme/theme1.xml><?xml version="1.0" encoding="utf-8"?>
<a:theme xmlns:a="http://schemas.openxmlformats.org/drawingml/2006/main" name="Office Theme">
  <a:themeElements>
    <a:clrScheme name="ProtectingBees">
      <a:dk1>
        <a:sysClr val="windowText" lastClr="000000"/>
      </a:dk1>
      <a:lt1>
        <a:sysClr val="window" lastClr="FFFFFF"/>
      </a:lt1>
      <a:dk2>
        <a:srgbClr val="44546A"/>
      </a:dk2>
      <a:lt2>
        <a:srgbClr val="E7E6E6"/>
      </a:lt2>
      <a:accent1>
        <a:srgbClr val="315508"/>
      </a:accent1>
      <a:accent2>
        <a:srgbClr val="F7C75C"/>
      </a:accent2>
      <a:accent3>
        <a:srgbClr val="543E45"/>
      </a:accent3>
      <a:accent4>
        <a:srgbClr val="AF7128"/>
      </a:accent4>
      <a:accent5>
        <a:srgbClr val="D9C75C"/>
      </a:accent5>
      <a:accent6>
        <a:srgbClr val="55901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BBE7D3C0820F4F90DCC8934DDF3E98" ma:contentTypeVersion="1" ma:contentTypeDescription="Create a new document." ma:contentTypeScope="" ma:versionID="d223fed9be13ac7bb9f4f192f383501c">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190FB38-0954-47D8-B884-C440A905C5B5}"/>
</file>

<file path=customXml/itemProps2.xml><?xml version="1.0" encoding="utf-8"?>
<ds:datastoreItem xmlns:ds="http://schemas.openxmlformats.org/officeDocument/2006/customXml" ds:itemID="{5D8CD405-A9DC-41F9-96E7-9867AF838FE9}"/>
</file>

<file path=customXml/itemProps3.xml><?xml version="1.0" encoding="utf-8"?>
<ds:datastoreItem xmlns:ds="http://schemas.openxmlformats.org/officeDocument/2006/customXml" ds:itemID="{47401B23-E28F-47DE-A247-50057BABACC1}"/>
</file>

<file path=docProps/app.xml><?xml version="1.0" encoding="utf-8"?>
<Properties xmlns="http://schemas.openxmlformats.org/officeDocument/2006/extended-properties" xmlns:vt="http://schemas.openxmlformats.org/officeDocument/2006/docPropsVTypes">
  <Template>Office Theme</Template>
  <TotalTime>3603</TotalTime>
  <Words>1986</Words>
  <Application>Microsoft Office PowerPoint</Application>
  <PresentationFormat>On-screen Show (4:3)</PresentationFormat>
  <Paragraphs>498</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Gadugi</vt:lpstr>
      <vt:lpstr>Helvetica Neue</vt:lpstr>
      <vt:lpstr>Helvetica Neue Light</vt:lpstr>
      <vt:lpstr>Helvetica Neue Medium</vt:lpstr>
      <vt:lpstr>Mangal</vt:lpstr>
      <vt:lpstr>MS Mincho</vt:lpstr>
      <vt:lpstr>Times New Roman</vt:lpstr>
      <vt:lpstr>Office Theme</vt:lpstr>
      <vt:lpstr>Woody Plants for  Urban Bee Conservation</vt:lpstr>
      <vt:lpstr>PowerPoint Presentation</vt:lpstr>
      <vt:lpstr>PowerPoint Presentation</vt:lpstr>
      <vt:lpstr>PowerPoint Presentation</vt:lpstr>
      <vt:lpstr>Bees are vital</vt:lpstr>
      <vt:lpstr>Bees are vital, but there are signals of decline</vt:lpstr>
      <vt:lpstr>Bees need food</vt:lpstr>
      <vt:lpstr>The best way to help urban bees is to give them more and better food</vt:lpstr>
      <vt:lpstr>In an effort to help pollinators…</vt:lpstr>
      <vt:lpstr>A single tree or shrub can provide 1000s of flowers with high-quality pollen and nectar</vt:lpstr>
      <vt:lpstr>Recommendations for bee-friendly woody plants are rarely backed by hard data</vt:lpstr>
      <vt:lpstr>Project Goal:</vt:lpstr>
      <vt:lpstr>Details of Data Collection</vt:lpstr>
      <vt:lpstr>Details of Data Collection</vt:lpstr>
      <vt:lpstr>Details of Data Collection</vt:lpstr>
      <vt:lpstr>Details of Data Collection</vt:lpstr>
      <vt:lpstr>Details of Data Collection</vt:lpstr>
      <vt:lpstr>What did we find?</vt:lpstr>
      <vt:lpstr>What did we find?</vt:lpstr>
      <vt:lpstr>Different woody plants  = different number and species of bees</vt:lpstr>
      <vt:lpstr>Some woody plants attract diverse bee assemblages, others only a few species</vt:lpstr>
      <vt:lpstr>What did we find?</vt:lpstr>
      <vt:lpstr>Flower form matters</vt:lpstr>
      <vt:lpstr>What did we find?</vt:lpstr>
      <vt:lpstr>It is commonly held that native plants are best for bees – but is that always true?</vt:lpstr>
      <vt:lpstr>Native v. Non-native</vt:lpstr>
      <vt:lpstr>Native v. Non-native</vt:lpstr>
      <vt:lpstr>Question:</vt:lpstr>
      <vt:lpstr>Answer:</vt:lpstr>
      <vt:lpstr>Summary:</vt:lpstr>
      <vt:lpstr>Building a Bee-Friendly Landscape</vt:lpstr>
      <vt:lpstr>Building a Bee-Friendly Landscape</vt:lpstr>
      <vt:lpstr>Building a Bee-Friendly Landscape</vt:lpstr>
      <vt:lpstr>Building a Bee-Friendly Landscape</vt:lpstr>
      <vt:lpstr>PowerPoint Presentation</vt:lpstr>
      <vt:lpstr>Marketing Opportunities</vt:lpstr>
      <vt:lpstr>Acknowledgements</vt:lpstr>
      <vt:lpstr>Research Team</vt:lpstr>
      <vt:lpstr>Stakeholder Advisory Group</vt:lpstr>
      <vt:lpstr>Additional Acknowledgments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 Palmer</dc:creator>
  <cp:lastModifiedBy>Greg Grahek</cp:lastModifiedBy>
  <cp:revision>281</cp:revision>
  <cp:lastPrinted>2017-07-20T18:49:37Z</cp:lastPrinted>
  <dcterms:created xsi:type="dcterms:W3CDTF">2017-07-20T17:22:26Z</dcterms:created>
  <dcterms:modified xsi:type="dcterms:W3CDTF">2019-02-25T22:55:35Z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DanPotter - Woody Plants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B358E74A-79EC-4A69-BB76-B76FEC6F038B</vt:lpwstr>
  </property>
  <property fmtid="{D5CDD505-2E9C-101B-9397-08002B2CF9AE}" pid="6" name="ArticulateProjectFull">
    <vt:lpwstr>C:\Users\Owner\Desktop\PMN Webcasts\Bee\Dan Potter\Dan Potter - Woody Plants.ppta</vt:lpwstr>
  </property>
  <property fmtid="{D5CDD505-2E9C-101B-9397-08002B2CF9AE}" pid="7" name="ContentTypeId">
    <vt:lpwstr>0x01010081BBE7D3C0820F4F90DCC8934DDF3E98</vt:lpwstr>
  </property>
</Properties>
</file>